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16" r:id="rId3"/>
    <p:sldId id="332" r:id="rId4"/>
    <p:sldId id="335" r:id="rId5"/>
    <p:sldId id="258" r:id="rId6"/>
    <p:sldId id="259" r:id="rId7"/>
    <p:sldId id="261" r:id="rId8"/>
    <p:sldId id="326" r:id="rId9"/>
    <p:sldId id="330" r:id="rId10"/>
    <p:sldId id="327" r:id="rId11"/>
    <p:sldId id="328" r:id="rId12"/>
    <p:sldId id="260" r:id="rId13"/>
    <p:sldId id="315" r:id="rId14"/>
    <p:sldId id="336" r:id="rId15"/>
    <p:sldId id="337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317" r:id="rId24"/>
    <p:sldId id="318" r:id="rId25"/>
    <p:sldId id="319" r:id="rId26"/>
    <p:sldId id="320" r:id="rId27"/>
    <p:sldId id="321" r:id="rId28"/>
    <p:sldId id="331" r:id="rId29"/>
    <p:sldId id="322" r:id="rId30"/>
    <p:sldId id="323" r:id="rId31"/>
    <p:sldId id="325" r:id="rId32"/>
    <p:sldId id="324" r:id="rId33"/>
    <p:sldId id="333" r:id="rId34"/>
    <p:sldId id="334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037" autoAdjust="0"/>
  </p:normalViewPr>
  <p:slideViewPr>
    <p:cSldViewPr>
      <p:cViewPr varScale="1">
        <p:scale>
          <a:sx n="66" d="100"/>
          <a:sy n="66" d="100"/>
        </p:scale>
        <p:origin x="-12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7C9631-F295-4CF6-8C63-3EFA90AE7893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C63B5E-FADB-4591-B845-9ED10DC7F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 720, 728, 729, 730, 731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 731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</a:t>
            </a:r>
            <a:r>
              <a:rPr lang="id-ID" smtClean="0"/>
              <a:t>page </a:t>
            </a:r>
            <a:r>
              <a:rPr lang="id-ID" smtClean="0"/>
              <a:t>763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 764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rwnd = receiver window</a:t>
            </a:r>
          </a:p>
          <a:p>
            <a:r>
              <a:rPr lang="id-ID" dirty="0" smtClean="0"/>
              <a:t>cwnd = congestion window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mtClean="0"/>
              <a:t>Baca Forouzan page 769</a:t>
            </a:r>
            <a:r>
              <a:rPr lang="id-ID" dirty="0" smtClean="0"/>
              <a:t>, 770, 771</a:t>
            </a:r>
            <a:r>
              <a:rPr lang="id-ID" smtClean="0"/>
              <a:t>, 772, 773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 769, 770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 770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</a:t>
            </a:r>
            <a:r>
              <a:rPr lang="id-ID" baseline="0" dirty="0" smtClean="0"/>
              <a:t> 771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 771</a:t>
            </a:r>
          </a:p>
          <a:p>
            <a:r>
              <a:rPr lang="id-ID" dirty="0" smtClean="0"/>
              <a:t>RTO </a:t>
            </a:r>
            <a:r>
              <a:rPr lang="id-ID" smtClean="0"/>
              <a:t>= Retransmission Time </a:t>
            </a:r>
            <a:r>
              <a:rPr lang="id-ID" dirty="0" smtClean="0"/>
              <a:t>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2EF9B-9DCA-4680-B267-2E271ADEE3EE}" type="slidenum">
              <a:rPr lang="en-US"/>
              <a:pPr/>
              <a:t>3</a:t>
            </a:fld>
            <a:endParaRPr lang="en-US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d-ID" dirty="0" smtClean="0"/>
              <a:t>Forouzan page 728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mtClean="0"/>
              <a:t>Forouzan</a:t>
            </a:r>
            <a:r>
              <a:rPr lang="id-ID" baseline="0" smtClean="0"/>
              <a:t> 771, 772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</a:t>
            </a:r>
            <a:r>
              <a:rPr lang="id-ID" baseline="0" dirty="0" smtClean="0"/>
              <a:t> 772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mtClean="0"/>
              <a:t>Forouzan page 772-773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EEEFD-A96E-4B45-AED5-93359B191DB9}" type="slidenum">
              <a:rPr lang="en-US"/>
              <a:pPr/>
              <a:t>33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656" y="687140"/>
            <a:ext cx="4524689" cy="3429394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84" y="4343479"/>
            <a:ext cx="5030032" cy="411495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2FD69-FA81-4321-A80E-43BBB31325E3}" type="slidenum">
              <a:rPr lang="en-US"/>
              <a:pPr/>
              <a:t>34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656" y="687140"/>
            <a:ext cx="4524689" cy="3429394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84" y="4343479"/>
            <a:ext cx="5030032" cy="411495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 720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B5FEDE-6508-4167-80C3-A1B8721B43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d-ID" dirty="0" smtClean="0"/>
              <a:t>Forouzan page </a:t>
            </a:r>
            <a:r>
              <a:rPr lang="id-ID" dirty="0" smtClean="0"/>
              <a:t>324-326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022A59-EFBD-4B33-B97F-E734B8CFC7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B5790E-5F6F-4C3E-9D1C-C673C9E3FF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d-ID" dirty="0" smtClean="0"/>
              <a:t>RTO = Retransmission Time Out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22A901-DD1D-458F-9339-47B1EB98895A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 730</a:t>
            </a:r>
          </a:p>
          <a:p>
            <a:r>
              <a:rPr lang="id-ID" dirty="0" smtClean="0"/>
              <a:t>Baca dari Forouzan mulai page 728 sampai</a:t>
            </a:r>
            <a:r>
              <a:rPr lang="id-ID" baseline="0" dirty="0" smtClean="0"/>
              <a:t> page 731</a:t>
            </a:r>
            <a:endParaRPr lang="id-ID" dirty="0" smtClean="0"/>
          </a:p>
          <a:p>
            <a:r>
              <a:rPr lang="id-ID" dirty="0" smtClean="0"/>
              <a:t>rwnd = receiver window</a:t>
            </a:r>
          </a:p>
          <a:p>
            <a:r>
              <a:rPr lang="id-ID" dirty="0" smtClean="0"/>
              <a:t>cwnd = congestion window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63B5E-FADB-4591-B845-9ED10DC7F8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41356-3E5E-4C3B-9EEE-26116B7B694E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8BDA5-F8B4-4304-ABCF-3FB26F2E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20FC7-5075-4D33-8812-AB1A103F378E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81A4D-2290-4A1C-A757-DC6003711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F6E8C-4990-44AD-A888-8FA137387CA7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6F034-CCC8-4D03-AB84-1B98EAA00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FBB9F-165B-4E3A-93DE-C93E1F5268E6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E22AA-D4C6-4ED4-AB29-9E58F8EFB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72F9-5AFA-4675-BFEB-462954745000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E3DDE-6438-42C1-9453-24C0998E3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BB5A-9FFC-4659-9ECF-5D4786BB7BA8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89DA-5EEE-4261-9F0B-6AECBC430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D341B-2073-4F50-A807-C967F14025DB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FD200-6978-44C2-90E3-665B86772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49242-1D0B-4D03-BD28-563BD0F559F1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6468-7594-40C1-ACE8-F908FB8F0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B83FC-D153-4A96-BCF0-F6F2E4EDF94D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D4A51-0938-4D61-B67F-C5458C57C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A3F7-3797-451B-9488-EAF73F46CD9C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9059B-53E3-4ADB-A232-83C523D70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BE48-438F-4086-85D8-C1193909B35D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9D361-00BA-47BE-9E27-0CF0A310A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8222BA-A050-4A48-A852-DC100B0C3100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A0B1E5-122C-48B9-97CA-2A6F32A1E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TCP Flow &amp; Congestion Control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4114800" cy="563562"/>
          </a:xfrm>
        </p:spPr>
        <p:txBody>
          <a:bodyPr lIns="0" rIns="0" bIns="0" anchor="b"/>
          <a:lstStyle/>
          <a:p>
            <a:r>
              <a:rPr lang="en-US" sz="3100" b="1" smtClean="0"/>
              <a:t>SLIDING WINDOW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9200"/>
            <a:ext cx="9144000" cy="4571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018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36" y="1371600"/>
            <a:ext cx="898538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4114800" cy="563562"/>
          </a:xfrm>
        </p:spPr>
        <p:txBody>
          <a:bodyPr lIns="0" rIns="0" bIns="0" anchor="b"/>
          <a:lstStyle/>
          <a:p>
            <a:r>
              <a:rPr lang="en-US" sz="3100" b="1" smtClean="0"/>
              <a:t>SLIDING WINDOW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9200"/>
            <a:ext cx="9144000" cy="4571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err="1">
                <a:solidFill>
                  <a:schemeClr val="tx1"/>
                </a:solidFill>
              </a:rPr>
              <a:t>Karena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byte segment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window </a:t>
            </a:r>
            <a:r>
              <a:rPr lang="en-US" sz="2400" dirty="0" err="1"/>
              <a:t>pengirim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hilang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rusak</a:t>
            </a:r>
            <a:r>
              <a:rPr lang="en-US" sz="2400" dirty="0"/>
              <a:t>, </a:t>
            </a:r>
            <a:r>
              <a:rPr lang="en-US" sz="2400" dirty="0" err="1"/>
              <a:t>pengirim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menyimpan</a:t>
            </a:r>
            <a:r>
              <a:rPr lang="en-US" sz="2400" dirty="0"/>
              <a:t> </a:t>
            </a:r>
            <a:r>
              <a:rPr lang="en-US" sz="2400" dirty="0" smtClean="0"/>
              <a:t>byte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memorinya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antisipasi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retransmisi</a:t>
            </a:r>
            <a:r>
              <a:rPr lang="en-US" sz="2400" dirty="0"/>
              <a:t>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chemeClr val="tx1"/>
                </a:solidFill>
              </a:rPr>
              <a:t>Piggybacking 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teknik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penumpangan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balasan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pada</a:t>
            </a:r>
            <a:r>
              <a:rPr lang="en-US" sz="2400" dirty="0">
                <a:sym typeface="Wingdings" pitchFamily="2" charset="2"/>
              </a:rPr>
              <a:t> frame data </a:t>
            </a:r>
            <a:r>
              <a:rPr lang="en-US" sz="2400" dirty="0" err="1">
                <a:sym typeface="Wingdings" pitchFamily="2" charset="2"/>
              </a:rPr>
              <a:t>untuk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komunikasi</a:t>
            </a:r>
            <a:r>
              <a:rPr lang="en-US" sz="2400" dirty="0">
                <a:sym typeface="Wingdings" pitchFamily="2" charset="2"/>
              </a:rPr>
              <a:t> 2 </a:t>
            </a:r>
            <a:r>
              <a:rPr lang="en-US" sz="2400" dirty="0" err="1">
                <a:sym typeface="Wingdings" pitchFamily="2" charset="2"/>
              </a:rPr>
              <a:t>arah</a:t>
            </a:r>
            <a:r>
              <a:rPr lang="en-US" sz="2400" dirty="0">
                <a:sym typeface="Wingdings" pitchFamily="2" charset="2"/>
              </a:rPr>
              <a:t> (</a:t>
            </a:r>
            <a:r>
              <a:rPr lang="en-US" sz="2400" dirty="0" err="1">
                <a:sym typeface="Wingdings" pitchFamily="2" charset="2"/>
              </a:rPr>
              <a:t>menghemat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kapasitas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komunikasi</a:t>
            </a:r>
            <a:r>
              <a:rPr lang="en-US" sz="2400" dirty="0" smtClean="0">
                <a:sym typeface="Wingdings" pitchFamily="2" charset="2"/>
              </a:rPr>
              <a:t>).</a:t>
            </a:r>
            <a:endParaRPr lang="en-US" sz="24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mtClean="0"/>
              <a:t>Contoh : Sliding Window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66800" y="1600200"/>
          <a:ext cx="6781800" cy="4460875"/>
        </p:xfrm>
        <a:graphic>
          <a:graphicData uri="http://schemas.openxmlformats.org/presentationml/2006/ole">
            <p:oleObj spid="_x0000_s1026" name="Bitmap Image" r:id="rId4" imgW="3924848" imgH="258095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smtClean="0"/>
              <a:t>Congestion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Congestion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30" y="1828800"/>
            <a:ext cx="8315128" cy="227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5252" y="228600"/>
            <a:ext cx="7041948" cy="637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Masalah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267200"/>
          </a:xfrm>
        </p:spPr>
        <p:txBody>
          <a:bodyPr/>
          <a:lstStyle/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trafik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endParaRPr lang="en-US" dirty="0" smtClean="0"/>
          </a:p>
          <a:p>
            <a:pPr lvl="1"/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secepat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(Receiver)</a:t>
            </a:r>
          </a:p>
          <a:p>
            <a:pPr lvl="1"/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(</a:t>
            </a:r>
            <a:r>
              <a:rPr lang="en-US" dirty="0" err="1" smtClean="0"/>
              <a:t>Jaringan</a:t>
            </a:r>
            <a:r>
              <a:rPr lang="en-US" dirty="0" smtClean="0"/>
              <a:t>)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5334000"/>
            <a:ext cx="614838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ChangeArrowheads="1"/>
          </p:cNvSpPr>
          <p:nvPr/>
        </p:nvSpPr>
        <p:spPr bwMode="auto">
          <a:xfrm>
            <a:off x="5029200" y="1905000"/>
            <a:ext cx="3657600" cy="1676400"/>
          </a:xfrm>
          <a:prstGeom prst="rect">
            <a:avLst/>
          </a:prstGeom>
          <a:solidFill>
            <a:srgbClr val="CCFFFF"/>
          </a:solidFill>
          <a:ln w="254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Flow control: </a:t>
            </a:r>
            <a:br>
              <a:rPr lang="en-US" sz="3600"/>
            </a:br>
            <a:r>
              <a:rPr lang="en-US" sz="3600"/>
              <a:t>Ukuran Window dan Throughput</a:t>
            </a:r>
          </a:p>
        </p:txBody>
      </p:sp>
      <p:sp>
        <p:nvSpPr>
          <p:cNvPr id="1046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4191000" cy="3810000"/>
          </a:xfrm>
        </p:spPr>
        <p:txBody>
          <a:bodyPr lIns="92075" tIns="46038" rIns="92075" bIns="46038"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Sliding-window based flow control: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Window lebih besar </a:t>
            </a:r>
            <a:r>
              <a:rPr lang="en-US">
                <a:sym typeface="Wingdings" pitchFamily="2" charset="2"/>
              </a:rPr>
              <a:t> throughput lebih tinggi</a:t>
            </a:r>
            <a:endParaRPr lang="en-US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Throughput = wnd/RTT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Ingat: ukuran window mengendalikan throughput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86800" y="1828800"/>
            <a:ext cx="0" cy="373380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392863" y="1600200"/>
            <a:ext cx="717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chemeClr val="accent1"/>
                </a:solidFill>
                <a:latin typeface="Calibri" pitchFamily="34" charset="0"/>
              </a:rPr>
              <a:t>wnd = 3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029200" y="1905000"/>
            <a:ext cx="3657600" cy="1295400"/>
            <a:chOff x="3024" y="1200"/>
            <a:chExt cx="2304" cy="816"/>
          </a:xfrm>
        </p:grpSpPr>
        <p:sp>
          <p:nvSpPr>
            <p:cNvPr id="10270" name="Rectangle 8"/>
            <p:cNvSpPr>
              <a:spLocks noChangeArrowheads="1"/>
            </p:cNvSpPr>
            <p:nvPr/>
          </p:nvSpPr>
          <p:spPr bwMode="auto">
            <a:xfrm rot="783211">
              <a:off x="3840" y="1296"/>
              <a:ext cx="4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>
                  <a:solidFill>
                    <a:srgbClr val="0000FF"/>
                  </a:solidFill>
                  <a:latin typeface="Calibri" pitchFamily="34" charset="0"/>
                </a:rPr>
                <a:t>segment 1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0271" name="Line 9"/>
            <p:cNvSpPr>
              <a:spLocks noChangeShapeType="1"/>
            </p:cNvSpPr>
            <p:nvPr/>
          </p:nvSpPr>
          <p:spPr bwMode="auto">
            <a:xfrm>
              <a:off x="3024" y="1200"/>
              <a:ext cx="2304" cy="528"/>
            </a:xfrm>
            <a:prstGeom prst="line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0272" name="Rectangle 10"/>
            <p:cNvSpPr>
              <a:spLocks noChangeArrowheads="1"/>
            </p:cNvSpPr>
            <p:nvPr/>
          </p:nvSpPr>
          <p:spPr bwMode="auto">
            <a:xfrm rot="783211">
              <a:off x="3840" y="1440"/>
              <a:ext cx="4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>
                  <a:solidFill>
                    <a:srgbClr val="0000FF"/>
                  </a:solidFill>
                  <a:latin typeface="Calibri" pitchFamily="34" charset="0"/>
                </a:rPr>
                <a:t>segment 2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0273" name="Line 11"/>
            <p:cNvSpPr>
              <a:spLocks noChangeShapeType="1"/>
            </p:cNvSpPr>
            <p:nvPr/>
          </p:nvSpPr>
          <p:spPr bwMode="auto">
            <a:xfrm>
              <a:off x="3024" y="1344"/>
              <a:ext cx="2304" cy="528"/>
            </a:xfrm>
            <a:prstGeom prst="line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0274" name="Rectangle 12"/>
            <p:cNvSpPr>
              <a:spLocks noChangeArrowheads="1"/>
            </p:cNvSpPr>
            <p:nvPr/>
          </p:nvSpPr>
          <p:spPr bwMode="auto">
            <a:xfrm rot="783211">
              <a:off x="3840" y="1584"/>
              <a:ext cx="4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>
                  <a:solidFill>
                    <a:srgbClr val="0000FF"/>
                  </a:solidFill>
                  <a:latin typeface="Calibri" pitchFamily="34" charset="0"/>
                </a:rPr>
                <a:t>segment 3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0275" name="Line 13"/>
            <p:cNvSpPr>
              <a:spLocks noChangeShapeType="1"/>
            </p:cNvSpPr>
            <p:nvPr/>
          </p:nvSpPr>
          <p:spPr bwMode="auto">
            <a:xfrm>
              <a:off x="3024" y="1488"/>
              <a:ext cx="2304" cy="528"/>
            </a:xfrm>
            <a:prstGeom prst="line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029200" y="2743200"/>
            <a:ext cx="3657600" cy="838200"/>
            <a:chOff x="3024" y="1728"/>
            <a:chExt cx="2304" cy="528"/>
          </a:xfrm>
        </p:grpSpPr>
        <p:sp>
          <p:nvSpPr>
            <p:cNvPr id="10268" name="Line 15"/>
            <p:cNvSpPr>
              <a:spLocks noChangeShapeType="1"/>
            </p:cNvSpPr>
            <p:nvPr/>
          </p:nvSpPr>
          <p:spPr bwMode="auto">
            <a:xfrm flipV="1">
              <a:off x="3024" y="1728"/>
              <a:ext cx="2304" cy="528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triangle" w="med" len="med"/>
              <a:tailEnd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0269" name="Rectangle 16"/>
            <p:cNvSpPr>
              <a:spLocks noChangeArrowheads="1"/>
            </p:cNvSpPr>
            <p:nvPr/>
          </p:nvSpPr>
          <p:spPr bwMode="auto">
            <a:xfrm rot="20816789" flipH="1">
              <a:off x="3927" y="1872"/>
              <a:ext cx="26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>
                  <a:solidFill>
                    <a:srgbClr val="0000FF"/>
                  </a:solidFill>
                  <a:latin typeface="Calibri" pitchFamily="34" charset="0"/>
                </a:rPr>
                <a:t>ACK 2</a:t>
              </a:r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029200" y="3581400"/>
            <a:ext cx="3657600" cy="838200"/>
            <a:chOff x="3024" y="2256"/>
            <a:chExt cx="2304" cy="528"/>
          </a:xfrm>
        </p:grpSpPr>
        <p:sp>
          <p:nvSpPr>
            <p:cNvPr id="10266" name="Line 18"/>
            <p:cNvSpPr>
              <a:spLocks noChangeShapeType="1"/>
            </p:cNvSpPr>
            <p:nvPr/>
          </p:nvSpPr>
          <p:spPr bwMode="auto">
            <a:xfrm>
              <a:off x="3024" y="2256"/>
              <a:ext cx="2304" cy="528"/>
            </a:xfrm>
            <a:prstGeom prst="line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0267" name="Rectangle 19"/>
            <p:cNvSpPr>
              <a:spLocks noChangeArrowheads="1"/>
            </p:cNvSpPr>
            <p:nvPr/>
          </p:nvSpPr>
          <p:spPr bwMode="auto">
            <a:xfrm rot="783211">
              <a:off x="3854" y="2352"/>
              <a:ext cx="4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>
                  <a:solidFill>
                    <a:srgbClr val="0000FF"/>
                  </a:solidFill>
                  <a:latin typeface="Calibri" pitchFamily="34" charset="0"/>
                </a:rPr>
                <a:t>segment 4</a:t>
              </a:r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029200" y="2971800"/>
            <a:ext cx="3657600" cy="838200"/>
            <a:chOff x="3024" y="1872"/>
            <a:chExt cx="2304" cy="528"/>
          </a:xfrm>
        </p:grpSpPr>
        <p:sp>
          <p:nvSpPr>
            <p:cNvPr id="10264" name="Line 21"/>
            <p:cNvSpPr>
              <a:spLocks noChangeShapeType="1"/>
            </p:cNvSpPr>
            <p:nvPr/>
          </p:nvSpPr>
          <p:spPr bwMode="auto">
            <a:xfrm flipV="1">
              <a:off x="3024" y="1872"/>
              <a:ext cx="2304" cy="528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triangle" w="med" len="med"/>
              <a:tailEnd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0265" name="Rectangle 22"/>
            <p:cNvSpPr>
              <a:spLocks noChangeArrowheads="1"/>
            </p:cNvSpPr>
            <p:nvPr/>
          </p:nvSpPr>
          <p:spPr bwMode="auto">
            <a:xfrm rot="20816789" flipH="1">
              <a:off x="3962" y="2016"/>
              <a:ext cx="26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>
                  <a:solidFill>
                    <a:srgbClr val="0000FF"/>
                  </a:solidFill>
                  <a:latin typeface="Calibri" pitchFamily="34" charset="0"/>
                </a:rPr>
                <a:t>ACK 3</a:t>
              </a:r>
              <a:endParaRPr lang="en-US">
                <a:latin typeface="Calibri" pitchFamily="34" charset="0"/>
              </a:endParaRPr>
            </a:p>
          </p:txBody>
        </p:sp>
      </p:grpSp>
      <p:sp>
        <p:nvSpPr>
          <p:cNvPr id="10251" name="Line 23"/>
          <p:cNvSpPr>
            <a:spLocks noChangeShapeType="1"/>
          </p:cNvSpPr>
          <p:nvPr/>
        </p:nvSpPr>
        <p:spPr bwMode="auto">
          <a:xfrm flipH="1">
            <a:off x="5029200" y="1828800"/>
            <a:ext cx="0" cy="373380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029200" y="3810000"/>
            <a:ext cx="3657600" cy="838200"/>
            <a:chOff x="3024" y="2400"/>
            <a:chExt cx="2304" cy="528"/>
          </a:xfrm>
        </p:grpSpPr>
        <p:sp>
          <p:nvSpPr>
            <p:cNvPr id="10262" name="Line 25"/>
            <p:cNvSpPr>
              <a:spLocks noChangeShapeType="1"/>
            </p:cNvSpPr>
            <p:nvPr/>
          </p:nvSpPr>
          <p:spPr bwMode="auto">
            <a:xfrm>
              <a:off x="3024" y="2400"/>
              <a:ext cx="2304" cy="528"/>
            </a:xfrm>
            <a:prstGeom prst="line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0263" name="Rectangle 26"/>
            <p:cNvSpPr>
              <a:spLocks noChangeArrowheads="1"/>
            </p:cNvSpPr>
            <p:nvPr/>
          </p:nvSpPr>
          <p:spPr bwMode="auto">
            <a:xfrm rot="783211">
              <a:off x="3840" y="2496"/>
              <a:ext cx="4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>
                  <a:solidFill>
                    <a:srgbClr val="0000FF"/>
                  </a:solidFill>
                  <a:latin typeface="Calibri" pitchFamily="34" charset="0"/>
                </a:rPr>
                <a:t>segment 5</a:t>
              </a:r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029200" y="4038600"/>
            <a:ext cx="3657600" cy="838200"/>
            <a:chOff x="3120" y="3168"/>
            <a:chExt cx="2304" cy="528"/>
          </a:xfrm>
        </p:grpSpPr>
        <p:sp>
          <p:nvSpPr>
            <p:cNvPr id="10260" name="Line 28"/>
            <p:cNvSpPr>
              <a:spLocks noChangeShapeType="1"/>
            </p:cNvSpPr>
            <p:nvPr/>
          </p:nvSpPr>
          <p:spPr bwMode="auto">
            <a:xfrm>
              <a:off x="3120" y="3168"/>
              <a:ext cx="2304" cy="528"/>
            </a:xfrm>
            <a:prstGeom prst="line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0261" name="Rectangle 29"/>
            <p:cNvSpPr>
              <a:spLocks noChangeArrowheads="1"/>
            </p:cNvSpPr>
            <p:nvPr/>
          </p:nvSpPr>
          <p:spPr bwMode="auto">
            <a:xfrm rot="783211">
              <a:off x="3936" y="3264"/>
              <a:ext cx="4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>
                  <a:solidFill>
                    <a:srgbClr val="0000FF"/>
                  </a:solidFill>
                  <a:latin typeface="Calibri" pitchFamily="34" charset="0"/>
                </a:rPr>
                <a:t>segment 6</a:t>
              </a:r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5029200" y="3200400"/>
            <a:ext cx="3657600" cy="838200"/>
            <a:chOff x="3024" y="2016"/>
            <a:chExt cx="2304" cy="528"/>
          </a:xfrm>
        </p:grpSpPr>
        <p:sp>
          <p:nvSpPr>
            <p:cNvPr id="10258" name="Line 31"/>
            <p:cNvSpPr>
              <a:spLocks noChangeShapeType="1"/>
            </p:cNvSpPr>
            <p:nvPr/>
          </p:nvSpPr>
          <p:spPr bwMode="auto">
            <a:xfrm flipV="1">
              <a:off x="3024" y="2016"/>
              <a:ext cx="2304" cy="528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triangle" w="med" len="med"/>
              <a:tailEnd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0259" name="Rectangle 32"/>
            <p:cNvSpPr>
              <a:spLocks noChangeArrowheads="1"/>
            </p:cNvSpPr>
            <p:nvPr/>
          </p:nvSpPr>
          <p:spPr bwMode="auto">
            <a:xfrm rot="20816789" flipH="1">
              <a:off x="3963" y="2160"/>
              <a:ext cx="26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>
                  <a:solidFill>
                    <a:srgbClr val="0000FF"/>
                  </a:solidFill>
                  <a:latin typeface="Calibri" pitchFamily="34" charset="0"/>
                </a:rPr>
                <a:t>ACK 4</a:t>
              </a:r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4543425" y="1676400"/>
            <a:ext cx="485775" cy="2279650"/>
            <a:chOff x="2862" y="1056"/>
            <a:chExt cx="306" cy="1436"/>
          </a:xfrm>
        </p:grpSpPr>
        <p:sp>
          <p:nvSpPr>
            <p:cNvPr id="10256" name="AutoShape 34"/>
            <p:cNvSpPr>
              <a:spLocks/>
            </p:cNvSpPr>
            <p:nvPr/>
          </p:nvSpPr>
          <p:spPr bwMode="auto">
            <a:xfrm>
              <a:off x="3072" y="1200"/>
              <a:ext cx="96" cy="1056"/>
            </a:xfrm>
            <a:prstGeom prst="leftBrace">
              <a:avLst>
                <a:gd name="adj1" fmla="val 91667"/>
                <a:gd name="adj2" fmla="val 50000"/>
              </a:avLst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endParaRPr lang="en-US" sz="200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10257" name="Text Box 35"/>
            <p:cNvSpPr txBox="1">
              <a:spLocks noChangeArrowheads="1"/>
            </p:cNvSpPr>
            <p:nvPr/>
          </p:nvSpPr>
          <p:spPr bwMode="auto">
            <a:xfrm rot="-5400000">
              <a:off x="2249" y="1669"/>
              <a:ext cx="1436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>
                  <a:solidFill>
                    <a:schemeClr val="accent1"/>
                  </a:solidFill>
                  <a:latin typeface="Calibri" pitchFamily="34" charset="0"/>
                </a:rPr>
                <a:t>RTT (Round Trip Time)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838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Mengapa Kita Peduli dg Congestion Control?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4724400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</a:pPr>
            <a:r>
              <a:rPr lang="en-US" sz="3000" dirty="0" err="1" smtClean="0"/>
              <a:t>Jika</a:t>
            </a:r>
            <a:r>
              <a:rPr lang="en-US" sz="3000" dirty="0" smtClean="0"/>
              <a:t> </a:t>
            </a:r>
            <a:r>
              <a:rPr lang="en-US" sz="3000" dirty="0" err="1" smtClean="0"/>
              <a:t>tdk</a:t>
            </a:r>
            <a:r>
              <a:rPr lang="en-US" sz="3000" dirty="0" smtClean="0"/>
              <a:t> </a:t>
            </a:r>
            <a:r>
              <a:rPr lang="en-US" sz="3000" dirty="0" err="1" smtClean="0"/>
              <a:t>kita</a:t>
            </a:r>
            <a:r>
              <a:rPr lang="en-US" sz="3000" dirty="0" smtClean="0"/>
              <a:t> </a:t>
            </a:r>
            <a:r>
              <a:rPr lang="en-US" sz="3000" dirty="0" err="1" smtClean="0"/>
              <a:t>akan</a:t>
            </a:r>
            <a:r>
              <a:rPr lang="en-US" sz="3000" dirty="0" smtClean="0"/>
              <a:t> </a:t>
            </a:r>
            <a:r>
              <a:rPr lang="en-US" sz="3000" dirty="0" err="1" smtClean="0"/>
              <a:t>mengalami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congestion collapse</a:t>
            </a:r>
          </a:p>
          <a:p>
            <a:pPr>
              <a:lnSpc>
                <a:spcPct val="60000"/>
              </a:lnSpc>
            </a:pPr>
            <a:r>
              <a:rPr lang="en-US" sz="3000" dirty="0" err="1" smtClean="0"/>
              <a:t>Bagaimana</a:t>
            </a:r>
            <a:r>
              <a:rPr lang="en-US" sz="3000" dirty="0" smtClean="0"/>
              <a:t> </a:t>
            </a:r>
            <a:r>
              <a:rPr lang="en-US" sz="3000" dirty="0" err="1" smtClean="0"/>
              <a:t>bisa</a:t>
            </a:r>
            <a:r>
              <a:rPr lang="en-US" sz="3000" dirty="0" smtClean="0"/>
              <a:t> </a:t>
            </a:r>
            <a:r>
              <a:rPr lang="en-US" sz="3000" dirty="0" err="1" smtClean="0"/>
              <a:t>terjadi</a:t>
            </a:r>
            <a:r>
              <a:rPr lang="en-US" sz="3000" dirty="0" smtClean="0"/>
              <a:t>?</a:t>
            </a:r>
          </a:p>
          <a:p>
            <a:pPr lvl="1">
              <a:lnSpc>
                <a:spcPct val="60000"/>
              </a:lnSpc>
            </a:pPr>
            <a:r>
              <a:rPr lang="en-US" sz="2600" dirty="0" err="1" smtClean="0"/>
              <a:t>Mis</a:t>
            </a:r>
            <a:r>
              <a:rPr lang="en-US" sz="2600" dirty="0" smtClean="0"/>
              <a:t>: </a:t>
            </a:r>
            <a:r>
              <a:rPr lang="en-US" sz="2600" dirty="0" err="1" smtClean="0"/>
              <a:t>Jaringan</a:t>
            </a:r>
            <a:r>
              <a:rPr lang="en-US" sz="2600" dirty="0" smtClean="0"/>
              <a:t> </a:t>
            </a:r>
            <a:r>
              <a:rPr lang="en-US" sz="2600" dirty="0" err="1" smtClean="0"/>
              <a:t>dlm</a:t>
            </a:r>
            <a:r>
              <a:rPr lang="en-US" sz="2600" dirty="0" smtClean="0"/>
              <a:t> </a:t>
            </a:r>
            <a:r>
              <a:rPr lang="en-US" sz="2600" dirty="0" err="1" smtClean="0"/>
              <a:t>keadaan</a:t>
            </a:r>
            <a:r>
              <a:rPr lang="en-US" sz="2600" dirty="0" smtClean="0"/>
              <a:t> </a:t>
            </a:r>
            <a:r>
              <a:rPr lang="en-US" sz="2600" dirty="0" err="1" smtClean="0"/>
              <a:t>kongesti</a:t>
            </a:r>
            <a:r>
              <a:rPr lang="en-US" sz="2600" dirty="0" smtClean="0"/>
              <a:t> (router </a:t>
            </a:r>
            <a:r>
              <a:rPr lang="en-US" sz="2600" dirty="0" err="1" smtClean="0"/>
              <a:t>membuang</a:t>
            </a:r>
            <a:r>
              <a:rPr lang="en-US" sz="2600" dirty="0" smtClean="0"/>
              <a:t> </a:t>
            </a:r>
            <a:r>
              <a:rPr lang="en-US" sz="2600" dirty="0" err="1" smtClean="0"/>
              <a:t>paket-paket</a:t>
            </a:r>
            <a:r>
              <a:rPr lang="en-US" sz="2600" dirty="0" smtClean="0"/>
              <a:t>) </a:t>
            </a:r>
          </a:p>
          <a:p>
            <a:pPr lvl="1">
              <a:lnSpc>
                <a:spcPct val="60000"/>
              </a:lnSpc>
            </a:pPr>
            <a:r>
              <a:rPr lang="en-US" sz="2600" dirty="0" err="1" smtClean="0"/>
              <a:t>Pengirim</a:t>
            </a:r>
            <a:r>
              <a:rPr lang="en-US" sz="2600" dirty="0" smtClean="0"/>
              <a:t> </a:t>
            </a:r>
            <a:r>
              <a:rPr lang="en-US" sz="2600" dirty="0" err="1" smtClean="0"/>
              <a:t>tahu</a:t>
            </a:r>
            <a:r>
              <a:rPr lang="en-US" sz="2600" dirty="0" smtClean="0"/>
              <a:t> </a:t>
            </a:r>
            <a:r>
              <a:rPr lang="en-US" sz="2600" dirty="0" err="1" smtClean="0"/>
              <a:t>penerima</a:t>
            </a:r>
            <a:r>
              <a:rPr lang="en-US" sz="2600" dirty="0" smtClean="0"/>
              <a:t> </a:t>
            </a:r>
            <a:r>
              <a:rPr lang="en-US" sz="2600" dirty="0" err="1" smtClean="0"/>
              <a:t>tdk</a:t>
            </a:r>
            <a:r>
              <a:rPr lang="en-US" sz="2600" dirty="0" smtClean="0"/>
              <a:t> </a:t>
            </a:r>
            <a:r>
              <a:rPr lang="en-US" sz="2600" dirty="0" err="1" smtClean="0"/>
              <a:t>menerima</a:t>
            </a:r>
            <a:r>
              <a:rPr lang="en-US" sz="2600" dirty="0" smtClean="0"/>
              <a:t> </a:t>
            </a:r>
            <a:r>
              <a:rPr lang="en-US" sz="2600" dirty="0" err="1" smtClean="0"/>
              <a:t>paket</a:t>
            </a:r>
            <a:endParaRPr lang="en-US" sz="2600" dirty="0" smtClean="0"/>
          </a:p>
          <a:p>
            <a:pPr lvl="2">
              <a:lnSpc>
                <a:spcPct val="60000"/>
              </a:lnSpc>
            </a:pPr>
            <a:r>
              <a:rPr lang="en-US" sz="2200" dirty="0" err="1" smtClean="0"/>
              <a:t>dari</a:t>
            </a:r>
            <a:r>
              <a:rPr lang="en-US" sz="2200" dirty="0" smtClean="0"/>
              <a:t> ACK, NACK, </a:t>
            </a:r>
            <a:r>
              <a:rPr lang="en-US" sz="2200" dirty="0" err="1" smtClean="0"/>
              <a:t>atau</a:t>
            </a:r>
            <a:r>
              <a:rPr lang="en-US" sz="2200" dirty="0" smtClean="0"/>
              <a:t> Timeout</a:t>
            </a:r>
          </a:p>
          <a:p>
            <a:pPr lvl="1">
              <a:lnSpc>
                <a:spcPct val="60000"/>
              </a:lnSpc>
            </a:pPr>
            <a:r>
              <a:rPr lang="en-US" sz="2600" dirty="0" err="1" smtClean="0"/>
              <a:t>Apa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sumber</a:t>
            </a:r>
            <a:r>
              <a:rPr lang="en-US" sz="2600" dirty="0" smtClean="0"/>
              <a:t>? </a:t>
            </a:r>
            <a:r>
              <a:rPr lang="en-US" sz="2600" dirty="0" err="1" smtClean="0"/>
              <a:t>retransmisi</a:t>
            </a:r>
            <a:r>
              <a:rPr lang="en-US" sz="2600" dirty="0" smtClean="0"/>
              <a:t> </a:t>
            </a:r>
            <a:r>
              <a:rPr lang="en-US" sz="2600" dirty="0" err="1" smtClean="0"/>
              <a:t>paket</a:t>
            </a:r>
            <a:endParaRPr lang="en-US" sz="2600" dirty="0" smtClean="0"/>
          </a:p>
          <a:p>
            <a:pPr lvl="1">
              <a:lnSpc>
                <a:spcPct val="60000"/>
              </a:lnSpc>
            </a:pPr>
            <a:r>
              <a:rPr lang="en-US" sz="2600" dirty="0" err="1" smtClean="0"/>
              <a:t>Penerima</a:t>
            </a:r>
            <a:r>
              <a:rPr lang="en-US" sz="2600" dirty="0" smtClean="0"/>
              <a:t> </a:t>
            </a:r>
            <a:r>
              <a:rPr lang="en-US" sz="2600" dirty="0" err="1" smtClean="0"/>
              <a:t>tetap</a:t>
            </a:r>
            <a:r>
              <a:rPr lang="en-US" sz="2600" dirty="0" smtClean="0"/>
              <a:t> </a:t>
            </a:r>
            <a:r>
              <a:rPr lang="en-US" sz="2600" dirty="0" err="1" smtClean="0"/>
              <a:t>tdk</a:t>
            </a:r>
            <a:r>
              <a:rPr lang="en-US" sz="2600" dirty="0" smtClean="0"/>
              <a:t> </a:t>
            </a:r>
            <a:r>
              <a:rPr lang="en-US" sz="2600" dirty="0" err="1" smtClean="0"/>
              <a:t>menerima</a:t>
            </a:r>
            <a:r>
              <a:rPr lang="en-US" sz="2600" dirty="0" smtClean="0"/>
              <a:t> </a:t>
            </a:r>
            <a:r>
              <a:rPr lang="en-US" sz="2600" dirty="0" err="1" smtClean="0"/>
              <a:t>paket</a:t>
            </a:r>
            <a:r>
              <a:rPr lang="en-US" sz="2600" dirty="0" smtClean="0"/>
              <a:t> (</a:t>
            </a:r>
            <a:r>
              <a:rPr lang="en-US" sz="2600" dirty="0" err="1" smtClean="0"/>
              <a:t>krn</a:t>
            </a:r>
            <a:r>
              <a:rPr lang="en-US" sz="2600" dirty="0" smtClean="0"/>
              <a:t> jar. </a:t>
            </a:r>
            <a:r>
              <a:rPr lang="en-US" sz="2600" dirty="0" err="1" smtClean="0"/>
              <a:t>kongesti</a:t>
            </a:r>
            <a:r>
              <a:rPr lang="en-US" sz="2600" dirty="0" smtClean="0"/>
              <a:t>)</a:t>
            </a:r>
          </a:p>
          <a:p>
            <a:pPr lvl="1">
              <a:lnSpc>
                <a:spcPct val="60000"/>
              </a:lnSpc>
            </a:pPr>
            <a:r>
              <a:rPr lang="en-US" sz="2600" dirty="0" err="1" smtClean="0"/>
              <a:t>Retransmisi</a:t>
            </a:r>
            <a:r>
              <a:rPr lang="en-US" sz="2600" dirty="0" smtClean="0"/>
              <a:t> </a:t>
            </a:r>
            <a:r>
              <a:rPr lang="en-US" sz="2600" dirty="0" err="1" smtClean="0"/>
              <a:t>paket</a:t>
            </a:r>
            <a:endParaRPr lang="en-US" sz="2600" dirty="0" smtClean="0"/>
          </a:p>
          <a:p>
            <a:pPr lvl="1">
              <a:lnSpc>
                <a:spcPct val="60000"/>
              </a:lnSpc>
            </a:pPr>
            <a:r>
              <a:rPr lang="en-US" sz="2600" dirty="0" smtClean="0"/>
              <a:t>….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seterusnya</a:t>
            </a:r>
            <a:r>
              <a:rPr lang="en-US" sz="2600" dirty="0" smtClean="0"/>
              <a:t> …</a:t>
            </a:r>
          </a:p>
          <a:p>
            <a:pPr lvl="1">
              <a:lnSpc>
                <a:spcPct val="60000"/>
              </a:lnSpc>
            </a:pPr>
            <a:r>
              <a:rPr lang="en-US" sz="2600" dirty="0" smtClean="0"/>
              <a:t>Dan </a:t>
            </a:r>
            <a:r>
              <a:rPr lang="en-US" sz="2600" dirty="0" err="1" smtClean="0"/>
              <a:t>sekarang</a:t>
            </a:r>
            <a:r>
              <a:rPr lang="en-US" sz="2600" dirty="0" smtClean="0"/>
              <a:t> </a:t>
            </a:r>
            <a:r>
              <a:rPr lang="en-US" sz="2600" dirty="0" err="1" smtClean="0"/>
              <a:t>asumsikan</a:t>
            </a:r>
            <a:r>
              <a:rPr lang="en-US" sz="2600" dirty="0" smtClean="0"/>
              <a:t> </a:t>
            </a:r>
            <a:r>
              <a:rPr lang="en-US" sz="2600" dirty="0" err="1" smtClean="0"/>
              <a:t>semuanya</a:t>
            </a:r>
            <a:r>
              <a:rPr lang="en-US" sz="2600" dirty="0" smtClean="0"/>
              <a:t>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hal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sama</a:t>
            </a:r>
            <a:r>
              <a:rPr lang="en-US" sz="2600" dirty="0" smtClean="0"/>
              <a:t>!</a:t>
            </a:r>
          </a:p>
          <a:p>
            <a:pPr>
              <a:lnSpc>
                <a:spcPct val="60000"/>
              </a:lnSpc>
            </a:pPr>
            <a:r>
              <a:rPr lang="en-US" sz="3000" dirty="0" err="1" smtClean="0"/>
              <a:t>Jaringan</a:t>
            </a:r>
            <a:r>
              <a:rPr lang="en-US" sz="3000" dirty="0" smtClean="0"/>
              <a:t> </a:t>
            </a:r>
            <a:r>
              <a:rPr lang="en-US" sz="3000" dirty="0" err="1" smtClean="0"/>
              <a:t>akan</a:t>
            </a:r>
            <a:r>
              <a:rPr lang="en-US" sz="3000" dirty="0" smtClean="0"/>
              <a:t> </a:t>
            </a:r>
            <a:r>
              <a:rPr lang="en-US" sz="3000" dirty="0" err="1" smtClean="0"/>
              <a:t>menjadi</a:t>
            </a:r>
            <a:r>
              <a:rPr lang="en-US" sz="3000" dirty="0" smtClean="0"/>
              <a:t> </a:t>
            </a:r>
            <a:r>
              <a:rPr lang="en-US" sz="3000" dirty="0" err="1" smtClean="0"/>
              <a:t>bertambah</a:t>
            </a:r>
            <a:r>
              <a:rPr lang="en-US" sz="3000" dirty="0" smtClean="0"/>
              <a:t> </a:t>
            </a:r>
            <a:r>
              <a:rPr lang="en-US" sz="3000" dirty="0" err="1" smtClean="0"/>
              <a:t>kongesti</a:t>
            </a:r>
            <a:endParaRPr lang="en-US" sz="3000" dirty="0" smtClean="0"/>
          </a:p>
          <a:p>
            <a:pPr lvl="1">
              <a:lnSpc>
                <a:spcPct val="60000"/>
              </a:lnSpc>
            </a:pPr>
            <a:r>
              <a:rPr lang="en-US" sz="2600" dirty="0" smtClean="0"/>
              <a:t>Dan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terjadi</a:t>
            </a:r>
            <a:r>
              <a:rPr lang="en-US" sz="2600" dirty="0" smtClean="0"/>
              <a:t> dg </a:t>
            </a:r>
            <a:r>
              <a:rPr lang="en-US" sz="2600" dirty="0" err="1" smtClean="0"/>
              <a:t>duplikasi</a:t>
            </a:r>
            <a:r>
              <a:rPr lang="en-US" sz="2600" dirty="0" smtClean="0"/>
              <a:t> </a:t>
            </a:r>
            <a:r>
              <a:rPr lang="en-US" sz="2600" dirty="0" err="1" smtClean="0"/>
              <a:t>paket</a:t>
            </a:r>
            <a:r>
              <a:rPr lang="en-US" sz="2600" dirty="0" smtClean="0"/>
              <a:t> (</a:t>
            </a:r>
            <a:r>
              <a:rPr lang="en-US" sz="2600" dirty="0" err="1" smtClean="0"/>
              <a:t>paket-paket</a:t>
            </a:r>
            <a:r>
              <a:rPr lang="en-US" sz="2600" dirty="0" smtClean="0"/>
              <a:t> </a:t>
            </a:r>
            <a:r>
              <a:rPr lang="en-US" sz="2600" dirty="0" err="1" smtClean="0"/>
              <a:t>retransmisi</a:t>
            </a:r>
            <a:r>
              <a:rPr lang="en-US" sz="2600" dirty="0" smtClean="0"/>
              <a:t>) </a:t>
            </a:r>
            <a:r>
              <a:rPr lang="en-US" sz="2600" dirty="0" err="1" smtClean="0"/>
              <a:t>dibandingkan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paket-paket</a:t>
            </a:r>
            <a:r>
              <a:rPr lang="en-US" sz="2600" dirty="0" smtClean="0"/>
              <a:t> </a:t>
            </a:r>
            <a:r>
              <a:rPr lang="en-US" sz="2600" dirty="0" err="1" smtClean="0"/>
              <a:t>baru</a:t>
            </a:r>
            <a:r>
              <a:rPr lang="en-US" sz="26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4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4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4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47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5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Solusi?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267200"/>
          </a:xfrm>
        </p:spPr>
        <p:txBody>
          <a:bodyPr/>
          <a:lstStyle/>
          <a:p>
            <a:r>
              <a:rPr lang="en-US" dirty="0" smtClean="0"/>
              <a:t>Slow down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kongesti</a:t>
            </a:r>
            <a:r>
              <a:rPr lang="en-US" dirty="0" smtClean="0"/>
              <a:t>, </a:t>
            </a:r>
            <a:r>
              <a:rPr lang="en-US" dirty="0" err="1" smtClean="0"/>
              <a:t>turunkan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(slow down)</a:t>
            </a:r>
          </a:p>
          <a:p>
            <a:pPr>
              <a:lnSpc>
                <a:spcPct val="40000"/>
              </a:lnSpc>
            </a:pPr>
            <a:endParaRPr lang="en-US" dirty="0" smtClean="0"/>
          </a:p>
          <a:p>
            <a:r>
              <a:rPr lang="en-US" dirty="0" err="1" smtClean="0"/>
              <a:t>Pertanyaan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kongesti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slow down?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smtClean="0"/>
              <a:t>Flow Control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958013" y="1905000"/>
            <a:ext cx="685800" cy="4191000"/>
          </a:xfrm>
          <a:prstGeom prst="rect">
            <a:avLst/>
          </a:prstGeom>
          <a:solidFill>
            <a:srgbClr val="CCFFFF"/>
          </a:solidFill>
          <a:ln w="254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838200"/>
          </a:xfrm>
        </p:spPr>
        <p:txBody>
          <a:bodyPr/>
          <a:lstStyle/>
          <a:p>
            <a:r>
              <a:rPr lang="en-US" sz="3600" smtClean="0"/>
              <a:t>Apa yg Sesungguhnya Terjadi?</a:t>
            </a:r>
            <a:r>
              <a:rPr lang="en-US" smtClean="0"/>
              <a:t> </a:t>
            </a:r>
          </a:p>
        </p:txBody>
      </p:sp>
      <p:sp>
        <p:nvSpPr>
          <p:cNvPr id="1049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3886200" cy="43434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Knee – titik dimana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Throughput </a:t>
            </a:r>
            <a:r>
              <a:rPr lang="en-US">
                <a:solidFill>
                  <a:schemeClr val="accent1"/>
                </a:solidFill>
              </a:rPr>
              <a:t>naik secara perlahan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Delay </a:t>
            </a:r>
            <a:r>
              <a:rPr lang="en-US">
                <a:solidFill>
                  <a:schemeClr val="accent1"/>
                </a:solidFill>
              </a:rPr>
              <a:t>naik secara cepat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Cliff – titik dimana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Throughput mulai </a:t>
            </a:r>
            <a:r>
              <a:rPr lang="en-US">
                <a:solidFill>
                  <a:schemeClr val="accent1"/>
                </a:solidFill>
              </a:rPr>
              <a:t>menurun secara cepat ke nol</a:t>
            </a:r>
            <a:r>
              <a:rPr lang="en-US"/>
              <a:t> (congestion collapse)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Delay </a:t>
            </a:r>
            <a:r>
              <a:rPr lang="en-US">
                <a:solidFill>
                  <a:schemeClr val="accent1"/>
                </a:solidFill>
              </a:rPr>
              <a:t>menuju tak hingga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 flipV="1">
            <a:off x="4824413" y="17526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824413" y="3657600"/>
            <a:ext cx="312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4824413" y="1905000"/>
            <a:ext cx="2514600" cy="1771650"/>
          </a:xfrm>
          <a:custGeom>
            <a:avLst/>
            <a:gdLst>
              <a:gd name="T0" fmla="*/ 0 w 1584"/>
              <a:gd name="T1" fmla="*/ 1212 h 1212"/>
              <a:gd name="T2" fmla="*/ 0 w 1584"/>
              <a:gd name="T3" fmla="*/ 1170 h 1212"/>
              <a:gd name="T4" fmla="*/ 96 w 1584"/>
              <a:gd name="T5" fmla="*/ 768 h 1212"/>
              <a:gd name="T6" fmla="*/ 240 w 1584"/>
              <a:gd name="T7" fmla="*/ 480 h 1212"/>
              <a:gd name="T8" fmla="*/ 480 w 1584"/>
              <a:gd name="T9" fmla="*/ 192 h 1212"/>
              <a:gd name="T10" fmla="*/ 816 w 1584"/>
              <a:gd name="T11" fmla="*/ 48 h 1212"/>
              <a:gd name="T12" fmla="*/ 1104 w 1584"/>
              <a:gd name="T13" fmla="*/ 0 h 1212"/>
              <a:gd name="T14" fmla="*/ 1344 w 1584"/>
              <a:gd name="T15" fmla="*/ 0 h 1212"/>
              <a:gd name="T16" fmla="*/ 1392 w 1584"/>
              <a:gd name="T17" fmla="*/ 480 h 1212"/>
              <a:gd name="T18" fmla="*/ 1488 w 1584"/>
              <a:gd name="T19" fmla="*/ 1008 h 1212"/>
              <a:gd name="T20" fmla="*/ 1536 w 1584"/>
              <a:gd name="T21" fmla="*/ 1152 h 1212"/>
              <a:gd name="T22" fmla="*/ 1584 w 1584"/>
              <a:gd name="T23" fmla="*/ 1200 h 1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584"/>
              <a:gd name="T37" fmla="*/ 0 h 1212"/>
              <a:gd name="T38" fmla="*/ 1584 w 1584"/>
              <a:gd name="T39" fmla="*/ 1212 h 12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584" h="1212">
                <a:moveTo>
                  <a:pt x="0" y="1212"/>
                </a:moveTo>
                <a:cubicBezTo>
                  <a:pt x="0" y="1198"/>
                  <a:pt x="0" y="1184"/>
                  <a:pt x="0" y="1170"/>
                </a:cubicBezTo>
                <a:lnTo>
                  <a:pt x="96" y="768"/>
                </a:lnTo>
                <a:lnTo>
                  <a:pt x="240" y="480"/>
                </a:lnTo>
                <a:lnTo>
                  <a:pt x="480" y="192"/>
                </a:lnTo>
                <a:lnTo>
                  <a:pt x="816" y="48"/>
                </a:lnTo>
                <a:lnTo>
                  <a:pt x="1104" y="0"/>
                </a:lnTo>
                <a:lnTo>
                  <a:pt x="1344" y="0"/>
                </a:lnTo>
                <a:lnTo>
                  <a:pt x="1392" y="480"/>
                </a:lnTo>
                <a:lnTo>
                  <a:pt x="1488" y="1008"/>
                </a:lnTo>
                <a:lnTo>
                  <a:pt x="1536" y="1152"/>
                </a:lnTo>
                <a:lnTo>
                  <a:pt x="1584" y="120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58013" y="1752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5586413" y="1752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4824413" y="39624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4824413" y="6096000"/>
            <a:ext cx="312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5586413" y="39624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6958013" y="39624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5586413" y="1905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4824413" y="4572000"/>
            <a:ext cx="2133600" cy="1371600"/>
          </a:xfrm>
          <a:custGeom>
            <a:avLst/>
            <a:gdLst>
              <a:gd name="T0" fmla="*/ 0 w 1344"/>
              <a:gd name="T1" fmla="*/ 864 h 864"/>
              <a:gd name="T2" fmla="*/ 480 w 1344"/>
              <a:gd name="T3" fmla="*/ 864 h 864"/>
              <a:gd name="T4" fmla="*/ 1344 w 1344"/>
              <a:gd name="T5" fmla="*/ 0 h 864"/>
              <a:gd name="T6" fmla="*/ 0 60000 65536"/>
              <a:gd name="T7" fmla="*/ 0 60000 65536"/>
              <a:gd name="T8" fmla="*/ 0 60000 65536"/>
              <a:gd name="T9" fmla="*/ 0 w 1344"/>
              <a:gd name="T10" fmla="*/ 0 h 864"/>
              <a:gd name="T11" fmla="*/ 1344 w 13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864">
                <a:moveTo>
                  <a:pt x="0" y="864"/>
                </a:moveTo>
                <a:lnTo>
                  <a:pt x="480" y="864"/>
                </a:lnTo>
                <a:lnTo>
                  <a:pt x="1344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488" tIns="44450" rIns="90488" bIns="44450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4824413" y="3962400"/>
            <a:ext cx="2209800" cy="1981200"/>
          </a:xfrm>
          <a:custGeom>
            <a:avLst/>
            <a:gdLst>
              <a:gd name="T0" fmla="*/ 0 w 1392"/>
              <a:gd name="T1" fmla="*/ 1248 h 1248"/>
              <a:gd name="T2" fmla="*/ 480 w 1392"/>
              <a:gd name="T3" fmla="*/ 1152 h 1248"/>
              <a:gd name="T4" fmla="*/ 816 w 1392"/>
              <a:gd name="T5" fmla="*/ 912 h 1248"/>
              <a:gd name="T6" fmla="*/ 1104 w 1392"/>
              <a:gd name="T7" fmla="*/ 624 h 1248"/>
              <a:gd name="T8" fmla="*/ 1296 w 1392"/>
              <a:gd name="T9" fmla="*/ 384 h 1248"/>
              <a:gd name="T10" fmla="*/ 1344 w 1392"/>
              <a:gd name="T11" fmla="*/ 288 h 1248"/>
              <a:gd name="T12" fmla="*/ 1392 w 1392"/>
              <a:gd name="T13" fmla="*/ 0 h 12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92"/>
              <a:gd name="T22" fmla="*/ 0 h 1248"/>
              <a:gd name="T23" fmla="*/ 1392 w 1392"/>
              <a:gd name="T24" fmla="*/ 1248 h 12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92" h="1248">
                <a:moveTo>
                  <a:pt x="0" y="1248"/>
                </a:moveTo>
                <a:lnTo>
                  <a:pt x="480" y="1152"/>
                </a:lnTo>
                <a:lnTo>
                  <a:pt x="816" y="912"/>
                </a:lnTo>
                <a:lnTo>
                  <a:pt x="1104" y="624"/>
                </a:lnTo>
                <a:lnTo>
                  <a:pt x="1296" y="384"/>
                </a:lnTo>
                <a:lnTo>
                  <a:pt x="1344" y="288"/>
                </a:lnTo>
                <a:lnTo>
                  <a:pt x="1392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186613" y="6096000"/>
            <a:ext cx="7461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Load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7186613" y="3657600"/>
            <a:ext cx="7461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Load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 rot="-5400000">
            <a:off x="3887788" y="2219325"/>
            <a:ext cx="14795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Throughput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 rot="-5400000">
            <a:off x="4208463" y="4105275"/>
            <a:ext cx="8318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Delay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159375" y="1435100"/>
            <a:ext cx="7318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knee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691313" y="1435100"/>
            <a:ext cx="5619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cliff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7629525" y="2349500"/>
            <a:ext cx="14097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congestion</a:t>
            </a:r>
          </a:p>
          <a:p>
            <a:pPr algn="ctr"/>
            <a:r>
              <a:rPr lang="en-US" sz="2000">
                <a:latin typeface="Calibri" pitchFamily="34" charset="0"/>
              </a:rPr>
              <a:t>collapse</a:t>
            </a:r>
          </a:p>
        </p:txBody>
      </p:sp>
      <p:sp>
        <p:nvSpPr>
          <p:cNvPr id="13336" name="AutoShape 24"/>
          <p:cNvSpPr>
            <a:spLocks/>
          </p:cNvSpPr>
          <p:nvPr/>
        </p:nvSpPr>
        <p:spPr bwMode="auto">
          <a:xfrm rot="-5400000">
            <a:off x="7200900" y="14859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7315200" y="29718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7834313" y="1295400"/>
            <a:ext cx="928687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packet</a:t>
            </a:r>
          </a:p>
          <a:p>
            <a:pPr algn="ctr"/>
            <a:r>
              <a:rPr lang="en-US" sz="2000">
                <a:latin typeface="Calibri" pitchFamily="34" charset="0"/>
              </a:rPr>
              <a:t>loss</a:t>
            </a: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7315200" y="16002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75588" cy="838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Congestion Control vs. Congestion Avoidance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162800" cy="4267200"/>
          </a:xfrm>
        </p:spPr>
        <p:txBody>
          <a:bodyPr/>
          <a:lstStyle/>
          <a:p>
            <a:r>
              <a:rPr lang="en-US" smtClean="0"/>
              <a:t>Tujuan congestion control</a:t>
            </a:r>
          </a:p>
          <a:p>
            <a:pPr lvl="1"/>
            <a:r>
              <a:rPr lang="en-US" smtClean="0"/>
              <a:t>Tetap di sebelah kiri cliff </a:t>
            </a:r>
          </a:p>
          <a:p>
            <a:r>
              <a:rPr lang="en-US" smtClean="0"/>
              <a:t>Tujuan congestion avoidance</a:t>
            </a:r>
          </a:p>
          <a:p>
            <a:pPr lvl="1"/>
            <a:r>
              <a:rPr lang="en-US" smtClean="0"/>
              <a:t>Tetap di sebelah kiri knee</a:t>
            </a:r>
          </a:p>
        </p:txBody>
      </p:sp>
      <p:grpSp>
        <p:nvGrpSpPr>
          <p:cNvPr id="14340" name="Group 16"/>
          <p:cNvGrpSpPr>
            <a:grpSpLocks/>
          </p:cNvGrpSpPr>
          <p:nvPr/>
        </p:nvGrpSpPr>
        <p:grpSpPr bwMode="auto">
          <a:xfrm>
            <a:off x="4316412" y="4013200"/>
            <a:ext cx="4370388" cy="2616200"/>
            <a:chOff x="2592" y="2048"/>
            <a:chExt cx="2753" cy="1648"/>
          </a:xfrm>
        </p:grpSpPr>
        <p:sp>
          <p:nvSpPr>
            <p:cNvPr id="14341" name="Line 4"/>
            <p:cNvSpPr>
              <a:spLocks noChangeShapeType="1"/>
            </p:cNvSpPr>
            <p:nvPr/>
          </p:nvSpPr>
          <p:spPr bwMode="auto">
            <a:xfrm flipH="1" flipV="1">
              <a:off x="2840" y="2248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2840" y="3448"/>
              <a:ext cx="19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4343" name="Freeform 6"/>
            <p:cNvSpPr>
              <a:spLocks/>
            </p:cNvSpPr>
            <p:nvPr/>
          </p:nvSpPr>
          <p:spPr bwMode="auto">
            <a:xfrm>
              <a:off x="2840" y="2344"/>
              <a:ext cx="1584" cy="1116"/>
            </a:xfrm>
            <a:custGeom>
              <a:avLst/>
              <a:gdLst>
                <a:gd name="T0" fmla="*/ 0 w 1584"/>
                <a:gd name="T1" fmla="*/ 1212 h 1212"/>
                <a:gd name="T2" fmla="*/ 0 w 1584"/>
                <a:gd name="T3" fmla="*/ 1170 h 1212"/>
                <a:gd name="T4" fmla="*/ 96 w 1584"/>
                <a:gd name="T5" fmla="*/ 768 h 1212"/>
                <a:gd name="T6" fmla="*/ 240 w 1584"/>
                <a:gd name="T7" fmla="*/ 480 h 1212"/>
                <a:gd name="T8" fmla="*/ 480 w 1584"/>
                <a:gd name="T9" fmla="*/ 192 h 1212"/>
                <a:gd name="T10" fmla="*/ 816 w 1584"/>
                <a:gd name="T11" fmla="*/ 48 h 1212"/>
                <a:gd name="T12" fmla="*/ 1104 w 1584"/>
                <a:gd name="T13" fmla="*/ 0 h 1212"/>
                <a:gd name="T14" fmla="*/ 1344 w 1584"/>
                <a:gd name="T15" fmla="*/ 0 h 1212"/>
                <a:gd name="T16" fmla="*/ 1392 w 1584"/>
                <a:gd name="T17" fmla="*/ 480 h 1212"/>
                <a:gd name="T18" fmla="*/ 1488 w 1584"/>
                <a:gd name="T19" fmla="*/ 1008 h 1212"/>
                <a:gd name="T20" fmla="*/ 1536 w 1584"/>
                <a:gd name="T21" fmla="*/ 1152 h 1212"/>
                <a:gd name="T22" fmla="*/ 1584 w 1584"/>
                <a:gd name="T23" fmla="*/ 1200 h 12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84"/>
                <a:gd name="T37" fmla="*/ 0 h 1212"/>
                <a:gd name="T38" fmla="*/ 1584 w 1584"/>
                <a:gd name="T39" fmla="*/ 1212 h 12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84" h="1212">
                  <a:moveTo>
                    <a:pt x="0" y="1212"/>
                  </a:moveTo>
                  <a:cubicBezTo>
                    <a:pt x="0" y="1198"/>
                    <a:pt x="0" y="1184"/>
                    <a:pt x="0" y="1170"/>
                  </a:cubicBezTo>
                  <a:lnTo>
                    <a:pt x="96" y="768"/>
                  </a:lnTo>
                  <a:lnTo>
                    <a:pt x="240" y="480"/>
                  </a:lnTo>
                  <a:lnTo>
                    <a:pt x="480" y="192"/>
                  </a:lnTo>
                  <a:lnTo>
                    <a:pt x="816" y="48"/>
                  </a:lnTo>
                  <a:lnTo>
                    <a:pt x="1104" y="0"/>
                  </a:lnTo>
                  <a:lnTo>
                    <a:pt x="1344" y="0"/>
                  </a:lnTo>
                  <a:lnTo>
                    <a:pt x="1392" y="480"/>
                  </a:lnTo>
                  <a:lnTo>
                    <a:pt x="1488" y="1008"/>
                  </a:lnTo>
                  <a:lnTo>
                    <a:pt x="1536" y="1152"/>
                  </a:lnTo>
                  <a:lnTo>
                    <a:pt x="1584" y="12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44" name="Line 7"/>
            <p:cNvSpPr>
              <a:spLocks noChangeShapeType="1"/>
            </p:cNvSpPr>
            <p:nvPr/>
          </p:nvSpPr>
          <p:spPr bwMode="auto">
            <a:xfrm>
              <a:off x="4184" y="2248"/>
              <a:ext cx="0" cy="1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4345" name="Line 8"/>
            <p:cNvSpPr>
              <a:spLocks noChangeShapeType="1"/>
            </p:cNvSpPr>
            <p:nvPr/>
          </p:nvSpPr>
          <p:spPr bwMode="auto">
            <a:xfrm>
              <a:off x="3320" y="2248"/>
              <a:ext cx="0" cy="1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4346" name="Line 9"/>
            <p:cNvSpPr>
              <a:spLocks noChangeShapeType="1"/>
            </p:cNvSpPr>
            <p:nvPr/>
          </p:nvSpPr>
          <p:spPr bwMode="auto">
            <a:xfrm>
              <a:off x="3320" y="234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4328" y="3448"/>
              <a:ext cx="47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Load</a:t>
              </a:r>
            </a:p>
          </p:txBody>
        </p:sp>
        <p:sp>
          <p:nvSpPr>
            <p:cNvPr id="14348" name="Text Box 11"/>
            <p:cNvSpPr txBox="1">
              <a:spLocks noChangeArrowheads="1"/>
            </p:cNvSpPr>
            <p:nvPr/>
          </p:nvSpPr>
          <p:spPr bwMode="auto">
            <a:xfrm rot="-5400000">
              <a:off x="2250" y="2542"/>
              <a:ext cx="932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Throughput</a:t>
              </a:r>
            </a:p>
          </p:txBody>
        </p:sp>
        <p:sp>
          <p:nvSpPr>
            <p:cNvPr id="14349" name="Text Box 12"/>
            <p:cNvSpPr txBox="1">
              <a:spLocks noChangeArrowheads="1"/>
            </p:cNvSpPr>
            <p:nvPr/>
          </p:nvSpPr>
          <p:spPr bwMode="auto">
            <a:xfrm>
              <a:off x="3051" y="2048"/>
              <a:ext cx="46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knee</a:t>
              </a:r>
            </a:p>
          </p:txBody>
        </p:sp>
        <p:sp>
          <p:nvSpPr>
            <p:cNvPr id="14350" name="Text Box 13"/>
            <p:cNvSpPr txBox="1">
              <a:spLocks noChangeArrowheads="1"/>
            </p:cNvSpPr>
            <p:nvPr/>
          </p:nvSpPr>
          <p:spPr bwMode="auto">
            <a:xfrm>
              <a:off x="4016" y="2048"/>
              <a:ext cx="35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cliff</a:t>
              </a:r>
            </a:p>
          </p:txBody>
        </p:sp>
        <p:sp>
          <p:nvSpPr>
            <p:cNvPr id="14351" name="Text Box 14"/>
            <p:cNvSpPr txBox="1">
              <a:spLocks noChangeArrowheads="1"/>
            </p:cNvSpPr>
            <p:nvPr/>
          </p:nvSpPr>
          <p:spPr bwMode="auto">
            <a:xfrm>
              <a:off x="4457" y="2544"/>
              <a:ext cx="888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congestion</a:t>
              </a:r>
            </a:p>
            <a:p>
              <a:pPr algn="ctr"/>
              <a:r>
                <a:rPr lang="en-US" sz="2000">
                  <a:latin typeface="Calibri" pitchFamily="34" charset="0"/>
                </a:rPr>
                <a:t>collapse</a:t>
              </a:r>
            </a:p>
          </p:txBody>
        </p:sp>
        <p:sp>
          <p:nvSpPr>
            <p:cNvPr id="14352" name="Line 15"/>
            <p:cNvSpPr>
              <a:spLocks noChangeShapeType="1"/>
            </p:cNvSpPr>
            <p:nvPr/>
          </p:nvSpPr>
          <p:spPr bwMode="auto">
            <a:xfrm flipH="1">
              <a:off x="4409" y="3024"/>
              <a:ext cx="384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Bagaimana Melakukannya?</a:t>
            </a:r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smtClean="0"/>
              <a:t>Deteksi saat jaringan mendekati/mencapai </a:t>
            </a:r>
            <a:r>
              <a:rPr lang="en-US" sz="2700" i="1" smtClean="0"/>
              <a:t>knee point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Tetap disana</a:t>
            </a:r>
          </a:p>
          <a:p>
            <a:pPr>
              <a:lnSpc>
                <a:spcPct val="30000"/>
              </a:lnSpc>
            </a:pPr>
            <a:endParaRPr lang="en-US" sz="2700" smtClean="0"/>
          </a:p>
          <a:p>
            <a:pPr>
              <a:lnSpc>
                <a:spcPct val="90000"/>
              </a:lnSpc>
            </a:pPr>
            <a:r>
              <a:rPr lang="en-US" sz="2700" smtClean="0"/>
              <a:t>Pertanyaan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Bagaimana mencapai kesana?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Bagaimana jika </a:t>
            </a:r>
            <a:r>
              <a:rPr lang="en-US" sz="2400" i="1" smtClean="0"/>
              <a:t>overshoot</a:t>
            </a:r>
            <a:r>
              <a:rPr lang="en-US" sz="2400" smtClean="0"/>
              <a:t> (pergi melebihi </a:t>
            </a:r>
            <a:r>
              <a:rPr lang="en-US" sz="2400" i="1" smtClean="0"/>
              <a:t>knee point</a:t>
            </a:r>
            <a:r>
              <a:rPr lang="en-US" sz="2400" smtClean="0"/>
              <a:t>)?</a:t>
            </a:r>
          </a:p>
          <a:p>
            <a:pPr>
              <a:lnSpc>
                <a:spcPct val="30000"/>
              </a:lnSpc>
            </a:pPr>
            <a:endParaRPr lang="en-US" sz="2700" smtClean="0"/>
          </a:p>
          <a:p>
            <a:pPr>
              <a:lnSpc>
                <a:spcPct val="90000"/>
              </a:lnSpc>
            </a:pPr>
            <a:r>
              <a:rPr lang="en-US" sz="2700" smtClean="0"/>
              <a:t>Solusi yg mungkin: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Naikkan ukuran window sampai teridentifikasi kongesti 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Turunkan ukuran window jika jaringan kongesti</a:t>
            </a:r>
          </a:p>
          <a:p>
            <a:pPr>
              <a:lnSpc>
                <a:spcPct val="90000"/>
              </a:lnSpc>
            </a:pP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Congestion Policy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Slow Start</a:t>
            </a:r>
          </a:p>
          <a:p>
            <a:r>
              <a:rPr lang="en-US" smtClean="0"/>
              <a:t>Congestion Avoidance</a:t>
            </a:r>
          </a:p>
          <a:p>
            <a:r>
              <a:rPr lang="en-US" smtClean="0"/>
              <a:t>Congestion detection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Slow-Start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4495800"/>
          </a:xfrm>
        </p:spPr>
        <p:txBody>
          <a:bodyPr/>
          <a:lstStyle/>
          <a:p>
            <a:r>
              <a:rPr lang="en-US" sz="2400" dirty="0" err="1" smtClean="0"/>
              <a:t>cwnd</a:t>
            </a:r>
            <a:r>
              <a:rPr lang="en-US" sz="2400" dirty="0" smtClean="0"/>
              <a:t> </a:t>
            </a:r>
            <a:r>
              <a:rPr lang="en-US" sz="2400" dirty="0" err="1" smtClean="0"/>
              <a:t>dinaikkan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exponential: </a:t>
            </a:r>
            <a:r>
              <a:rPr lang="en-US" sz="2400" dirty="0" err="1" smtClean="0"/>
              <a:t>cwnd</a:t>
            </a:r>
            <a:r>
              <a:rPr lang="en-US" sz="2400" dirty="0" smtClean="0"/>
              <a:t> </a:t>
            </a:r>
            <a:r>
              <a:rPr lang="en-US" sz="2400" dirty="0" err="1" smtClean="0"/>
              <a:t>jadi</a:t>
            </a:r>
            <a:r>
              <a:rPr lang="en-US" sz="2400" dirty="0" smtClean="0"/>
              <a:t> double </a:t>
            </a:r>
            <a:r>
              <a:rPr lang="en-US" sz="2400" dirty="0" err="1" smtClean="0"/>
              <a:t>tiap</a:t>
            </a:r>
            <a:r>
              <a:rPr lang="en-US" sz="2400" dirty="0" smtClean="0"/>
              <a:t> full </a:t>
            </a:r>
            <a:r>
              <a:rPr lang="en-US" sz="2400" dirty="0" err="1" smtClean="0"/>
              <a:t>cwnd</a:t>
            </a:r>
            <a:r>
              <a:rPr lang="en-US" sz="2400" dirty="0" smtClean="0"/>
              <a:t> </a:t>
            </a:r>
            <a:r>
              <a:rPr lang="en-US" sz="2400" dirty="0" err="1" smtClean="0"/>
              <a:t>paket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dikirim</a:t>
            </a:r>
            <a:endParaRPr lang="en-US" sz="2400" dirty="0" smtClean="0"/>
          </a:p>
          <a:p>
            <a:pPr lvl="1"/>
            <a:r>
              <a:rPr lang="en-US" sz="2400" dirty="0" smtClean="0"/>
              <a:t>Slow-start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“slow” </a:t>
            </a:r>
            <a:r>
              <a:rPr lang="en-US" sz="2400" dirty="0" err="1" smtClean="0"/>
              <a:t>krn</a:t>
            </a:r>
            <a:r>
              <a:rPr lang="en-US" sz="2400" dirty="0" smtClean="0"/>
              <a:t> starting point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0"/>
            <a:ext cx="51943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4495800"/>
            <a:ext cx="33004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Masalah dengan Slow-Start</a:t>
            </a: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2672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Slow-start dp menyebabkan banyak losses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secara kasar ukuran cwnd ~ BW*RTT</a:t>
            </a:r>
          </a:p>
          <a:p>
            <a:pPr lvl="1" fontAlgn="auto">
              <a:lnSpc>
                <a:spcPct val="4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Contoh: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pd suatu titik, cwnd cukup utk mengisi “pipe”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setelah RTT berikutnya, cwnd menjadi dua kali harga sblmnya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semua kelebihan paket di-dropped!</a:t>
            </a:r>
          </a:p>
          <a:p>
            <a:pPr lvl="1" fontAlgn="auto">
              <a:lnSpc>
                <a:spcPct val="4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Krnnya, perlu adjustment algorithm yg lebih ‘gentle’ begitu telah mengetahui estimasi kasar  bandwidth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Congestion Avoidance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kongesti</a:t>
            </a:r>
            <a:endParaRPr lang="en-US" dirty="0" smtClean="0"/>
          </a:p>
          <a:p>
            <a:r>
              <a:rPr lang="en-US" dirty="0" smtClean="0"/>
              <a:t>Additive Increase</a:t>
            </a:r>
          </a:p>
          <a:p>
            <a:r>
              <a:rPr lang="en-US" dirty="0" smtClean="0"/>
              <a:t>Slow start </a:t>
            </a:r>
            <a:r>
              <a:rPr lang="en-US" dirty="0" err="1" smtClean="0"/>
              <a:t>hingga</a:t>
            </a:r>
            <a:r>
              <a:rPr lang="en-US" dirty="0" smtClean="0"/>
              <a:t> slow-start threshold (</a:t>
            </a:r>
            <a:r>
              <a:rPr lang="en-US" dirty="0" err="1" smtClean="0"/>
              <a:t>ssthres</a:t>
            </a:r>
            <a:r>
              <a:rPr lang="en-US" dirty="0" smtClean="0"/>
              <a:t>), slow-start phase stops </a:t>
            </a:r>
            <a:r>
              <a:rPr lang="en-US" dirty="0" err="1" smtClean="0"/>
              <a:t>mulai</a:t>
            </a:r>
            <a:r>
              <a:rPr lang="en-US" dirty="0" smtClean="0"/>
              <a:t> additive phase begins.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905000"/>
            <a:ext cx="4648200" cy="4267200"/>
          </a:xfrm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581400"/>
            <a:ext cx="32781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Problem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ssthres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Congestion Detection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detect ?</a:t>
            </a:r>
          </a:p>
          <a:p>
            <a:pPr lvl="1"/>
            <a:r>
              <a:rPr lang="en-US" dirty="0" smtClean="0"/>
              <a:t>RTO</a:t>
            </a:r>
          </a:p>
          <a:p>
            <a:pPr lvl="1"/>
            <a:r>
              <a:rPr lang="en-US" dirty="0" smtClean="0"/>
              <a:t>Three ACK arrive</a:t>
            </a: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3657600" y="1828800"/>
            <a:ext cx="5251450" cy="3743325"/>
            <a:chOff x="3333750" y="1828800"/>
            <a:chExt cx="5251450" cy="3743325"/>
          </a:xfrm>
        </p:grpSpPr>
        <p:sp>
          <p:nvSpPr>
            <p:cNvPr id="21509" name="Line 4"/>
            <p:cNvSpPr>
              <a:spLocks noChangeShapeType="1"/>
            </p:cNvSpPr>
            <p:nvPr/>
          </p:nvSpPr>
          <p:spPr bwMode="auto">
            <a:xfrm flipH="1">
              <a:off x="4876800" y="1828800"/>
              <a:ext cx="0" cy="373380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Line 5"/>
            <p:cNvSpPr>
              <a:spLocks noChangeShapeType="1"/>
            </p:cNvSpPr>
            <p:nvPr/>
          </p:nvSpPr>
          <p:spPr bwMode="auto">
            <a:xfrm flipH="1">
              <a:off x="8548688" y="1828800"/>
              <a:ext cx="19050" cy="374332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11" name="Group 6"/>
            <p:cNvGrpSpPr>
              <a:grpSpLocks/>
            </p:cNvGrpSpPr>
            <p:nvPr/>
          </p:nvGrpSpPr>
          <p:grpSpPr bwMode="auto">
            <a:xfrm>
              <a:off x="4908550" y="2249495"/>
              <a:ext cx="3659188" cy="307976"/>
              <a:chOff x="3092" y="1417"/>
              <a:chExt cx="2305" cy="194"/>
            </a:xfrm>
          </p:grpSpPr>
          <p:sp>
            <p:nvSpPr>
              <p:cNvPr id="21561" name="Line 7"/>
              <p:cNvSpPr>
                <a:spLocks noChangeShapeType="1"/>
              </p:cNvSpPr>
              <p:nvPr/>
            </p:nvSpPr>
            <p:spPr bwMode="auto">
              <a:xfrm flipV="1">
                <a:off x="3127" y="1417"/>
                <a:ext cx="2270" cy="175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2" name="Freeform 8"/>
              <p:cNvSpPr>
                <a:spLocks/>
              </p:cNvSpPr>
              <p:nvPr/>
            </p:nvSpPr>
            <p:spPr bwMode="auto">
              <a:xfrm>
                <a:off x="3092" y="1572"/>
                <a:ext cx="42" cy="39"/>
              </a:xfrm>
              <a:custGeom>
                <a:avLst/>
                <a:gdLst>
                  <a:gd name="T0" fmla="*/ 38 w 42"/>
                  <a:gd name="T1" fmla="*/ 0 h 39"/>
                  <a:gd name="T2" fmla="*/ 0 w 42"/>
                  <a:gd name="T3" fmla="*/ 22 h 39"/>
                  <a:gd name="T4" fmla="*/ 42 w 42"/>
                  <a:gd name="T5" fmla="*/ 39 h 39"/>
                  <a:gd name="T6" fmla="*/ 38 w 42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"/>
                  <a:gd name="T13" fmla="*/ 0 h 39"/>
                  <a:gd name="T14" fmla="*/ 42 w 42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" h="39">
                    <a:moveTo>
                      <a:pt x="38" y="0"/>
                    </a:moveTo>
                    <a:lnTo>
                      <a:pt x="0" y="22"/>
                    </a:lnTo>
                    <a:lnTo>
                      <a:pt x="42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21512" name="Rectangle 9"/>
            <p:cNvSpPr>
              <a:spLocks noChangeArrowheads="1"/>
            </p:cNvSpPr>
            <p:nvPr/>
          </p:nvSpPr>
          <p:spPr bwMode="auto">
            <a:xfrm rot="-300000">
              <a:off x="5181600" y="2286000"/>
              <a:ext cx="439738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Calibri" pitchFamily="34" charset="0"/>
                </a:rPr>
                <a:t>ACK 2</a:t>
              </a:r>
              <a:endParaRPr lang="en-US" sz="1200">
                <a:latin typeface="Calibri" pitchFamily="34" charset="0"/>
              </a:endParaRPr>
            </a:p>
          </p:txBody>
        </p:sp>
        <p:grpSp>
          <p:nvGrpSpPr>
            <p:cNvPr id="21513" name="Group 10"/>
            <p:cNvGrpSpPr>
              <a:grpSpLocks/>
            </p:cNvGrpSpPr>
            <p:nvPr/>
          </p:nvGrpSpPr>
          <p:grpSpPr bwMode="auto">
            <a:xfrm>
              <a:off x="3962402" y="1847850"/>
              <a:ext cx="4605338" cy="301625"/>
              <a:chOff x="2425" y="1153"/>
              <a:chExt cx="2901" cy="190"/>
            </a:xfrm>
          </p:grpSpPr>
          <p:sp>
            <p:nvSpPr>
              <p:cNvPr id="21557" name="Line 11"/>
              <p:cNvSpPr>
                <a:spLocks noChangeShapeType="1"/>
              </p:cNvSpPr>
              <p:nvPr/>
            </p:nvSpPr>
            <p:spPr bwMode="auto">
              <a:xfrm>
                <a:off x="3021" y="1229"/>
                <a:ext cx="2256" cy="86"/>
              </a:xfrm>
              <a:prstGeom prst="line">
                <a:avLst/>
              </a:prstGeom>
              <a:noFill/>
              <a:ln w="1746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8" name="Freeform 12"/>
              <p:cNvSpPr>
                <a:spLocks/>
              </p:cNvSpPr>
              <p:nvPr/>
            </p:nvSpPr>
            <p:spPr bwMode="auto">
              <a:xfrm>
                <a:off x="5269" y="1289"/>
                <a:ext cx="57" cy="54"/>
              </a:xfrm>
              <a:custGeom>
                <a:avLst/>
                <a:gdLst>
                  <a:gd name="T0" fmla="*/ 3 w 57"/>
                  <a:gd name="T1" fmla="*/ 0 h 54"/>
                  <a:gd name="T2" fmla="*/ 57 w 57"/>
                  <a:gd name="T3" fmla="*/ 29 h 54"/>
                  <a:gd name="T4" fmla="*/ 0 w 57"/>
                  <a:gd name="T5" fmla="*/ 54 h 54"/>
                  <a:gd name="T6" fmla="*/ 3 w 57"/>
                  <a:gd name="T7" fmla="*/ 0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54"/>
                  <a:gd name="T14" fmla="*/ 57 w 57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54">
                    <a:moveTo>
                      <a:pt x="3" y="0"/>
                    </a:moveTo>
                    <a:lnTo>
                      <a:pt x="57" y="29"/>
                    </a:lnTo>
                    <a:lnTo>
                      <a:pt x="0" y="54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1559" name="Rectangle 13"/>
              <p:cNvSpPr>
                <a:spLocks noChangeArrowheads="1"/>
              </p:cNvSpPr>
              <p:nvPr/>
            </p:nvSpPr>
            <p:spPr bwMode="auto">
              <a:xfrm rot="120000">
                <a:off x="3999" y="1153"/>
                <a:ext cx="435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100" b="1">
                    <a:solidFill>
                      <a:srgbClr val="0000FF"/>
                    </a:solidFill>
                    <a:latin typeface="Calibri" pitchFamily="34" charset="0"/>
                  </a:rPr>
                  <a:t>segment 1</a:t>
                </a: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1560" name="Rectangle 14"/>
              <p:cNvSpPr>
                <a:spLocks noChangeArrowheads="1"/>
              </p:cNvSpPr>
              <p:nvPr/>
            </p:nvSpPr>
            <p:spPr bwMode="auto">
              <a:xfrm>
                <a:off x="2425" y="1172"/>
                <a:ext cx="509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500" b="1">
                    <a:solidFill>
                      <a:srgbClr val="FF0000"/>
                    </a:solidFill>
                    <a:latin typeface="Calibri" pitchFamily="34" charset="0"/>
                  </a:rPr>
                  <a:t>cwnd = 1</a:t>
                </a:r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21514" name="Rectangle 15"/>
            <p:cNvSpPr>
              <a:spLocks noChangeArrowheads="1"/>
            </p:cNvSpPr>
            <p:nvPr/>
          </p:nvSpPr>
          <p:spPr bwMode="auto">
            <a:xfrm>
              <a:off x="3962400" y="2511425"/>
              <a:ext cx="8080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500" b="1">
                  <a:solidFill>
                    <a:srgbClr val="FF0000"/>
                  </a:solidFill>
                  <a:latin typeface="Calibri" pitchFamily="34" charset="0"/>
                </a:rPr>
                <a:t>cwnd = 2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1515" name="Freeform 16"/>
            <p:cNvSpPr>
              <a:spLocks/>
            </p:cNvSpPr>
            <p:nvPr/>
          </p:nvSpPr>
          <p:spPr bwMode="auto">
            <a:xfrm>
              <a:off x="8494713" y="2970213"/>
              <a:ext cx="90487" cy="84137"/>
            </a:xfrm>
            <a:custGeom>
              <a:avLst/>
              <a:gdLst>
                <a:gd name="T0" fmla="*/ 3 w 57"/>
                <a:gd name="T1" fmla="*/ 0 h 53"/>
                <a:gd name="T2" fmla="*/ 57 w 57"/>
                <a:gd name="T3" fmla="*/ 28 h 53"/>
                <a:gd name="T4" fmla="*/ 0 w 57"/>
                <a:gd name="T5" fmla="*/ 53 h 53"/>
                <a:gd name="T6" fmla="*/ 3 w 57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3"/>
                <a:gd name="T14" fmla="*/ 57 w 57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3">
                  <a:moveTo>
                    <a:pt x="3" y="0"/>
                  </a:moveTo>
                  <a:lnTo>
                    <a:pt x="57" y="28"/>
                  </a:lnTo>
                  <a:lnTo>
                    <a:pt x="0" y="5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516" name="Line 17"/>
            <p:cNvSpPr>
              <a:spLocks noChangeShapeType="1"/>
            </p:cNvSpPr>
            <p:nvPr/>
          </p:nvSpPr>
          <p:spPr bwMode="auto">
            <a:xfrm>
              <a:off x="4926013" y="2662238"/>
              <a:ext cx="3582987" cy="139700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Freeform 18"/>
            <p:cNvSpPr>
              <a:spLocks/>
            </p:cNvSpPr>
            <p:nvPr/>
          </p:nvSpPr>
          <p:spPr bwMode="auto">
            <a:xfrm>
              <a:off x="8494713" y="2757488"/>
              <a:ext cx="90487" cy="85725"/>
            </a:xfrm>
            <a:custGeom>
              <a:avLst/>
              <a:gdLst>
                <a:gd name="T0" fmla="*/ 3 w 57"/>
                <a:gd name="T1" fmla="*/ 0 h 54"/>
                <a:gd name="T2" fmla="*/ 57 w 57"/>
                <a:gd name="T3" fmla="*/ 29 h 54"/>
                <a:gd name="T4" fmla="*/ 0 w 57"/>
                <a:gd name="T5" fmla="*/ 54 h 54"/>
                <a:gd name="T6" fmla="*/ 3 w 57"/>
                <a:gd name="T7" fmla="*/ 0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4"/>
                <a:gd name="T14" fmla="*/ 57 w 57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4">
                  <a:moveTo>
                    <a:pt x="3" y="0"/>
                  </a:moveTo>
                  <a:lnTo>
                    <a:pt x="57" y="29"/>
                  </a:lnTo>
                  <a:lnTo>
                    <a:pt x="0" y="5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518" name="Rectangle 19"/>
            <p:cNvSpPr>
              <a:spLocks noChangeArrowheads="1"/>
            </p:cNvSpPr>
            <p:nvPr/>
          </p:nvSpPr>
          <p:spPr bwMode="auto">
            <a:xfrm rot="120000">
              <a:off x="6400800" y="2544763"/>
              <a:ext cx="7524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FF"/>
                  </a:solidFill>
                  <a:latin typeface="Calibri" pitchFamily="34" charset="0"/>
                </a:rPr>
                <a:t>segment 2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21519" name="Line 20"/>
            <p:cNvSpPr>
              <a:spLocks noChangeShapeType="1"/>
            </p:cNvSpPr>
            <p:nvPr/>
          </p:nvSpPr>
          <p:spPr bwMode="auto">
            <a:xfrm>
              <a:off x="4926013" y="2874963"/>
              <a:ext cx="3582987" cy="136525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Rectangle 21"/>
            <p:cNvSpPr>
              <a:spLocks noChangeArrowheads="1"/>
            </p:cNvSpPr>
            <p:nvPr/>
          </p:nvSpPr>
          <p:spPr bwMode="auto">
            <a:xfrm rot="120000">
              <a:off x="6400800" y="2754313"/>
              <a:ext cx="7524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FF"/>
                  </a:solidFill>
                  <a:latin typeface="Calibri" pitchFamily="34" charset="0"/>
                </a:rPr>
                <a:t>segment 3</a:t>
              </a:r>
              <a:endParaRPr lang="en-US" sz="1200">
                <a:latin typeface="Calibri" pitchFamily="34" charset="0"/>
              </a:endParaRPr>
            </a:p>
          </p:txBody>
        </p:sp>
        <p:sp>
          <p:nvSpPr>
            <p:cNvPr id="21521" name="Line 22"/>
            <p:cNvSpPr>
              <a:spLocks noChangeShapeType="1"/>
            </p:cNvSpPr>
            <p:nvPr/>
          </p:nvSpPr>
          <p:spPr bwMode="auto">
            <a:xfrm flipV="1">
              <a:off x="4983163" y="3224213"/>
              <a:ext cx="3602037" cy="27781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Freeform 23"/>
            <p:cNvSpPr>
              <a:spLocks/>
            </p:cNvSpPr>
            <p:nvPr/>
          </p:nvSpPr>
          <p:spPr bwMode="auto">
            <a:xfrm>
              <a:off x="4926013" y="3470275"/>
              <a:ext cx="66675" cy="61913"/>
            </a:xfrm>
            <a:custGeom>
              <a:avLst/>
              <a:gdLst>
                <a:gd name="T0" fmla="*/ 39 w 42"/>
                <a:gd name="T1" fmla="*/ 0 h 39"/>
                <a:gd name="T2" fmla="*/ 0 w 42"/>
                <a:gd name="T3" fmla="*/ 23 h 39"/>
                <a:gd name="T4" fmla="*/ 42 w 42"/>
                <a:gd name="T5" fmla="*/ 39 h 39"/>
                <a:gd name="T6" fmla="*/ 39 w 42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39"/>
                <a:gd name="T14" fmla="*/ 42 w 42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39">
                  <a:moveTo>
                    <a:pt x="39" y="0"/>
                  </a:moveTo>
                  <a:lnTo>
                    <a:pt x="0" y="23"/>
                  </a:lnTo>
                  <a:lnTo>
                    <a:pt x="42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523" name="Rectangle 24"/>
            <p:cNvSpPr>
              <a:spLocks noChangeArrowheads="1"/>
            </p:cNvSpPr>
            <p:nvPr/>
          </p:nvSpPr>
          <p:spPr bwMode="auto">
            <a:xfrm rot="-300000">
              <a:off x="5181600" y="3276600"/>
              <a:ext cx="439738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Calibri" pitchFamily="34" charset="0"/>
                </a:rPr>
                <a:t>ACK 4</a:t>
              </a:r>
              <a:endParaRPr lang="en-US" sz="1200">
                <a:latin typeface="Calibri" pitchFamily="34" charset="0"/>
              </a:endParaRPr>
            </a:p>
          </p:txBody>
        </p:sp>
        <p:sp>
          <p:nvSpPr>
            <p:cNvPr id="21524" name="Rectangle 25"/>
            <p:cNvSpPr>
              <a:spLocks noChangeArrowheads="1"/>
            </p:cNvSpPr>
            <p:nvPr/>
          </p:nvSpPr>
          <p:spPr bwMode="auto">
            <a:xfrm>
              <a:off x="3886200" y="3424238"/>
              <a:ext cx="8080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500" b="1">
                  <a:solidFill>
                    <a:srgbClr val="FF0000"/>
                  </a:solidFill>
                  <a:latin typeface="Calibri" pitchFamily="34" charset="0"/>
                </a:rPr>
                <a:t>cwnd = 4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1525" name="Rectangle 26"/>
            <p:cNvSpPr>
              <a:spLocks noChangeArrowheads="1"/>
            </p:cNvSpPr>
            <p:nvPr/>
          </p:nvSpPr>
          <p:spPr bwMode="auto">
            <a:xfrm rot="120000">
              <a:off x="6400800" y="3529013"/>
              <a:ext cx="7524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FF"/>
                  </a:solidFill>
                  <a:latin typeface="Calibri" pitchFamily="34" charset="0"/>
                </a:rPr>
                <a:t>segment 4</a:t>
              </a:r>
              <a:endParaRPr lang="en-US" sz="1200">
                <a:latin typeface="Calibri" pitchFamily="34" charset="0"/>
              </a:endParaRPr>
            </a:p>
          </p:txBody>
        </p:sp>
        <p:sp>
          <p:nvSpPr>
            <p:cNvPr id="21526" name="Line 27"/>
            <p:cNvSpPr>
              <a:spLocks noChangeShapeType="1"/>
            </p:cNvSpPr>
            <p:nvPr/>
          </p:nvSpPr>
          <p:spPr bwMode="auto">
            <a:xfrm>
              <a:off x="4926013" y="3646488"/>
              <a:ext cx="2544762" cy="109537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8"/>
            <p:cNvSpPr>
              <a:spLocks noChangeShapeType="1"/>
            </p:cNvSpPr>
            <p:nvPr/>
          </p:nvSpPr>
          <p:spPr bwMode="auto">
            <a:xfrm>
              <a:off x="4926013" y="3859213"/>
              <a:ext cx="3582987" cy="136525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Freeform 29"/>
            <p:cNvSpPr>
              <a:spLocks/>
            </p:cNvSpPr>
            <p:nvPr/>
          </p:nvSpPr>
          <p:spPr bwMode="auto">
            <a:xfrm>
              <a:off x="8494713" y="3954463"/>
              <a:ext cx="90487" cy="84137"/>
            </a:xfrm>
            <a:custGeom>
              <a:avLst/>
              <a:gdLst>
                <a:gd name="T0" fmla="*/ 3 w 57"/>
                <a:gd name="T1" fmla="*/ 0 h 53"/>
                <a:gd name="T2" fmla="*/ 57 w 57"/>
                <a:gd name="T3" fmla="*/ 28 h 53"/>
                <a:gd name="T4" fmla="*/ 0 w 57"/>
                <a:gd name="T5" fmla="*/ 53 h 53"/>
                <a:gd name="T6" fmla="*/ 3 w 57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3"/>
                <a:gd name="T14" fmla="*/ 57 w 57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3">
                  <a:moveTo>
                    <a:pt x="3" y="0"/>
                  </a:moveTo>
                  <a:lnTo>
                    <a:pt x="57" y="28"/>
                  </a:lnTo>
                  <a:lnTo>
                    <a:pt x="0" y="5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529" name="Rectangle 30"/>
            <p:cNvSpPr>
              <a:spLocks noChangeArrowheads="1"/>
            </p:cNvSpPr>
            <p:nvPr/>
          </p:nvSpPr>
          <p:spPr bwMode="auto">
            <a:xfrm rot="120000">
              <a:off x="6400800" y="3738563"/>
              <a:ext cx="7524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FF"/>
                  </a:solidFill>
                  <a:latin typeface="Calibri" pitchFamily="34" charset="0"/>
                </a:rPr>
                <a:t>segment 5</a:t>
              </a:r>
              <a:endParaRPr lang="en-US" sz="1200">
                <a:latin typeface="Calibri" pitchFamily="34" charset="0"/>
              </a:endParaRPr>
            </a:p>
          </p:txBody>
        </p:sp>
        <p:sp>
          <p:nvSpPr>
            <p:cNvPr id="21530" name="Line 31"/>
            <p:cNvSpPr>
              <a:spLocks noChangeShapeType="1"/>
            </p:cNvSpPr>
            <p:nvPr/>
          </p:nvSpPr>
          <p:spPr bwMode="auto">
            <a:xfrm>
              <a:off x="4926013" y="4068763"/>
              <a:ext cx="3582987" cy="138112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Freeform 32"/>
            <p:cNvSpPr>
              <a:spLocks/>
            </p:cNvSpPr>
            <p:nvPr/>
          </p:nvSpPr>
          <p:spPr bwMode="auto">
            <a:xfrm>
              <a:off x="8494713" y="4164013"/>
              <a:ext cx="90487" cy="84137"/>
            </a:xfrm>
            <a:custGeom>
              <a:avLst/>
              <a:gdLst>
                <a:gd name="T0" fmla="*/ 3 w 57"/>
                <a:gd name="T1" fmla="*/ 0 h 53"/>
                <a:gd name="T2" fmla="*/ 57 w 57"/>
                <a:gd name="T3" fmla="*/ 28 h 53"/>
                <a:gd name="T4" fmla="*/ 0 w 57"/>
                <a:gd name="T5" fmla="*/ 53 h 53"/>
                <a:gd name="T6" fmla="*/ 3 w 57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3"/>
                <a:gd name="T14" fmla="*/ 57 w 57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3">
                  <a:moveTo>
                    <a:pt x="3" y="0"/>
                  </a:moveTo>
                  <a:lnTo>
                    <a:pt x="57" y="28"/>
                  </a:lnTo>
                  <a:lnTo>
                    <a:pt x="0" y="5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532" name="Rectangle 33"/>
            <p:cNvSpPr>
              <a:spLocks noChangeArrowheads="1"/>
            </p:cNvSpPr>
            <p:nvPr/>
          </p:nvSpPr>
          <p:spPr bwMode="auto">
            <a:xfrm rot="120000">
              <a:off x="6400800" y="3949700"/>
              <a:ext cx="752475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FF"/>
                  </a:solidFill>
                  <a:latin typeface="Calibri" pitchFamily="34" charset="0"/>
                </a:rPr>
                <a:t>segment 6</a:t>
              </a:r>
              <a:endParaRPr lang="en-US" sz="1200">
                <a:latin typeface="Calibri" pitchFamily="34" charset="0"/>
              </a:endParaRPr>
            </a:p>
          </p:txBody>
        </p:sp>
        <p:sp>
          <p:nvSpPr>
            <p:cNvPr id="21533" name="Line 34"/>
            <p:cNvSpPr>
              <a:spLocks noChangeShapeType="1"/>
            </p:cNvSpPr>
            <p:nvPr/>
          </p:nvSpPr>
          <p:spPr bwMode="auto">
            <a:xfrm>
              <a:off x="4926013" y="4279900"/>
              <a:ext cx="3582987" cy="136525"/>
            </a:xfrm>
            <a:prstGeom prst="line">
              <a:avLst/>
            </a:prstGeom>
            <a:noFill/>
            <a:ln w="1746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Freeform 35"/>
            <p:cNvSpPr>
              <a:spLocks/>
            </p:cNvSpPr>
            <p:nvPr/>
          </p:nvSpPr>
          <p:spPr bwMode="auto">
            <a:xfrm>
              <a:off x="8494713" y="4375150"/>
              <a:ext cx="90487" cy="85725"/>
            </a:xfrm>
            <a:custGeom>
              <a:avLst/>
              <a:gdLst>
                <a:gd name="T0" fmla="*/ 3 w 57"/>
                <a:gd name="T1" fmla="*/ 0 h 54"/>
                <a:gd name="T2" fmla="*/ 57 w 57"/>
                <a:gd name="T3" fmla="*/ 29 h 54"/>
                <a:gd name="T4" fmla="*/ 0 w 57"/>
                <a:gd name="T5" fmla="*/ 54 h 54"/>
                <a:gd name="T6" fmla="*/ 3 w 57"/>
                <a:gd name="T7" fmla="*/ 0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4"/>
                <a:gd name="T14" fmla="*/ 57 w 57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4">
                  <a:moveTo>
                    <a:pt x="3" y="0"/>
                  </a:moveTo>
                  <a:lnTo>
                    <a:pt x="57" y="29"/>
                  </a:lnTo>
                  <a:lnTo>
                    <a:pt x="0" y="5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535" name="Rectangle 36"/>
            <p:cNvSpPr>
              <a:spLocks noChangeArrowheads="1"/>
            </p:cNvSpPr>
            <p:nvPr/>
          </p:nvSpPr>
          <p:spPr bwMode="auto">
            <a:xfrm rot="120000">
              <a:off x="6400800" y="4160838"/>
              <a:ext cx="7524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FF"/>
                  </a:solidFill>
                  <a:latin typeface="Calibri" pitchFamily="34" charset="0"/>
                </a:rPr>
                <a:t>segment 7</a:t>
              </a:r>
              <a:endParaRPr lang="en-US" sz="1200">
                <a:latin typeface="Calibri" pitchFamily="34" charset="0"/>
              </a:endParaRPr>
            </a:p>
          </p:txBody>
        </p:sp>
        <p:grpSp>
          <p:nvGrpSpPr>
            <p:cNvPr id="21536" name="Group 37"/>
            <p:cNvGrpSpPr>
              <a:grpSpLocks/>
            </p:cNvGrpSpPr>
            <p:nvPr/>
          </p:nvGrpSpPr>
          <p:grpSpPr bwMode="auto">
            <a:xfrm>
              <a:off x="4876800" y="2892432"/>
              <a:ext cx="3659188" cy="307976"/>
              <a:chOff x="3092" y="1417"/>
              <a:chExt cx="2305" cy="194"/>
            </a:xfrm>
          </p:grpSpPr>
          <p:sp>
            <p:nvSpPr>
              <p:cNvPr id="21555" name="Line 38"/>
              <p:cNvSpPr>
                <a:spLocks noChangeShapeType="1"/>
              </p:cNvSpPr>
              <p:nvPr/>
            </p:nvSpPr>
            <p:spPr bwMode="auto">
              <a:xfrm flipV="1">
                <a:off x="3127" y="1417"/>
                <a:ext cx="2270" cy="175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6" name="Freeform 39"/>
              <p:cNvSpPr>
                <a:spLocks/>
              </p:cNvSpPr>
              <p:nvPr/>
            </p:nvSpPr>
            <p:spPr bwMode="auto">
              <a:xfrm>
                <a:off x="3092" y="1572"/>
                <a:ext cx="42" cy="39"/>
              </a:xfrm>
              <a:custGeom>
                <a:avLst/>
                <a:gdLst>
                  <a:gd name="T0" fmla="*/ 38 w 42"/>
                  <a:gd name="T1" fmla="*/ 0 h 39"/>
                  <a:gd name="T2" fmla="*/ 0 w 42"/>
                  <a:gd name="T3" fmla="*/ 22 h 39"/>
                  <a:gd name="T4" fmla="*/ 42 w 42"/>
                  <a:gd name="T5" fmla="*/ 39 h 39"/>
                  <a:gd name="T6" fmla="*/ 38 w 42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"/>
                  <a:gd name="T13" fmla="*/ 0 h 39"/>
                  <a:gd name="T14" fmla="*/ 42 w 42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" h="39">
                    <a:moveTo>
                      <a:pt x="38" y="0"/>
                    </a:moveTo>
                    <a:lnTo>
                      <a:pt x="0" y="22"/>
                    </a:lnTo>
                    <a:lnTo>
                      <a:pt x="42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21537" name="Rectangle 40"/>
            <p:cNvSpPr>
              <a:spLocks noChangeArrowheads="1"/>
            </p:cNvSpPr>
            <p:nvPr/>
          </p:nvSpPr>
          <p:spPr bwMode="auto">
            <a:xfrm rot="-300000">
              <a:off x="5181600" y="2971800"/>
              <a:ext cx="439738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Calibri" pitchFamily="34" charset="0"/>
                </a:rPr>
                <a:t>ACK 3</a:t>
              </a:r>
              <a:endParaRPr lang="en-US" sz="1200">
                <a:latin typeface="Calibri" pitchFamily="34" charset="0"/>
              </a:endParaRPr>
            </a:p>
          </p:txBody>
        </p:sp>
        <p:sp>
          <p:nvSpPr>
            <p:cNvPr id="21538" name="Line 41"/>
            <p:cNvSpPr>
              <a:spLocks noChangeShapeType="1"/>
            </p:cNvSpPr>
            <p:nvPr/>
          </p:nvSpPr>
          <p:spPr bwMode="auto">
            <a:xfrm>
              <a:off x="7391400" y="3657600"/>
              <a:ext cx="152400" cy="152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1539" name="Line 42"/>
            <p:cNvSpPr>
              <a:spLocks noChangeShapeType="1"/>
            </p:cNvSpPr>
            <p:nvPr/>
          </p:nvSpPr>
          <p:spPr bwMode="auto">
            <a:xfrm flipH="1">
              <a:off x="7391400" y="3657600"/>
              <a:ext cx="152400" cy="152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endParaRPr lang="en-US"/>
            </a:p>
          </p:txBody>
        </p:sp>
        <p:grpSp>
          <p:nvGrpSpPr>
            <p:cNvPr id="21540" name="Group 43"/>
            <p:cNvGrpSpPr>
              <a:grpSpLocks/>
            </p:cNvGrpSpPr>
            <p:nvPr/>
          </p:nvGrpSpPr>
          <p:grpSpPr bwMode="auto">
            <a:xfrm>
              <a:off x="4876800" y="4038607"/>
              <a:ext cx="3659188" cy="307976"/>
              <a:chOff x="3092" y="1417"/>
              <a:chExt cx="2305" cy="194"/>
            </a:xfrm>
          </p:grpSpPr>
          <p:sp>
            <p:nvSpPr>
              <p:cNvPr id="21553" name="Line 44"/>
              <p:cNvSpPr>
                <a:spLocks noChangeShapeType="1"/>
              </p:cNvSpPr>
              <p:nvPr/>
            </p:nvSpPr>
            <p:spPr bwMode="auto">
              <a:xfrm flipV="1">
                <a:off x="3127" y="1417"/>
                <a:ext cx="2270" cy="175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4" name="Freeform 45"/>
              <p:cNvSpPr>
                <a:spLocks/>
              </p:cNvSpPr>
              <p:nvPr/>
            </p:nvSpPr>
            <p:spPr bwMode="auto">
              <a:xfrm>
                <a:off x="3092" y="1572"/>
                <a:ext cx="42" cy="39"/>
              </a:xfrm>
              <a:custGeom>
                <a:avLst/>
                <a:gdLst>
                  <a:gd name="T0" fmla="*/ 38 w 42"/>
                  <a:gd name="T1" fmla="*/ 0 h 39"/>
                  <a:gd name="T2" fmla="*/ 0 w 42"/>
                  <a:gd name="T3" fmla="*/ 22 h 39"/>
                  <a:gd name="T4" fmla="*/ 42 w 42"/>
                  <a:gd name="T5" fmla="*/ 39 h 39"/>
                  <a:gd name="T6" fmla="*/ 38 w 42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"/>
                  <a:gd name="T13" fmla="*/ 0 h 39"/>
                  <a:gd name="T14" fmla="*/ 42 w 42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" h="39">
                    <a:moveTo>
                      <a:pt x="38" y="0"/>
                    </a:moveTo>
                    <a:lnTo>
                      <a:pt x="0" y="22"/>
                    </a:lnTo>
                    <a:lnTo>
                      <a:pt x="42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21541" name="Group 46"/>
            <p:cNvGrpSpPr>
              <a:grpSpLocks/>
            </p:cNvGrpSpPr>
            <p:nvPr/>
          </p:nvGrpSpPr>
          <p:grpSpPr bwMode="auto">
            <a:xfrm>
              <a:off x="4876800" y="4492632"/>
              <a:ext cx="3659188" cy="307976"/>
              <a:chOff x="3092" y="1417"/>
              <a:chExt cx="2305" cy="194"/>
            </a:xfrm>
          </p:grpSpPr>
          <p:sp>
            <p:nvSpPr>
              <p:cNvPr id="21551" name="Line 47"/>
              <p:cNvSpPr>
                <a:spLocks noChangeShapeType="1"/>
              </p:cNvSpPr>
              <p:nvPr/>
            </p:nvSpPr>
            <p:spPr bwMode="auto">
              <a:xfrm flipV="1">
                <a:off x="3127" y="1417"/>
                <a:ext cx="2270" cy="175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2" name="Freeform 48"/>
              <p:cNvSpPr>
                <a:spLocks/>
              </p:cNvSpPr>
              <p:nvPr/>
            </p:nvSpPr>
            <p:spPr bwMode="auto">
              <a:xfrm>
                <a:off x="3092" y="1572"/>
                <a:ext cx="42" cy="39"/>
              </a:xfrm>
              <a:custGeom>
                <a:avLst/>
                <a:gdLst>
                  <a:gd name="T0" fmla="*/ 38 w 42"/>
                  <a:gd name="T1" fmla="*/ 0 h 39"/>
                  <a:gd name="T2" fmla="*/ 0 w 42"/>
                  <a:gd name="T3" fmla="*/ 22 h 39"/>
                  <a:gd name="T4" fmla="*/ 42 w 42"/>
                  <a:gd name="T5" fmla="*/ 39 h 39"/>
                  <a:gd name="T6" fmla="*/ 38 w 42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"/>
                  <a:gd name="T13" fmla="*/ 0 h 39"/>
                  <a:gd name="T14" fmla="*/ 42 w 42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" h="39">
                    <a:moveTo>
                      <a:pt x="38" y="0"/>
                    </a:moveTo>
                    <a:lnTo>
                      <a:pt x="0" y="22"/>
                    </a:lnTo>
                    <a:lnTo>
                      <a:pt x="42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21542" name="AutoShape 49"/>
            <p:cNvSpPr>
              <a:spLocks/>
            </p:cNvSpPr>
            <p:nvPr/>
          </p:nvSpPr>
          <p:spPr bwMode="auto">
            <a:xfrm>
              <a:off x="4770438" y="4267200"/>
              <a:ext cx="106362" cy="547688"/>
            </a:xfrm>
            <a:prstGeom prst="leftBrace">
              <a:avLst>
                <a:gd name="adj1" fmla="val 12873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543" name="Text Box 50"/>
            <p:cNvSpPr txBox="1">
              <a:spLocks noChangeArrowheads="1"/>
            </p:cNvSpPr>
            <p:nvPr/>
          </p:nvSpPr>
          <p:spPr bwMode="auto">
            <a:xfrm>
              <a:off x="3333750" y="4375150"/>
              <a:ext cx="1162050" cy="5778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3 duplicate</a:t>
              </a:r>
            </a:p>
            <a:p>
              <a:pPr algn="ctr"/>
              <a:r>
                <a:rPr lang="en-US">
                  <a:latin typeface="Calibri" pitchFamily="34" charset="0"/>
                </a:rPr>
                <a:t>ACKs</a:t>
              </a:r>
            </a:p>
          </p:txBody>
        </p:sp>
        <p:sp>
          <p:nvSpPr>
            <p:cNvPr id="21544" name="AutoShape 51"/>
            <p:cNvSpPr>
              <a:spLocks noChangeArrowheads="1"/>
            </p:cNvSpPr>
            <p:nvPr/>
          </p:nvSpPr>
          <p:spPr bwMode="auto">
            <a:xfrm>
              <a:off x="3352800" y="4343400"/>
              <a:ext cx="1143000" cy="609600"/>
            </a:xfrm>
            <a:prstGeom prst="wedgeRectCallout">
              <a:avLst>
                <a:gd name="adj1" fmla="val 73750"/>
                <a:gd name="adj2" fmla="val -12759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algn="ctr"/>
              <a:endParaRPr lang="en-US" sz="2000">
                <a:latin typeface="Calibri" pitchFamily="34" charset="0"/>
              </a:endParaRPr>
            </a:p>
          </p:txBody>
        </p:sp>
        <p:sp>
          <p:nvSpPr>
            <p:cNvPr id="21545" name="Rectangle 52"/>
            <p:cNvSpPr>
              <a:spLocks noChangeArrowheads="1"/>
            </p:cNvSpPr>
            <p:nvPr/>
          </p:nvSpPr>
          <p:spPr bwMode="auto">
            <a:xfrm rot="-300000">
              <a:off x="5105400" y="4267200"/>
              <a:ext cx="439738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Calibri" pitchFamily="34" charset="0"/>
                </a:rPr>
                <a:t>ACK 4</a:t>
              </a:r>
              <a:endParaRPr lang="en-US" sz="1200">
                <a:latin typeface="Calibri" pitchFamily="34" charset="0"/>
              </a:endParaRPr>
            </a:p>
          </p:txBody>
        </p:sp>
        <p:sp>
          <p:nvSpPr>
            <p:cNvPr id="21546" name="Rectangle 53"/>
            <p:cNvSpPr>
              <a:spLocks noChangeArrowheads="1"/>
            </p:cNvSpPr>
            <p:nvPr/>
          </p:nvSpPr>
          <p:spPr bwMode="auto">
            <a:xfrm rot="-300000">
              <a:off x="5105400" y="4541838"/>
              <a:ext cx="439738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Calibri" pitchFamily="34" charset="0"/>
                </a:rPr>
                <a:t>ACK 4</a:t>
              </a:r>
              <a:endParaRPr lang="en-US" sz="1200">
                <a:latin typeface="Calibri" pitchFamily="34" charset="0"/>
              </a:endParaRPr>
            </a:p>
          </p:txBody>
        </p:sp>
        <p:grpSp>
          <p:nvGrpSpPr>
            <p:cNvPr id="21547" name="Group 54"/>
            <p:cNvGrpSpPr>
              <a:grpSpLocks/>
            </p:cNvGrpSpPr>
            <p:nvPr/>
          </p:nvGrpSpPr>
          <p:grpSpPr bwMode="auto">
            <a:xfrm>
              <a:off x="4876800" y="4191007"/>
              <a:ext cx="3659188" cy="307976"/>
              <a:chOff x="3092" y="1417"/>
              <a:chExt cx="2305" cy="194"/>
            </a:xfrm>
          </p:grpSpPr>
          <p:sp>
            <p:nvSpPr>
              <p:cNvPr id="21549" name="Line 55"/>
              <p:cNvSpPr>
                <a:spLocks noChangeShapeType="1"/>
              </p:cNvSpPr>
              <p:nvPr/>
            </p:nvSpPr>
            <p:spPr bwMode="auto">
              <a:xfrm flipV="1">
                <a:off x="3127" y="1417"/>
                <a:ext cx="2270" cy="175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0" name="Freeform 56"/>
              <p:cNvSpPr>
                <a:spLocks/>
              </p:cNvSpPr>
              <p:nvPr/>
            </p:nvSpPr>
            <p:spPr bwMode="auto">
              <a:xfrm>
                <a:off x="3092" y="1572"/>
                <a:ext cx="42" cy="39"/>
              </a:xfrm>
              <a:custGeom>
                <a:avLst/>
                <a:gdLst>
                  <a:gd name="T0" fmla="*/ 38 w 42"/>
                  <a:gd name="T1" fmla="*/ 0 h 39"/>
                  <a:gd name="T2" fmla="*/ 0 w 42"/>
                  <a:gd name="T3" fmla="*/ 22 h 39"/>
                  <a:gd name="T4" fmla="*/ 42 w 42"/>
                  <a:gd name="T5" fmla="*/ 39 h 39"/>
                  <a:gd name="T6" fmla="*/ 38 w 42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"/>
                  <a:gd name="T13" fmla="*/ 0 h 39"/>
                  <a:gd name="T14" fmla="*/ 42 w 42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" h="39">
                    <a:moveTo>
                      <a:pt x="38" y="0"/>
                    </a:moveTo>
                    <a:lnTo>
                      <a:pt x="0" y="22"/>
                    </a:lnTo>
                    <a:lnTo>
                      <a:pt x="42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21548" name="Rectangle 57"/>
            <p:cNvSpPr>
              <a:spLocks noChangeArrowheads="1"/>
            </p:cNvSpPr>
            <p:nvPr/>
          </p:nvSpPr>
          <p:spPr bwMode="auto">
            <a:xfrm rot="-300000">
              <a:off x="5105400" y="4800600"/>
              <a:ext cx="439738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Calibri" pitchFamily="34" charset="0"/>
                </a:rPr>
                <a:t>ACK 4</a:t>
              </a:r>
              <a:endParaRPr lang="en-US" sz="120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 rtlCol="0">
            <a:normAutofit/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latin typeface="Comic Sans MS" pitchFamily="66" charset="0"/>
                <a:ea typeface="+mj-ea"/>
              </a:rPr>
              <a:t>Kendali</a:t>
            </a:r>
            <a:r>
              <a:rPr lang="en-US" dirty="0">
                <a:latin typeface="Comic Sans MS" pitchFamily="66" charset="0"/>
                <a:ea typeface="+mj-ea"/>
              </a:rPr>
              <a:t> </a:t>
            </a:r>
            <a:r>
              <a:rPr lang="en-US" dirty="0" err="1">
                <a:latin typeface="Comic Sans MS" pitchFamily="66" charset="0"/>
                <a:ea typeface="+mj-ea"/>
              </a:rPr>
              <a:t>Aliran</a:t>
            </a:r>
            <a:r>
              <a:rPr lang="en-US" dirty="0">
                <a:latin typeface="Comic Sans MS" pitchFamily="66" charset="0"/>
                <a:ea typeface="+mj-ea"/>
              </a:rPr>
              <a:t> (Flow control)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err="1">
                <a:latin typeface="Comic Sans MS" pitchFamily="66" charset="0"/>
                <a:ea typeface="+mn-ea"/>
              </a:rPr>
              <a:t>Fungsi</a:t>
            </a:r>
            <a:r>
              <a:rPr lang="en-US" dirty="0">
                <a:latin typeface="Comic Sans MS" pitchFamily="66" charset="0"/>
                <a:ea typeface="+mn-ea"/>
              </a:rPr>
              <a:t> lain yang  </a:t>
            </a:r>
            <a:r>
              <a:rPr lang="en-US" dirty="0" err="1">
                <a:latin typeface="Comic Sans MS" pitchFamily="66" charset="0"/>
                <a:ea typeface="+mn-ea"/>
              </a:rPr>
              <a:t>diperlukan</a:t>
            </a:r>
            <a:r>
              <a:rPr lang="en-US" dirty="0">
                <a:latin typeface="Comic Sans MS" pitchFamily="66" charset="0"/>
                <a:ea typeface="+mn-ea"/>
              </a:rPr>
              <a:t> </a:t>
            </a:r>
            <a:r>
              <a:rPr lang="en-US" dirty="0" err="1">
                <a:latin typeface="Comic Sans MS" pitchFamily="66" charset="0"/>
                <a:ea typeface="+mn-ea"/>
              </a:rPr>
              <a:t>dalam</a:t>
            </a:r>
            <a:r>
              <a:rPr lang="en-US" dirty="0">
                <a:latin typeface="Comic Sans MS" pitchFamily="66" charset="0"/>
                <a:ea typeface="+mn-ea"/>
              </a:rPr>
              <a:t> </a:t>
            </a:r>
            <a:r>
              <a:rPr lang="en-US" dirty="0" err="1">
                <a:latin typeface="Comic Sans MS" pitchFamily="66" charset="0"/>
                <a:ea typeface="+mn-ea"/>
              </a:rPr>
              <a:t>mentransmisikan</a:t>
            </a:r>
            <a:r>
              <a:rPr lang="en-US" dirty="0">
                <a:latin typeface="Comic Sans MS" pitchFamily="66" charset="0"/>
                <a:ea typeface="+mn-ea"/>
              </a:rPr>
              <a:t> data </a:t>
            </a:r>
            <a:r>
              <a:rPr lang="en-US" dirty="0" err="1">
                <a:latin typeface="Comic Sans MS" pitchFamily="66" charset="0"/>
                <a:ea typeface="+mn-ea"/>
              </a:rPr>
              <a:t>di</a:t>
            </a:r>
            <a:r>
              <a:rPr lang="en-US" dirty="0">
                <a:latin typeface="Comic Sans MS" pitchFamily="66" charset="0"/>
                <a:ea typeface="+mn-ea"/>
              </a:rPr>
              <a:t> </a:t>
            </a:r>
            <a:r>
              <a:rPr lang="en-US" dirty="0" err="1">
                <a:latin typeface="Comic Sans MS" pitchFamily="66" charset="0"/>
                <a:ea typeface="+mn-ea"/>
              </a:rPr>
              <a:t>suatu</a:t>
            </a:r>
            <a:r>
              <a:rPr lang="en-US" dirty="0">
                <a:latin typeface="Comic Sans MS" pitchFamily="66" charset="0"/>
                <a:ea typeface="+mn-ea"/>
              </a:rPr>
              <a:t> link </a:t>
            </a:r>
            <a:r>
              <a:rPr lang="en-US" dirty="0" err="1">
                <a:latin typeface="Comic Sans MS" pitchFamily="66" charset="0"/>
                <a:ea typeface="+mn-ea"/>
              </a:rPr>
              <a:t>adalah</a:t>
            </a:r>
            <a:r>
              <a:rPr lang="en-US" dirty="0">
                <a:latin typeface="Comic Sans MS" pitchFamily="66" charset="0"/>
                <a:ea typeface="+mn-ea"/>
              </a:rPr>
              <a:t> </a:t>
            </a:r>
            <a:r>
              <a:rPr lang="en-US" dirty="0" err="1">
                <a:latin typeface="Comic Sans MS" pitchFamily="66" charset="0"/>
                <a:ea typeface="+mn-ea"/>
              </a:rPr>
              <a:t>kendali</a:t>
            </a:r>
            <a:r>
              <a:rPr lang="en-US" dirty="0">
                <a:latin typeface="Comic Sans MS" pitchFamily="66" charset="0"/>
                <a:ea typeface="+mn-ea"/>
              </a:rPr>
              <a:t> </a:t>
            </a:r>
            <a:r>
              <a:rPr lang="en-US" dirty="0" err="1">
                <a:latin typeface="Comic Sans MS" pitchFamily="66" charset="0"/>
                <a:ea typeface="+mn-ea"/>
              </a:rPr>
              <a:t>aliran</a:t>
            </a:r>
            <a:endParaRPr lang="en-US" dirty="0">
              <a:latin typeface="Comic Sans MS" pitchFamily="66" charset="0"/>
              <a:ea typeface="+mn-ea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err="1">
                <a:latin typeface="Comic Sans MS" pitchFamily="66" charset="0"/>
                <a:ea typeface="+mn-ea"/>
              </a:rPr>
              <a:t>Dibutuhkan</a:t>
            </a:r>
            <a:r>
              <a:rPr lang="en-US" dirty="0">
                <a:latin typeface="Comic Sans MS" pitchFamily="66" charset="0"/>
                <a:ea typeface="+mn-ea"/>
              </a:rPr>
              <a:t> </a:t>
            </a:r>
            <a:r>
              <a:rPr lang="en-US" dirty="0" err="1">
                <a:latin typeface="Comic Sans MS" pitchFamily="66" charset="0"/>
                <a:ea typeface="+mn-ea"/>
              </a:rPr>
              <a:t>terutama</a:t>
            </a:r>
            <a:r>
              <a:rPr lang="en-US" dirty="0">
                <a:latin typeface="Comic Sans MS" pitchFamily="66" charset="0"/>
                <a:ea typeface="+mn-ea"/>
              </a:rPr>
              <a:t> </a:t>
            </a:r>
            <a:r>
              <a:rPr lang="en-US" dirty="0" err="1">
                <a:latin typeface="Comic Sans MS" pitchFamily="66" charset="0"/>
                <a:ea typeface="+mn-ea"/>
              </a:rPr>
              <a:t>jika</a:t>
            </a:r>
            <a:r>
              <a:rPr lang="en-US" dirty="0">
                <a:latin typeface="Comic Sans MS" pitchFamily="66" charset="0"/>
                <a:ea typeface="+mn-ea"/>
              </a:rPr>
              <a:t> </a:t>
            </a:r>
            <a:r>
              <a:rPr lang="en-US" dirty="0" err="1">
                <a:latin typeface="Comic Sans MS" pitchFamily="66" charset="0"/>
                <a:ea typeface="+mn-ea"/>
              </a:rPr>
              <a:t>aliran</a:t>
            </a:r>
            <a:r>
              <a:rPr lang="en-US" dirty="0">
                <a:latin typeface="Comic Sans MS" pitchFamily="66" charset="0"/>
                <a:ea typeface="+mn-ea"/>
              </a:rPr>
              <a:t> data </a:t>
            </a:r>
            <a:r>
              <a:rPr lang="en-US" dirty="0" err="1">
                <a:latin typeface="Comic Sans MS" pitchFamily="66" charset="0"/>
                <a:ea typeface="+mn-ea"/>
              </a:rPr>
              <a:t>dari</a:t>
            </a:r>
            <a:r>
              <a:rPr lang="en-US" dirty="0">
                <a:latin typeface="Comic Sans MS" pitchFamily="66" charset="0"/>
                <a:ea typeface="+mn-ea"/>
              </a:rPr>
              <a:t> yang </a:t>
            </a:r>
            <a:r>
              <a:rPr lang="en-US" dirty="0" err="1">
                <a:latin typeface="Comic Sans MS" pitchFamily="66" charset="0"/>
                <a:ea typeface="+mn-ea"/>
              </a:rPr>
              <a:t>cepat</a:t>
            </a:r>
            <a:r>
              <a:rPr lang="en-US" dirty="0">
                <a:latin typeface="Comic Sans MS" pitchFamily="66" charset="0"/>
                <a:ea typeface="+mn-ea"/>
              </a:rPr>
              <a:t> </a:t>
            </a:r>
            <a:r>
              <a:rPr lang="en-US" dirty="0" err="1">
                <a:latin typeface="Comic Sans MS" pitchFamily="66" charset="0"/>
                <a:ea typeface="+mn-ea"/>
              </a:rPr>
              <a:t>ke</a:t>
            </a:r>
            <a:r>
              <a:rPr lang="en-US" dirty="0">
                <a:latin typeface="Comic Sans MS" pitchFamily="66" charset="0"/>
                <a:ea typeface="+mn-ea"/>
              </a:rPr>
              <a:t> yang </a:t>
            </a:r>
            <a:r>
              <a:rPr lang="en-US" dirty="0" err="1">
                <a:latin typeface="Comic Sans MS" pitchFamily="66" charset="0"/>
                <a:ea typeface="+mn-ea"/>
              </a:rPr>
              <a:t>lambat</a:t>
            </a:r>
            <a:r>
              <a:rPr lang="en-US" dirty="0">
                <a:latin typeface="Comic Sans MS" pitchFamily="66" charset="0"/>
                <a:ea typeface="+mn-ea"/>
              </a:rPr>
              <a:t>, </a:t>
            </a:r>
            <a:r>
              <a:rPr lang="en-US" dirty="0" err="1">
                <a:latin typeface="Comic Sans MS" pitchFamily="66" charset="0"/>
                <a:ea typeface="+mn-ea"/>
              </a:rPr>
              <a:t>dimana</a:t>
            </a:r>
            <a:r>
              <a:rPr lang="en-US" dirty="0">
                <a:latin typeface="Comic Sans MS" pitchFamily="66" charset="0"/>
                <a:ea typeface="+mn-ea"/>
              </a:rPr>
              <a:t> </a:t>
            </a:r>
            <a:r>
              <a:rPr lang="en-US" dirty="0" err="1">
                <a:latin typeface="Comic Sans MS" pitchFamily="66" charset="0"/>
                <a:ea typeface="+mn-ea"/>
              </a:rPr>
              <a:t>aliran</a:t>
            </a:r>
            <a:r>
              <a:rPr lang="en-US" dirty="0">
                <a:latin typeface="Comic Sans MS" pitchFamily="66" charset="0"/>
                <a:ea typeface="+mn-ea"/>
              </a:rPr>
              <a:t> data </a:t>
            </a:r>
            <a:r>
              <a:rPr lang="en-US" dirty="0" err="1">
                <a:latin typeface="Comic Sans MS" pitchFamily="66" charset="0"/>
                <a:ea typeface="+mn-ea"/>
              </a:rPr>
              <a:t>harus</a:t>
            </a:r>
            <a:r>
              <a:rPr lang="en-US" dirty="0">
                <a:latin typeface="Comic Sans MS" pitchFamily="66" charset="0"/>
                <a:ea typeface="+mn-ea"/>
              </a:rPr>
              <a:t> </a:t>
            </a:r>
            <a:r>
              <a:rPr lang="en-US" dirty="0" err="1">
                <a:latin typeface="Comic Sans MS" pitchFamily="66" charset="0"/>
                <a:ea typeface="+mn-ea"/>
              </a:rPr>
              <a:t>diatur</a:t>
            </a:r>
            <a:r>
              <a:rPr lang="en-US" dirty="0">
                <a:latin typeface="Comic Sans MS" pitchFamily="66" charset="0"/>
                <a:ea typeface="+mn-ea"/>
              </a:rPr>
              <a:t> agar </a:t>
            </a:r>
            <a:r>
              <a:rPr lang="en-US" dirty="0" err="1">
                <a:latin typeface="Comic Sans MS" pitchFamily="66" charset="0"/>
                <a:ea typeface="+mn-ea"/>
              </a:rPr>
              <a:t>penerima</a:t>
            </a:r>
            <a:r>
              <a:rPr lang="en-US" dirty="0">
                <a:latin typeface="Comic Sans MS" pitchFamily="66" charset="0"/>
                <a:ea typeface="+mn-ea"/>
              </a:rPr>
              <a:t> </a:t>
            </a:r>
            <a:r>
              <a:rPr lang="en-US" dirty="0" err="1">
                <a:latin typeface="Comic Sans MS" pitchFamily="66" charset="0"/>
                <a:ea typeface="+mn-ea"/>
              </a:rPr>
              <a:t>tidak</a:t>
            </a:r>
            <a:r>
              <a:rPr lang="en-US" dirty="0">
                <a:latin typeface="Comic Sans MS" pitchFamily="66" charset="0"/>
                <a:ea typeface="+mn-ea"/>
              </a:rPr>
              <a:t> </a:t>
            </a:r>
            <a:r>
              <a:rPr lang="en-US" dirty="0" smtClean="0">
                <a:latin typeface="Comic Sans MS" pitchFamily="66" charset="0"/>
                <a:ea typeface="+mn-ea"/>
              </a:rPr>
              <a:t>overflow</a:t>
            </a:r>
            <a:endParaRPr lang="en-US" dirty="0">
              <a:latin typeface="Comic Sans MS" pitchFamily="66" charset="0"/>
              <a:ea typeface="+mn-ea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133600" y="4724400"/>
            <a:ext cx="4648200" cy="1754188"/>
            <a:chOff x="4267200" y="4648200"/>
            <a:chExt cx="4648200" cy="1754188"/>
          </a:xfrm>
        </p:grpSpPr>
        <p:grpSp>
          <p:nvGrpSpPr>
            <p:cNvPr id="2" name="Group 12"/>
            <p:cNvGrpSpPr>
              <a:grpSpLocks/>
            </p:cNvGrpSpPr>
            <p:nvPr/>
          </p:nvGrpSpPr>
          <p:grpSpPr bwMode="auto">
            <a:xfrm>
              <a:off x="4267200" y="4800600"/>
              <a:ext cx="4495800" cy="1066800"/>
              <a:chOff x="336" y="2832"/>
              <a:chExt cx="3456" cy="672"/>
            </a:xfrm>
          </p:grpSpPr>
          <p:sp>
            <p:nvSpPr>
              <p:cNvPr id="57352" name="Oval 4"/>
              <p:cNvSpPr>
                <a:spLocks noChangeArrowheads="1"/>
              </p:cNvSpPr>
              <p:nvPr/>
            </p:nvSpPr>
            <p:spPr bwMode="auto">
              <a:xfrm>
                <a:off x="2304" y="3024"/>
                <a:ext cx="528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>
                    <a:latin typeface="Comic Sans MS" pitchFamily="-112" charset="0"/>
                  </a:rPr>
                  <a:t>Server</a:t>
                </a:r>
              </a:p>
            </p:txBody>
          </p:sp>
          <p:sp>
            <p:nvSpPr>
              <p:cNvPr id="57353" name="Rectangle 5"/>
              <p:cNvSpPr>
                <a:spLocks noChangeArrowheads="1"/>
              </p:cNvSpPr>
              <p:nvPr/>
            </p:nvSpPr>
            <p:spPr bwMode="auto">
              <a:xfrm>
                <a:off x="1344" y="3024"/>
                <a:ext cx="960" cy="43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>
                    <a:latin typeface="Comic Sans MS" pitchFamily="-112" charset="0"/>
                  </a:rPr>
                  <a:t>Buffer</a:t>
                </a:r>
              </a:p>
            </p:txBody>
          </p:sp>
          <p:sp>
            <p:nvSpPr>
              <p:cNvPr id="57354" name="Line 6"/>
              <p:cNvSpPr>
                <a:spLocks noChangeShapeType="1"/>
              </p:cNvSpPr>
              <p:nvPr/>
            </p:nvSpPr>
            <p:spPr bwMode="auto">
              <a:xfrm>
                <a:off x="432" y="312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5" name="Line 7"/>
              <p:cNvSpPr>
                <a:spLocks noChangeShapeType="1"/>
              </p:cNvSpPr>
              <p:nvPr/>
            </p:nvSpPr>
            <p:spPr bwMode="auto">
              <a:xfrm>
                <a:off x="624" y="326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6" name="Line 8"/>
              <p:cNvSpPr>
                <a:spLocks noChangeShapeType="1"/>
              </p:cNvSpPr>
              <p:nvPr/>
            </p:nvSpPr>
            <p:spPr bwMode="auto">
              <a:xfrm flipV="1">
                <a:off x="336" y="345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7" name="Line 9"/>
              <p:cNvSpPr>
                <a:spLocks noChangeShapeType="1"/>
              </p:cNvSpPr>
              <p:nvPr/>
            </p:nvSpPr>
            <p:spPr bwMode="auto">
              <a:xfrm>
                <a:off x="2832" y="3216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8" name="Line 10"/>
              <p:cNvSpPr>
                <a:spLocks noChangeShapeType="1"/>
              </p:cNvSpPr>
              <p:nvPr/>
            </p:nvSpPr>
            <p:spPr bwMode="auto">
              <a:xfrm flipV="1">
                <a:off x="2832" y="2832"/>
                <a:ext cx="76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9" name="Line 11"/>
              <p:cNvSpPr>
                <a:spLocks noChangeShapeType="1"/>
              </p:cNvSpPr>
              <p:nvPr/>
            </p:nvSpPr>
            <p:spPr bwMode="auto">
              <a:xfrm>
                <a:off x="2832" y="3216"/>
                <a:ext cx="91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349" name="Text Box 13"/>
            <p:cNvSpPr txBox="1">
              <a:spLocks noChangeArrowheads="1"/>
            </p:cNvSpPr>
            <p:nvPr/>
          </p:nvSpPr>
          <p:spPr bwMode="auto">
            <a:xfrm>
              <a:off x="4267200" y="5486400"/>
              <a:ext cx="1219200" cy="91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latin typeface="Comic Sans MS" pitchFamily="-112" charset="0"/>
                </a:rPr>
                <a:t>Aliran data masuk</a:t>
              </a:r>
            </a:p>
          </p:txBody>
        </p:sp>
        <p:sp>
          <p:nvSpPr>
            <p:cNvPr id="57350" name="Text Box 14"/>
            <p:cNvSpPr txBox="1">
              <a:spLocks noChangeArrowheads="1"/>
            </p:cNvSpPr>
            <p:nvPr/>
          </p:nvSpPr>
          <p:spPr bwMode="auto">
            <a:xfrm>
              <a:off x="7696200" y="5410200"/>
              <a:ext cx="1219200" cy="91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latin typeface="Comic Sans MS" pitchFamily="-112" charset="0"/>
                </a:rPr>
                <a:t>Aliran data keluar</a:t>
              </a:r>
            </a:p>
          </p:txBody>
        </p:sp>
        <p:sp>
          <p:nvSpPr>
            <p:cNvPr id="57351" name="Text Box 15"/>
            <p:cNvSpPr txBox="1">
              <a:spLocks noChangeArrowheads="1"/>
            </p:cNvSpPr>
            <p:nvPr/>
          </p:nvSpPr>
          <p:spPr bwMode="auto">
            <a:xfrm>
              <a:off x="4724400" y="4648200"/>
              <a:ext cx="2895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latin typeface="Comic Sans MS" pitchFamily="-112" charset="0"/>
                </a:rPr>
                <a:t>Model Kendali Aliran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Jika</a:t>
            </a:r>
            <a:r>
              <a:rPr lang="en-US" dirty="0" smtClean="0"/>
              <a:t> RTO :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smtClean="0"/>
              <a:t>Set threshold </a:t>
            </a:r>
            <a:r>
              <a:rPr lang="en-US" dirty="0" err="1" smtClean="0"/>
              <a:t>setengah</a:t>
            </a:r>
            <a:r>
              <a:rPr lang="en-US" dirty="0" smtClean="0"/>
              <a:t> window size. 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smtClean="0"/>
              <a:t>Set </a:t>
            </a:r>
            <a:r>
              <a:rPr lang="en-US" dirty="0" err="1" smtClean="0"/>
              <a:t>cwnd</a:t>
            </a:r>
            <a:r>
              <a:rPr lang="en-US" dirty="0" smtClean="0"/>
              <a:t> = 1. 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slow-start phase.</a:t>
            </a:r>
          </a:p>
          <a:p>
            <a:pPr marL="57150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Duplikasi</a:t>
            </a:r>
            <a:r>
              <a:rPr lang="en-US" dirty="0" smtClean="0"/>
              <a:t> 3 ACK (fast retransmit &amp; fast recovery) :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smtClean="0"/>
              <a:t>Set threshold </a:t>
            </a:r>
            <a:r>
              <a:rPr lang="en-US" dirty="0" err="1" smtClean="0"/>
              <a:t>setengah</a:t>
            </a:r>
            <a:r>
              <a:rPr lang="en-US" dirty="0" smtClean="0"/>
              <a:t> window size. 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smtClean="0"/>
              <a:t>Set </a:t>
            </a:r>
            <a:r>
              <a:rPr lang="en-US" dirty="0" err="1" smtClean="0"/>
              <a:t>cwnd</a:t>
            </a:r>
            <a:r>
              <a:rPr lang="en-US" dirty="0" smtClean="0"/>
              <a:t> = threshold 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smtClean="0"/>
              <a:t>Start congestion avoidance phase.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44525" y="1600200"/>
            <a:ext cx="8118475" cy="4676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" y="1714500"/>
            <a:ext cx="8237538" cy="4381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Evolution of TCP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2058988" y="5345113"/>
            <a:ext cx="6611937" cy="15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031875" y="5365750"/>
            <a:ext cx="1588" cy="1095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54102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>
                <a:solidFill>
                  <a:srgbClr val="000000"/>
                </a:solidFill>
              </a:rPr>
              <a:t>1975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5067300" y="5353050"/>
            <a:ext cx="1588" cy="1095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679575" y="54102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>
                <a:solidFill>
                  <a:srgbClr val="000000"/>
                </a:solidFill>
              </a:rPr>
              <a:t>1980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95825" y="5411788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>
                <a:solidFill>
                  <a:srgbClr val="000000"/>
                </a:solidFill>
              </a:rPr>
              <a:t>1985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8123238" y="5330825"/>
            <a:ext cx="1587" cy="1095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754938" y="5389563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>
                <a:solidFill>
                  <a:srgbClr val="000000"/>
                </a:solidFill>
              </a:rPr>
              <a:t>1990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814638" y="3800475"/>
            <a:ext cx="971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1982</a:t>
            </a: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TCP &amp; IP</a:t>
            </a:r>
            <a:endParaRPr lang="en-US" altLang="en-US" sz="1200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900">
                <a:solidFill>
                  <a:srgbClr val="000000"/>
                </a:solidFill>
              </a:rPr>
              <a:t>RFC 793 &amp; 791</a:t>
            </a: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973138" y="4289425"/>
            <a:ext cx="3175" cy="1044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0325" y="3286125"/>
            <a:ext cx="1781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1974</a:t>
            </a: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TCP</a:t>
            </a:r>
            <a:r>
              <a:rPr lang="en-US" altLang="en-US" sz="1200">
                <a:solidFill>
                  <a:srgbClr val="000000"/>
                </a:solidFill>
              </a:rPr>
              <a:t> described by</a:t>
            </a:r>
          </a:p>
          <a:p>
            <a:pPr algn="ctr" eaLnBrk="0" hangingPunct="0"/>
            <a:r>
              <a:rPr lang="en-US" altLang="en-US" sz="1200" i="1">
                <a:solidFill>
                  <a:srgbClr val="000000"/>
                </a:solidFill>
              </a:rPr>
              <a:t>Vint Cerf</a:t>
            </a:r>
            <a:r>
              <a:rPr lang="en-US" altLang="en-US" sz="1200">
                <a:solidFill>
                  <a:srgbClr val="000000"/>
                </a:solidFill>
              </a:rPr>
              <a:t> and </a:t>
            </a:r>
            <a:r>
              <a:rPr lang="en-US" altLang="en-US" sz="1200" i="1">
                <a:solidFill>
                  <a:srgbClr val="000000"/>
                </a:solidFill>
              </a:rPr>
              <a:t>Bob Kahn</a:t>
            </a:r>
            <a:endParaRPr lang="en-US" altLang="en-US" sz="1200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In IEEE Trans Comm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890963" y="3621088"/>
            <a:ext cx="3175" cy="170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251200" y="2886075"/>
            <a:ext cx="13017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1983</a:t>
            </a: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BSD Unix 4.2</a:t>
            </a:r>
            <a:endParaRPr lang="en-US" altLang="en-US" sz="1200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supports TCP/IP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775075" y="1681163"/>
            <a:ext cx="1716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1984</a:t>
            </a: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Nagel’s algorithm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to reduce overhead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of small packets;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predicts congestion collapse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4581525" y="3024188"/>
            <a:ext cx="4763" cy="2309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659438" y="1997075"/>
            <a:ext cx="1541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1987</a:t>
            </a: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Karn’s algorithm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to better estimate round-trip time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851400" y="3040063"/>
            <a:ext cx="1541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1986</a:t>
            </a:r>
            <a:endParaRPr lang="en-US" altLang="en-US" sz="1200" b="1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Congestion collapse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observed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319838" y="3030538"/>
            <a:ext cx="184785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1988</a:t>
            </a:r>
            <a:endParaRPr lang="en-US" altLang="en-US" sz="1200" b="1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Van Jacobson’s algorithms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congestion avoidance and congestion control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(</a:t>
            </a:r>
            <a:r>
              <a:rPr lang="en-US" altLang="en-US" sz="1200" i="1">
                <a:solidFill>
                  <a:srgbClr val="000000"/>
                </a:solidFill>
              </a:rPr>
              <a:t>most</a:t>
            </a:r>
            <a:r>
              <a:rPr lang="en-US" altLang="en-US" sz="1200">
                <a:solidFill>
                  <a:srgbClr val="000000"/>
                </a:solidFill>
              </a:rPr>
              <a:t> implemented in </a:t>
            </a:r>
            <a:r>
              <a:rPr lang="en-US" altLang="en-US" sz="1200" b="1">
                <a:solidFill>
                  <a:srgbClr val="000000"/>
                </a:solidFill>
              </a:rPr>
              <a:t>4.3BSD Tahoe</a:t>
            </a:r>
            <a:r>
              <a:rPr lang="en-US" altLang="en-US" sz="1200">
                <a:solidFill>
                  <a:srgbClr val="000000"/>
                </a:solidFill>
              </a:rPr>
              <a:t>)</a:t>
            </a:r>
            <a:endParaRPr lang="en-US" altLang="en-US" sz="1200" b="1">
              <a:solidFill>
                <a:srgbClr val="000000"/>
              </a:solidFill>
            </a:endParaRP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5684838" y="3975100"/>
            <a:ext cx="3175" cy="134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6362700" y="2987675"/>
            <a:ext cx="4763" cy="2309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7127875" y="4595813"/>
            <a:ext cx="1588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7258050" y="2220913"/>
            <a:ext cx="1847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1990</a:t>
            </a:r>
            <a:endParaRPr lang="en-US" altLang="en-US" sz="1200" b="1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4.3BSD Reno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fast retransmit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delayed ACK’s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8167688" y="2987675"/>
            <a:ext cx="4762" cy="2309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292100" y="5346700"/>
            <a:ext cx="7747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1103313" y="5345113"/>
            <a:ext cx="1020762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V="1">
            <a:off x="1208088" y="4313238"/>
            <a:ext cx="3175" cy="1044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V="1">
            <a:off x="1220788" y="2765425"/>
            <a:ext cx="0" cy="739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09563" y="1798638"/>
            <a:ext cx="1774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1975</a:t>
            </a: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Three-way handshake</a:t>
            </a:r>
          </a:p>
          <a:p>
            <a:pPr algn="ctr" eaLnBrk="0" hangingPunct="0"/>
            <a:r>
              <a:rPr lang="en-US" altLang="en-US" sz="1200" i="1">
                <a:solidFill>
                  <a:srgbClr val="000000"/>
                </a:solidFill>
              </a:rPr>
              <a:t>Raymond Tomlinson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In SIGCOMM 75</a:t>
            </a: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V="1">
            <a:off x="3276600" y="4419600"/>
            <a:ext cx="1588" cy="901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2132013" y="5365750"/>
            <a:ext cx="1587" cy="1095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TCP Through the 1990s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371475" y="5334000"/>
            <a:ext cx="8312150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690563" y="5329238"/>
            <a:ext cx="1587" cy="1095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39725" y="5449888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>
                <a:solidFill>
                  <a:srgbClr val="000000"/>
                </a:solidFill>
              </a:rPr>
              <a:t>1993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479925" y="5353050"/>
            <a:ext cx="1588" cy="1095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981200" y="54483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>
                <a:solidFill>
                  <a:srgbClr val="000000"/>
                </a:solidFill>
              </a:rPr>
              <a:t>1994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127500" y="5470525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>
                <a:solidFill>
                  <a:srgbClr val="000000"/>
                </a:solidFill>
              </a:rPr>
              <a:t>1996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2360613" y="4535488"/>
            <a:ext cx="1587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749425" y="3094038"/>
            <a:ext cx="9509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1994</a:t>
            </a: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ECN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(Floyd)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Explicit 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Congestion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Notification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973138" y="4243388"/>
            <a:ext cx="3175" cy="1044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52400" y="3065463"/>
            <a:ext cx="167957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1993</a:t>
            </a: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TCP Vegas 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(Brakmo et al)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real congestion </a:t>
            </a:r>
            <a:r>
              <a:rPr lang="en-US" altLang="en-US" sz="1200" i="1">
                <a:solidFill>
                  <a:srgbClr val="000000"/>
                </a:solidFill>
              </a:rPr>
              <a:t>avoidance</a:t>
            </a: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908300" y="2890838"/>
            <a:ext cx="4763" cy="2427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406650" y="1760538"/>
            <a:ext cx="9779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1994</a:t>
            </a: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T/TCP</a:t>
            </a:r>
            <a:endParaRPr lang="en-US" altLang="en-US" sz="1200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(Braden)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Transaction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TCP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592638" y="1809750"/>
            <a:ext cx="16113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1996</a:t>
            </a: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SACK TCP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(Floyd et al)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Selective Acknowledgement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843338" y="3051175"/>
            <a:ext cx="1541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1996</a:t>
            </a:r>
            <a:endParaRPr lang="en-US" altLang="en-US" sz="1200" b="1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Hoe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Improving TCP startup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311775" y="3041650"/>
            <a:ext cx="1847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1996</a:t>
            </a:r>
            <a:endParaRPr lang="en-US" altLang="en-US" sz="1200" b="1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200" b="1">
                <a:solidFill>
                  <a:srgbClr val="000000"/>
                </a:solidFill>
              </a:rPr>
              <a:t>FACK TCP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(Mathis et al)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extension to SACK</a:t>
            </a: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4664075" y="3949700"/>
            <a:ext cx="3175" cy="134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5367338" y="3021013"/>
            <a:ext cx="4762" cy="2287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6248400" y="3949700"/>
            <a:ext cx="3175" cy="134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2360613" y="5329238"/>
            <a:ext cx="1587" cy="1095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TCP Flow Control</a:t>
            </a:r>
            <a:endParaRPr lang="en-US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31083" y="2438400"/>
            <a:ext cx="819113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Sliding Window</a:t>
            </a:r>
          </a:p>
        </p:txBody>
      </p:sp>
      <p:sp>
        <p:nvSpPr>
          <p:cNvPr id="5123" name="Line 6"/>
          <p:cNvSpPr>
            <a:spLocks noChangeShapeType="1"/>
          </p:cNvSpPr>
          <p:nvPr/>
        </p:nvSpPr>
        <p:spPr bwMode="auto">
          <a:xfrm>
            <a:off x="1752600" y="2662238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7"/>
          <p:cNvSpPr>
            <a:spLocks noChangeShapeType="1"/>
          </p:cNvSpPr>
          <p:nvPr/>
        </p:nvSpPr>
        <p:spPr bwMode="auto">
          <a:xfrm>
            <a:off x="1752600" y="3271838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8"/>
          <p:cNvSpPr>
            <a:spLocks noChangeShapeType="1"/>
          </p:cNvSpPr>
          <p:nvPr/>
        </p:nvSpPr>
        <p:spPr bwMode="auto">
          <a:xfrm flipH="1">
            <a:off x="6318250" y="26622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 flipH="1">
            <a:off x="6318250" y="32718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>
            <a:off x="17526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1"/>
          <p:cNvSpPr>
            <a:spLocks noChangeShapeType="1"/>
          </p:cNvSpPr>
          <p:nvPr/>
        </p:nvSpPr>
        <p:spPr bwMode="auto">
          <a:xfrm>
            <a:off x="19050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20574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3"/>
          <p:cNvSpPr>
            <a:spLocks noChangeShapeType="1"/>
          </p:cNvSpPr>
          <p:nvPr/>
        </p:nvSpPr>
        <p:spPr bwMode="auto">
          <a:xfrm>
            <a:off x="22098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4"/>
          <p:cNvSpPr>
            <a:spLocks noChangeShapeType="1"/>
          </p:cNvSpPr>
          <p:nvPr/>
        </p:nvSpPr>
        <p:spPr bwMode="auto">
          <a:xfrm>
            <a:off x="23622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>
            <a:off x="25146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26670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7"/>
          <p:cNvSpPr>
            <a:spLocks noChangeShapeType="1"/>
          </p:cNvSpPr>
          <p:nvPr/>
        </p:nvSpPr>
        <p:spPr bwMode="auto">
          <a:xfrm>
            <a:off x="28194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8"/>
          <p:cNvSpPr>
            <a:spLocks noChangeShapeType="1"/>
          </p:cNvSpPr>
          <p:nvPr/>
        </p:nvSpPr>
        <p:spPr bwMode="auto">
          <a:xfrm>
            <a:off x="29718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19"/>
          <p:cNvSpPr>
            <a:spLocks noChangeShapeType="1"/>
          </p:cNvSpPr>
          <p:nvPr/>
        </p:nvSpPr>
        <p:spPr bwMode="auto">
          <a:xfrm>
            <a:off x="31242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20"/>
          <p:cNvSpPr>
            <a:spLocks noChangeShapeType="1"/>
          </p:cNvSpPr>
          <p:nvPr/>
        </p:nvSpPr>
        <p:spPr bwMode="auto">
          <a:xfrm>
            <a:off x="32766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21"/>
          <p:cNvSpPr>
            <a:spLocks noChangeShapeType="1"/>
          </p:cNvSpPr>
          <p:nvPr/>
        </p:nvSpPr>
        <p:spPr bwMode="auto">
          <a:xfrm>
            <a:off x="34290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22"/>
          <p:cNvSpPr>
            <a:spLocks noChangeShapeType="1"/>
          </p:cNvSpPr>
          <p:nvPr/>
        </p:nvSpPr>
        <p:spPr bwMode="auto">
          <a:xfrm>
            <a:off x="35814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23"/>
          <p:cNvSpPr>
            <a:spLocks noChangeShapeType="1"/>
          </p:cNvSpPr>
          <p:nvPr/>
        </p:nvSpPr>
        <p:spPr bwMode="auto">
          <a:xfrm>
            <a:off x="37338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Line 24"/>
          <p:cNvSpPr>
            <a:spLocks noChangeShapeType="1"/>
          </p:cNvSpPr>
          <p:nvPr/>
        </p:nvSpPr>
        <p:spPr bwMode="auto">
          <a:xfrm>
            <a:off x="38862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Line 25"/>
          <p:cNvSpPr>
            <a:spLocks noChangeShapeType="1"/>
          </p:cNvSpPr>
          <p:nvPr/>
        </p:nvSpPr>
        <p:spPr bwMode="auto">
          <a:xfrm>
            <a:off x="40386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Line 26"/>
          <p:cNvSpPr>
            <a:spLocks noChangeShapeType="1"/>
          </p:cNvSpPr>
          <p:nvPr/>
        </p:nvSpPr>
        <p:spPr bwMode="auto">
          <a:xfrm>
            <a:off x="41910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4" name="Line 27"/>
          <p:cNvSpPr>
            <a:spLocks noChangeShapeType="1"/>
          </p:cNvSpPr>
          <p:nvPr/>
        </p:nvSpPr>
        <p:spPr bwMode="auto">
          <a:xfrm>
            <a:off x="43434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5" name="Line 28"/>
          <p:cNvSpPr>
            <a:spLocks noChangeShapeType="1"/>
          </p:cNvSpPr>
          <p:nvPr/>
        </p:nvSpPr>
        <p:spPr bwMode="auto">
          <a:xfrm>
            <a:off x="44958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6" name="Line 29"/>
          <p:cNvSpPr>
            <a:spLocks noChangeShapeType="1"/>
          </p:cNvSpPr>
          <p:nvPr/>
        </p:nvSpPr>
        <p:spPr bwMode="auto">
          <a:xfrm>
            <a:off x="46482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Line 30"/>
          <p:cNvSpPr>
            <a:spLocks noChangeShapeType="1"/>
          </p:cNvSpPr>
          <p:nvPr/>
        </p:nvSpPr>
        <p:spPr bwMode="auto">
          <a:xfrm>
            <a:off x="48006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Line 31"/>
          <p:cNvSpPr>
            <a:spLocks noChangeShapeType="1"/>
          </p:cNvSpPr>
          <p:nvPr/>
        </p:nvSpPr>
        <p:spPr bwMode="auto">
          <a:xfrm>
            <a:off x="49530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Line 32"/>
          <p:cNvSpPr>
            <a:spLocks noChangeShapeType="1"/>
          </p:cNvSpPr>
          <p:nvPr/>
        </p:nvSpPr>
        <p:spPr bwMode="auto">
          <a:xfrm>
            <a:off x="51054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0" name="Line 33"/>
          <p:cNvSpPr>
            <a:spLocks noChangeShapeType="1"/>
          </p:cNvSpPr>
          <p:nvPr/>
        </p:nvSpPr>
        <p:spPr bwMode="auto">
          <a:xfrm>
            <a:off x="52578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1" name="Line 34"/>
          <p:cNvSpPr>
            <a:spLocks noChangeShapeType="1"/>
          </p:cNvSpPr>
          <p:nvPr/>
        </p:nvSpPr>
        <p:spPr bwMode="auto">
          <a:xfrm>
            <a:off x="54102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2" name="Line 35"/>
          <p:cNvSpPr>
            <a:spLocks noChangeShapeType="1"/>
          </p:cNvSpPr>
          <p:nvPr/>
        </p:nvSpPr>
        <p:spPr bwMode="auto">
          <a:xfrm>
            <a:off x="55626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Line 36"/>
          <p:cNvSpPr>
            <a:spLocks noChangeShapeType="1"/>
          </p:cNvSpPr>
          <p:nvPr/>
        </p:nvSpPr>
        <p:spPr bwMode="auto">
          <a:xfrm>
            <a:off x="57150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4" name="Line 37"/>
          <p:cNvSpPr>
            <a:spLocks noChangeShapeType="1"/>
          </p:cNvSpPr>
          <p:nvPr/>
        </p:nvSpPr>
        <p:spPr bwMode="auto">
          <a:xfrm>
            <a:off x="58674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5" name="Line 38"/>
          <p:cNvSpPr>
            <a:spLocks noChangeShapeType="1"/>
          </p:cNvSpPr>
          <p:nvPr/>
        </p:nvSpPr>
        <p:spPr bwMode="auto">
          <a:xfrm>
            <a:off x="60198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6" name="Line 39"/>
          <p:cNvSpPr>
            <a:spLocks noChangeShapeType="1"/>
          </p:cNvSpPr>
          <p:nvPr/>
        </p:nvSpPr>
        <p:spPr bwMode="auto">
          <a:xfrm>
            <a:off x="61722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7" name="Line 40"/>
          <p:cNvSpPr>
            <a:spLocks noChangeShapeType="1"/>
          </p:cNvSpPr>
          <p:nvPr/>
        </p:nvSpPr>
        <p:spPr bwMode="auto">
          <a:xfrm>
            <a:off x="6324600" y="26622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8" name="Line 41"/>
          <p:cNvSpPr>
            <a:spLocks noChangeShapeType="1"/>
          </p:cNvSpPr>
          <p:nvPr/>
        </p:nvSpPr>
        <p:spPr bwMode="auto">
          <a:xfrm>
            <a:off x="6477000" y="26622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9" name="Line 42"/>
          <p:cNvSpPr>
            <a:spLocks noChangeShapeType="1"/>
          </p:cNvSpPr>
          <p:nvPr/>
        </p:nvSpPr>
        <p:spPr bwMode="auto">
          <a:xfrm>
            <a:off x="6629400" y="26622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0" name="Rectangle 43"/>
          <p:cNvSpPr>
            <a:spLocks noChangeArrowheads="1"/>
          </p:cNvSpPr>
          <p:nvPr/>
        </p:nvSpPr>
        <p:spPr bwMode="auto">
          <a:xfrm>
            <a:off x="2667000" y="2286000"/>
            <a:ext cx="2895600" cy="1371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61" name="Line 44"/>
          <p:cNvSpPr>
            <a:spLocks noChangeShapeType="1"/>
          </p:cNvSpPr>
          <p:nvPr/>
        </p:nvSpPr>
        <p:spPr bwMode="auto">
          <a:xfrm flipH="1">
            <a:off x="1289050" y="26622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2" name="Line 45"/>
          <p:cNvSpPr>
            <a:spLocks noChangeShapeType="1"/>
          </p:cNvSpPr>
          <p:nvPr/>
        </p:nvSpPr>
        <p:spPr bwMode="auto">
          <a:xfrm flipH="1">
            <a:off x="1289050" y="32718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3" name="Line 47"/>
          <p:cNvSpPr>
            <a:spLocks noChangeShapeType="1"/>
          </p:cNvSpPr>
          <p:nvPr/>
        </p:nvSpPr>
        <p:spPr bwMode="auto">
          <a:xfrm>
            <a:off x="1454150" y="2667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4" name="Line 48"/>
          <p:cNvSpPr>
            <a:spLocks noChangeShapeType="1"/>
          </p:cNvSpPr>
          <p:nvPr/>
        </p:nvSpPr>
        <p:spPr bwMode="auto">
          <a:xfrm>
            <a:off x="1606550" y="2667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5" name="Line 49"/>
          <p:cNvSpPr>
            <a:spLocks noChangeShapeType="1"/>
          </p:cNvSpPr>
          <p:nvPr/>
        </p:nvSpPr>
        <p:spPr bwMode="auto">
          <a:xfrm>
            <a:off x="4038600" y="2286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6" name="Line 50"/>
          <p:cNvSpPr>
            <a:spLocks noChangeShapeType="1"/>
          </p:cNvSpPr>
          <p:nvPr/>
        </p:nvSpPr>
        <p:spPr bwMode="auto">
          <a:xfrm>
            <a:off x="2667000" y="2133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67" name="Text Box 51"/>
          <p:cNvSpPr txBox="1">
            <a:spLocks noChangeArrowheads="1"/>
          </p:cNvSpPr>
          <p:nvPr/>
        </p:nvSpPr>
        <p:spPr bwMode="auto">
          <a:xfrm>
            <a:off x="3124200" y="17526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Window Size</a:t>
            </a:r>
          </a:p>
        </p:txBody>
      </p:sp>
      <p:sp>
        <p:nvSpPr>
          <p:cNvPr id="5168" name="Line 53"/>
          <p:cNvSpPr>
            <a:spLocks noChangeShapeType="1"/>
          </p:cNvSpPr>
          <p:nvPr/>
        </p:nvSpPr>
        <p:spPr bwMode="auto">
          <a:xfrm flipH="1">
            <a:off x="1143000" y="3733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69" name="Line 54"/>
          <p:cNvSpPr>
            <a:spLocks noChangeShapeType="1"/>
          </p:cNvSpPr>
          <p:nvPr/>
        </p:nvSpPr>
        <p:spPr bwMode="auto">
          <a:xfrm>
            <a:off x="5562600" y="3733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70" name="Line 55"/>
          <p:cNvSpPr>
            <a:spLocks noChangeShapeType="1"/>
          </p:cNvSpPr>
          <p:nvPr/>
        </p:nvSpPr>
        <p:spPr bwMode="auto">
          <a:xfrm>
            <a:off x="2667000" y="3733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71" name="Line 56"/>
          <p:cNvSpPr>
            <a:spLocks noChangeShapeType="1"/>
          </p:cNvSpPr>
          <p:nvPr/>
        </p:nvSpPr>
        <p:spPr bwMode="auto">
          <a:xfrm>
            <a:off x="4038600" y="3733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72" name="Line 57"/>
          <p:cNvSpPr>
            <a:spLocks noChangeShapeType="1"/>
          </p:cNvSpPr>
          <p:nvPr/>
        </p:nvSpPr>
        <p:spPr bwMode="auto">
          <a:xfrm>
            <a:off x="26670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3" name="Line 58"/>
          <p:cNvSpPr>
            <a:spLocks noChangeShapeType="1"/>
          </p:cNvSpPr>
          <p:nvPr/>
        </p:nvSpPr>
        <p:spPr bwMode="auto">
          <a:xfrm>
            <a:off x="40386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4" name="Line 59"/>
          <p:cNvSpPr>
            <a:spLocks noChangeShapeType="1"/>
          </p:cNvSpPr>
          <p:nvPr/>
        </p:nvSpPr>
        <p:spPr bwMode="auto">
          <a:xfrm>
            <a:off x="55626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5" name="Text Box 60"/>
          <p:cNvSpPr txBox="1">
            <a:spLocks noChangeArrowheads="1"/>
          </p:cNvSpPr>
          <p:nvPr/>
        </p:nvSpPr>
        <p:spPr bwMode="auto">
          <a:xfrm>
            <a:off x="2627313" y="3736975"/>
            <a:ext cx="1320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mic Sans MS" pitchFamily="66" charset="0"/>
              </a:rPr>
              <a:t>Outstanding</a:t>
            </a:r>
          </a:p>
          <a:p>
            <a:pPr algn="ctr"/>
            <a:r>
              <a:rPr lang="en-US" sz="1400">
                <a:latin typeface="Comic Sans MS" pitchFamily="66" charset="0"/>
              </a:rPr>
              <a:t>Un-ack’d data</a:t>
            </a:r>
          </a:p>
        </p:txBody>
      </p:sp>
      <p:sp>
        <p:nvSpPr>
          <p:cNvPr id="5176" name="Text Box 61"/>
          <p:cNvSpPr txBox="1">
            <a:spLocks noChangeArrowheads="1"/>
          </p:cNvSpPr>
          <p:nvPr/>
        </p:nvSpPr>
        <p:spPr bwMode="auto">
          <a:xfrm>
            <a:off x="4271963" y="3736975"/>
            <a:ext cx="931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mic Sans MS" pitchFamily="66" charset="0"/>
              </a:rPr>
              <a:t>Data OK </a:t>
            </a:r>
          </a:p>
          <a:p>
            <a:pPr algn="ctr"/>
            <a:r>
              <a:rPr lang="en-US" sz="1400">
                <a:latin typeface="Comic Sans MS" pitchFamily="66" charset="0"/>
              </a:rPr>
              <a:t>to send</a:t>
            </a:r>
          </a:p>
        </p:txBody>
      </p:sp>
      <p:sp>
        <p:nvSpPr>
          <p:cNvPr id="5177" name="Text Box 62"/>
          <p:cNvSpPr txBox="1">
            <a:spLocks noChangeArrowheads="1"/>
          </p:cNvSpPr>
          <p:nvPr/>
        </p:nvSpPr>
        <p:spPr bwMode="auto">
          <a:xfrm>
            <a:off x="5545138" y="3736975"/>
            <a:ext cx="12557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mic Sans MS" pitchFamily="66" charset="0"/>
              </a:rPr>
              <a:t>Data not OK </a:t>
            </a:r>
          </a:p>
          <a:p>
            <a:pPr algn="ctr"/>
            <a:r>
              <a:rPr lang="en-US" sz="1400">
                <a:latin typeface="Comic Sans MS" pitchFamily="66" charset="0"/>
              </a:rPr>
              <a:t>to send yet</a:t>
            </a:r>
          </a:p>
        </p:txBody>
      </p:sp>
      <p:sp>
        <p:nvSpPr>
          <p:cNvPr id="5178" name="Text Box 63"/>
          <p:cNvSpPr txBox="1">
            <a:spLocks noChangeArrowheads="1"/>
          </p:cNvSpPr>
          <p:nvPr/>
        </p:nvSpPr>
        <p:spPr bwMode="auto">
          <a:xfrm>
            <a:off x="1308100" y="3736975"/>
            <a:ext cx="11636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mic Sans MS" pitchFamily="66" charset="0"/>
              </a:rPr>
              <a:t>Data ACK’d </a:t>
            </a:r>
          </a:p>
          <a:p>
            <a:pPr algn="ctr"/>
            <a:endParaRPr lang="en-US" sz="1400">
              <a:latin typeface="Comic Sans MS" pitchFamily="66" charset="0"/>
            </a:endParaRPr>
          </a:p>
        </p:txBody>
      </p:sp>
      <p:sp>
        <p:nvSpPr>
          <p:cNvPr id="5179" name="Text Box 64"/>
          <p:cNvSpPr txBox="1">
            <a:spLocks noChangeArrowheads="1"/>
          </p:cNvSpPr>
          <p:nvPr/>
        </p:nvSpPr>
        <p:spPr bwMode="auto">
          <a:xfrm>
            <a:off x="1081088" y="4495800"/>
            <a:ext cx="76041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SzPct val="75000"/>
              <a:buFont typeface="Wingdings" pitchFamily="2" charset="2"/>
              <a:buChar char="v"/>
            </a:pPr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2000">
                <a:solidFill>
                  <a:srgbClr val="000099"/>
                </a:solidFill>
                <a:latin typeface="Comic Sans MS" pitchFamily="66" charset="0"/>
              </a:rPr>
              <a:t>Window bermakna utk pengirim/s</a:t>
            </a:r>
            <a:r>
              <a:rPr lang="en-US" sz="2000" i="1">
                <a:solidFill>
                  <a:srgbClr val="000099"/>
                </a:solidFill>
                <a:latin typeface="Comic Sans MS" pitchFamily="66" charset="0"/>
              </a:rPr>
              <a:t>ender</a:t>
            </a:r>
            <a:r>
              <a:rPr lang="en-US" sz="2000">
                <a:solidFill>
                  <a:srgbClr val="000099"/>
                </a:solidFill>
                <a:latin typeface="Comic Sans MS" pitchFamily="66" charset="0"/>
              </a:rPr>
              <a:t>. 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en-US" sz="2000">
                <a:solidFill>
                  <a:srgbClr val="000099"/>
                </a:solidFill>
                <a:latin typeface="Comic Sans MS" pitchFamily="66" charset="0"/>
              </a:rPr>
              <a:t> Ukuran window saat ini diberikan/“advertised” oleh penerima</a:t>
            </a:r>
          </a:p>
          <a:p>
            <a:r>
              <a:rPr lang="en-US" sz="2000">
                <a:solidFill>
                  <a:srgbClr val="000099"/>
                </a:solidFill>
                <a:latin typeface="Comic Sans MS" pitchFamily="66" charset="0"/>
              </a:rPr>
              <a:t>   (umumnya 4k – 8k Bytes saat connection set-up).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en-US" sz="2000">
                <a:solidFill>
                  <a:srgbClr val="000099"/>
                </a:solidFill>
                <a:latin typeface="Comic Sans MS" pitchFamily="66" charset="0"/>
              </a:rPr>
              <a:t> Retransmisi pd TCP adalah “Go Back 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mtClean="0"/>
              <a:t>TCP Sliding Window</a:t>
            </a:r>
          </a:p>
        </p:txBody>
      </p:sp>
      <p:sp>
        <p:nvSpPr>
          <p:cNvPr id="6147" name="Text Box 105"/>
          <p:cNvSpPr txBox="1">
            <a:spLocks noChangeArrowheads="1"/>
          </p:cNvSpPr>
          <p:nvPr/>
        </p:nvSpPr>
        <p:spPr bwMode="auto">
          <a:xfrm>
            <a:off x="95250" y="2514600"/>
            <a:ext cx="118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Host A</a:t>
            </a:r>
          </a:p>
        </p:txBody>
      </p:sp>
      <p:sp>
        <p:nvSpPr>
          <p:cNvPr id="6148" name="Text Box 106"/>
          <p:cNvSpPr txBox="1">
            <a:spLocks noChangeArrowheads="1"/>
          </p:cNvSpPr>
          <p:nvPr/>
        </p:nvSpPr>
        <p:spPr bwMode="auto">
          <a:xfrm>
            <a:off x="95250" y="41910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Host B</a:t>
            </a:r>
          </a:p>
        </p:txBody>
      </p:sp>
      <p:sp>
        <p:nvSpPr>
          <p:cNvPr id="6149" name="Line 115"/>
          <p:cNvSpPr>
            <a:spLocks noChangeShapeType="1"/>
          </p:cNvSpPr>
          <p:nvPr/>
        </p:nvSpPr>
        <p:spPr bwMode="auto">
          <a:xfrm>
            <a:off x="1295400" y="2743200"/>
            <a:ext cx="746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16"/>
          <p:cNvSpPr>
            <a:spLocks noChangeShapeType="1"/>
          </p:cNvSpPr>
          <p:nvPr/>
        </p:nvSpPr>
        <p:spPr bwMode="auto">
          <a:xfrm>
            <a:off x="1295400" y="4419600"/>
            <a:ext cx="746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51" name="Group 137"/>
          <p:cNvGrpSpPr>
            <a:grpSpLocks/>
          </p:cNvGrpSpPr>
          <p:nvPr/>
        </p:nvGrpSpPr>
        <p:grpSpPr bwMode="auto">
          <a:xfrm>
            <a:off x="1371600" y="2514600"/>
            <a:ext cx="1143000" cy="152400"/>
            <a:chOff x="672" y="1152"/>
            <a:chExt cx="1104" cy="144"/>
          </a:xfrm>
        </p:grpSpPr>
        <p:grpSp>
          <p:nvGrpSpPr>
            <p:cNvPr id="6218" name="Group 119"/>
            <p:cNvGrpSpPr>
              <a:grpSpLocks/>
            </p:cNvGrpSpPr>
            <p:nvPr/>
          </p:nvGrpSpPr>
          <p:grpSpPr bwMode="auto">
            <a:xfrm>
              <a:off x="672" y="1152"/>
              <a:ext cx="336" cy="144"/>
              <a:chOff x="1104" y="1152"/>
              <a:chExt cx="336" cy="144"/>
            </a:xfrm>
          </p:grpSpPr>
          <p:sp>
            <p:nvSpPr>
              <p:cNvPr id="6225" name="Rectangle 117"/>
              <p:cNvSpPr>
                <a:spLocks noChangeArrowheads="1"/>
              </p:cNvSpPr>
              <p:nvPr/>
            </p:nvSpPr>
            <p:spPr bwMode="auto">
              <a:xfrm>
                <a:off x="1104" y="1152"/>
                <a:ext cx="336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226" name="Line 118"/>
              <p:cNvSpPr>
                <a:spLocks noChangeShapeType="1"/>
              </p:cNvSpPr>
              <p:nvPr/>
            </p:nvSpPr>
            <p:spPr bwMode="auto">
              <a:xfrm>
                <a:off x="1344" y="11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19" name="Group 120"/>
            <p:cNvGrpSpPr>
              <a:grpSpLocks/>
            </p:cNvGrpSpPr>
            <p:nvPr/>
          </p:nvGrpSpPr>
          <p:grpSpPr bwMode="auto">
            <a:xfrm>
              <a:off x="1056" y="1152"/>
              <a:ext cx="336" cy="144"/>
              <a:chOff x="1104" y="1152"/>
              <a:chExt cx="336" cy="144"/>
            </a:xfrm>
          </p:grpSpPr>
          <p:sp>
            <p:nvSpPr>
              <p:cNvPr id="6223" name="Rectangle 121"/>
              <p:cNvSpPr>
                <a:spLocks noChangeArrowheads="1"/>
              </p:cNvSpPr>
              <p:nvPr/>
            </p:nvSpPr>
            <p:spPr bwMode="auto">
              <a:xfrm>
                <a:off x="1104" y="1152"/>
                <a:ext cx="336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224" name="Line 122"/>
              <p:cNvSpPr>
                <a:spLocks noChangeShapeType="1"/>
              </p:cNvSpPr>
              <p:nvPr/>
            </p:nvSpPr>
            <p:spPr bwMode="auto">
              <a:xfrm>
                <a:off x="1344" y="11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20" name="Group 123"/>
            <p:cNvGrpSpPr>
              <a:grpSpLocks/>
            </p:cNvGrpSpPr>
            <p:nvPr/>
          </p:nvGrpSpPr>
          <p:grpSpPr bwMode="auto">
            <a:xfrm>
              <a:off x="1440" y="1152"/>
              <a:ext cx="336" cy="144"/>
              <a:chOff x="1104" y="1152"/>
              <a:chExt cx="336" cy="144"/>
            </a:xfrm>
          </p:grpSpPr>
          <p:sp>
            <p:nvSpPr>
              <p:cNvPr id="6221" name="Rectangle 124"/>
              <p:cNvSpPr>
                <a:spLocks noChangeArrowheads="1"/>
              </p:cNvSpPr>
              <p:nvPr/>
            </p:nvSpPr>
            <p:spPr bwMode="auto">
              <a:xfrm>
                <a:off x="1104" y="1152"/>
                <a:ext cx="336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222" name="Line 125"/>
              <p:cNvSpPr>
                <a:spLocks noChangeShapeType="1"/>
              </p:cNvSpPr>
              <p:nvPr/>
            </p:nvSpPr>
            <p:spPr bwMode="auto">
              <a:xfrm>
                <a:off x="1344" y="11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52" name="Line 126"/>
          <p:cNvSpPr>
            <a:spLocks noChangeShapeType="1"/>
          </p:cNvSpPr>
          <p:nvPr/>
        </p:nvSpPr>
        <p:spPr bwMode="auto">
          <a:xfrm>
            <a:off x="1371600" y="27432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38"/>
          <p:cNvSpPr>
            <a:spLocks noChangeShapeType="1"/>
          </p:cNvSpPr>
          <p:nvPr/>
        </p:nvSpPr>
        <p:spPr bwMode="auto">
          <a:xfrm>
            <a:off x="2514600" y="27432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49"/>
          <p:cNvSpPr>
            <a:spLocks noChangeShapeType="1"/>
          </p:cNvSpPr>
          <p:nvPr/>
        </p:nvSpPr>
        <p:spPr bwMode="auto">
          <a:xfrm flipH="1">
            <a:off x="2819400" y="27432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50"/>
          <p:cNvSpPr>
            <a:spLocks noChangeShapeType="1"/>
          </p:cNvSpPr>
          <p:nvPr/>
        </p:nvSpPr>
        <p:spPr bwMode="auto">
          <a:xfrm flipH="1">
            <a:off x="3962400" y="27432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167"/>
          <p:cNvSpPr txBox="1">
            <a:spLocks noChangeArrowheads="1"/>
          </p:cNvSpPr>
          <p:nvPr/>
        </p:nvSpPr>
        <p:spPr bwMode="auto">
          <a:xfrm>
            <a:off x="2905125" y="4389438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ACK</a:t>
            </a:r>
          </a:p>
        </p:txBody>
      </p:sp>
      <p:sp>
        <p:nvSpPr>
          <p:cNvPr id="6157" name="Line 171"/>
          <p:cNvSpPr>
            <a:spLocks noChangeShapeType="1"/>
          </p:cNvSpPr>
          <p:nvPr/>
        </p:nvSpPr>
        <p:spPr bwMode="auto">
          <a:xfrm>
            <a:off x="13716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Text Box 172"/>
          <p:cNvSpPr txBox="1">
            <a:spLocks noChangeArrowheads="1"/>
          </p:cNvSpPr>
          <p:nvPr/>
        </p:nvSpPr>
        <p:spPr bwMode="auto">
          <a:xfrm>
            <a:off x="1371600" y="2133600"/>
            <a:ext cx="11001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Window Size</a:t>
            </a:r>
          </a:p>
        </p:txBody>
      </p:sp>
      <p:sp>
        <p:nvSpPr>
          <p:cNvPr id="6159" name="Line 173"/>
          <p:cNvSpPr>
            <a:spLocks noChangeShapeType="1"/>
          </p:cNvSpPr>
          <p:nvPr/>
        </p:nvSpPr>
        <p:spPr bwMode="auto">
          <a:xfrm>
            <a:off x="1371600" y="2133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74"/>
          <p:cNvSpPr>
            <a:spLocks noChangeShapeType="1"/>
          </p:cNvSpPr>
          <p:nvPr/>
        </p:nvSpPr>
        <p:spPr bwMode="auto">
          <a:xfrm flipV="1">
            <a:off x="1371600" y="198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175"/>
          <p:cNvSpPr>
            <a:spLocks noChangeShapeType="1"/>
          </p:cNvSpPr>
          <p:nvPr/>
        </p:nvSpPr>
        <p:spPr bwMode="auto">
          <a:xfrm flipV="1">
            <a:off x="4267200" y="1981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Text Box 176"/>
          <p:cNvSpPr txBox="1">
            <a:spLocks noChangeArrowheads="1"/>
          </p:cNvSpPr>
          <p:nvPr/>
        </p:nvSpPr>
        <p:spPr bwMode="auto">
          <a:xfrm>
            <a:off x="2166938" y="1843088"/>
            <a:ext cx="1301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Round-trip time</a:t>
            </a:r>
          </a:p>
        </p:txBody>
      </p:sp>
      <p:sp>
        <p:nvSpPr>
          <p:cNvPr id="6163" name="Text Box 202"/>
          <p:cNvSpPr txBox="1">
            <a:spLocks noChangeArrowheads="1"/>
          </p:cNvSpPr>
          <p:nvPr/>
        </p:nvSpPr>
        <p:spPr bwMode="auto">
          <a:xfrm>
            <a:off x="1816100" y="4876800"/>
            <a:ext cx="330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(1) RTT &gt; Window size</a:t>
            </a:r>
          </a:p>
        </p:txBody>
      </p:sp>
      <p:grpSp>
        <p:nvGrpSpPr>
          <p:cNvPr id="6" name="Group 239"/>
          <p:cNvGrpSpPr>
            <a:grpSpLocks/>
          </p:cNvGrpSpPr>
          <p:nvPr/>
        </p:nvGrpSpPr>
        <p:grpSpPr bwMode="auto">
          <a:xfrm>
            <a:off x="5537200" y="1752600"/>
            <a:ext cx="3392488" cy="3505200"/>
            <a:chOff x="3488" y="1104"/>
            <a:chExt cx="2137" cy="2208"/>
          </a:xfrm>
        </p:grpSpPr>
        <p:grpSp>
          <p:nvGrpSpPr>
            <p:cNvPr id="6195" name="Group 238"/>
            <p:cNvGrpSpPr>
              <a:grpSpLocks/>
            </p:cNvGrpSpPr>
            <p:nvPr/>
          </p:nvGrpSpPr>
          <p:grpSpPr bwMode="auto">
            <a:xfrm>
              <a:off x="3744" y="1104"/>
              <a:ext cx="1056" cy="2016"/>
              <a:chOff x="3744" y="1104"/>
              <a:chExt cx="1056" cy="2016"/>
            </a:xfrm>
          </p:grpSpPr>
          <p:sp>
            <p:nvSpPr>
              <p:cNvPr id="6197" name="Line 178"/>
              <p:cNvSpPr>
                <a:spLocks noChangeShapeType="1"/>
              </p:cNvSpPr>
              <p:nvPr/>
            </p:nvSpPr>
            <p:spPr bwMode="auto">
              <a:xfrm>
                <a:off x="3744" y="1161"/>
                <a:ext cx="0" cy="1959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98" name="Group 237"/>
              <p:cNvGrpSpPr>
                <a:grpSpLocks/>
              </p:cNvGrpSpPr>
              <p:nvPr/>
            </p:nvGrpSpPr>
            <p:grpSpPr bwMode="auto">
              <a:xfrm>
                <a:off x="3980" y="1104"/>
                <a:ext cx="820" cy="1968"/>
                <a:chOff x="3980" y="1104"/>
                <a:chExt cx="820" cy="1968"/>
              </a:xfrm>
            </p:grpSpPr>
            <p:grpSp>
              <p:nvGrpSpPr>
                <p:cNvPr id="6199" name="Group 179"/>
                <p:cNvGrpSpPr>
                  <a:grpSpLocks/>
                </p:cNvGrpSpPr>
                <p:nvPr/>
              </p:nvGrpSpPr>
              <p:grpSpPr bwMode="auto">
                <a:xfrm>
                  <a:off x="4028" y="1584"/>
                  <a:ext cx="720" cy="96"/>
                  <a:chOff x="672" y="1152"/>
                  <a:chExt cx="1104" cy="144"/>
                </a:xfrm>
              </p:grpSpPr>
              <p:grpSp>
                <p:nvGrpSpPr>
                  <p:cNvPr id="6209" name="Group 180"/>
                  <p:cNvGrpSpPr>
                    <a:grpSpLocks/>
                  </p:cNvGrpSpPr>
                  <p:nvPr/>
                </p:nvGrpSpPr>
                <p:grpSpPr bwMode="auto">
                  <a:xfrm>
                    <a:off x="672" y="1152"/>
                    <a:ext cx="336" cy="144"/>
                    <a:chOff x="1104" y="1152"/>
                    <a:chExt cx="336" cy="144"/>
                  </a:xfrm>
                </p:grpSpPr>
                <p:sp>
                  <p:nvSpPr>
                    <p:cNvPr id="6216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152"/>
                      <a:ext cx="336" cy="144"/>
                    </a:xfrm>
                    <a:prstGeom prst="rect">
                      <a:avLst/>
                    </a:prstGeom>
                    <a:solidFill>
                      <a:schemeClr val="fol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6217" name="Line 1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152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0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1056" y="1152"/>
                    <a:ext cx="336" cy="144"/>
                    <a:chOff x="1104" y="1152"/>
                    <a:chExt cx="336" cy="144"/>
                  </a:xfrm>
                </p:grpSpPr>
                <p:sp>
                  <p:nvSpPr>
                    <p:cNvPr id="6214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152"/>
                      <a:ext cx="336" cy="144"/>
                    </a:xfrm>
                    <a:prstGeom prst="rect">
                      <a:avLst/>
                    </a:prstGeom>
                    <a:solidFill>
                      <a:schemeClr val="fol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6215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152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1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1440" y="1152"/>
                    <a:ext cx="336" cy="144"/>
                    <a:chOff x="1104" y="1152"/>
                    <a:chExt cx="336" cy="144"/>
                  </a:xfrm>
                </p:grpSpPr>
                <p:sp>
                  <p:nvSpPr>
                    <p:cNvPr id="6212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152"/>
                      <a:ext cx="336" cy="144"/>
                    </a:xfrm>
                    <a:prstGeom prst="rect">
                      <a:avLst/>
                    </a:prstGeom>
                    <a:solidFill>
                      <a:schemeClr val="fol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6213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152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200" name="Line 189"/>
                <p:cNvSpPr>
                  <a:spLocks noChangeShapeType="1"/>
                </p:cNvSpPr>
                <p:nvPr/>
              </p:nvSpPr>
              <p:spPr bwMode="auto">
                <a:xfrm>
                  <a:off x="4028" y="1728"/>
                  <a:ext cx="407" cy="10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1" name="Line 191"/>
                <p:cNvSpPr>
                  <a:spLocks noChangeShapeType="1"/>
                </p:cNvSpPr>
                <p:nvPr/>
              </p:nvSpPr>
              <p:spPr bwMode="auto">
                <a:xfrm flipH="1">
                  <a:off x="4437" y="1728"/>
                  <a:ext cx="311" cy="10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2" name="Text Box 193"/>
                <p:cNvSpPr txBox="1">
                  <a:spLocks noChangeArrowheads="1"/>
                </p:cNvSpPr>
                <p:nvPr/>
              </p:nvSpPr>
              <p:spPr bwMode="auto">
                <a:xfrm>
                  <a:off x="4232" y="2784"/>
                  <a:ext cx="48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Comic Sans MS" pitchFamily="66" charset="0"/>
                    </a:rPr>
                    <a:t>ACK</a:t>
                  </a:r>
                </a:p>
              </p:txBody>
            </p:sp>
            <p:sp>
              <p:nvSpPr>
                <p:cNvPr id="6203" name="Line 194"/>
                <p:cNvSpPr>
                  <a:spLocks noChangeShapeType="1"/>
                </p:cNvSpPr>
                <p:nvPr/>
              </p:nvSpPr>
              <p:spPr bwMode="auto">
                <a:xfrm>
                  <a:off x="4028" y="153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4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4028" y="1344"/>
                  <a:ext cx="69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000099"/>
                      </a:solidFill>
                      <a:latin typeface="Comic Sans MS" pitchFamily="66" charset="0"/>
                    </a:rPr>
                    <a:t>Window Size</a:t>
                  </a:r>
                </a:p>
              </p:txBody>
            </p:sp>
            <p:sp>
              <p:nvSpPr>
                <p:cNvPr id="6205" name="Line 196"/>
                <p:cNvSpPr>
                  <a:spLocks noChangeShapeType="1"/>
                </p:cNvSpPr>
                <p:nvPr/>
              </p:nvSpPr>
              <p:spPr bwMode="auto">
                <a:xfrm>
                  <a:off x="4028" y="134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6" name="Line 197"/>
                <p:cNvSpPr>
                  <a:spLocks noChangeShapeType="1"/>
                </p:cNvSpPr>
                <p:nvPr/>
              </p:nvSpPr>
              <p:spPr bwMode="auto">
                <a:xfrm flipV="1">
                  <a:off x="4028" y="124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7" name="Line 198"/>
                <p:cNvSpPr>
                  <a:spLocks noChangeShapeType="1"/>
                </p:cNvSpPr>
                <p:nvPr/>
              </p:nvSpPr>
              <p:spPr bwMode="auto">
                <a:xfrm flipV="1">
                  <a:off x="4748" y="1248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8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3980" y="1104"/>
                  <a:ext cx="820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solidFill>
                        <a:srgbClr val="000099"/>
                      </a:solidFill>
                      <a:latin typeface="Comic Sans MS" pitchFamily="66" charset="0"/>
                    </a:rPr>
                    <a:t>Round-trip time</a:t>
                  </a:r>
                </a:p>
              </p:txBody>
            </p:sp>
          </p:grpSp>
        </p:grpSp>
        <p:sp>
          <p:nvSpPr>
            <p:cNvPr id="6196" name="Text Box 203"/>
            <p:cNvSpPr txBox="1">
              <a:spLocks noChangeArrowheads="1"/>
            </p:cNvSpPr>
            <p:nvPr/>
          </p:nvSpPr>
          <p:spPr bwMode="auto">
            <a:xfrm>
              <a:off x="3488" y="3024"/>
              <a:ext cx="21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99"/>
                  </a:solidFill>
                  <a:latin typeface="Comic Sans MS" pitchFamily="66" charset="0"/>
                </a:rPr>
                <a:t>(2) RTT = Window size</a:t>
              </a:r>
            </a:p>
          </p:txBody>
        </p:sp>
      </p:grpSp>
      <p:grpSp>
        <p:nvGrpSpPr>
          <p:cNvPr id="13" name="Group 240"/>
          <p:cNvGrpSpPr>
            <a:grpSpLocks/>
          </p:cNvGrpSpPr>
          <p:nvPr/>
        </p:nvGrpSpPr>
        <p:grpSpPr bwMode="auto">
          <a:xfrm>
            <a:off x="7613650" y="2514600"/>
            <a:ext cx="1143000" cy="1905000"/>
            <a:chOff x="4796" y="1584"/>
            <a:chExt cx="720" cy="1200"/>
          </a:xfrm>
        </p:grpSpPr>
        <p:grpSp>
          <p:nvGrpSpPr>
            <p:cNvPr id="6183" name="Group 204"/>
            <p:cNvGrpSpPr>
              <a:grpSpLocks/>
            </p:cNvGrpSpPr>
            <p:nvPr/>
          </p:nvGrpSpPr>
          <p:grpSpPr bwMode="auto">
            <a:xfrm>
              <a:off x="4796" y="1584"/>
              <a:ext cx="720" cy="96"/>
              <a:chOff x="672" y="1152"/>
              <a:chExt cx="1104" cy="144"/>
            </a:xfrm>
          </p:grpSpPr>
          <p:grpSp>
            <p:nvGrpSpPr>
              <p:cNvPr id="6186" name="Group 205"/>
              <p:cNvGrpSpPr>
                <a:grpSpLocks/>
              </p:cNvGrpSpPr>
              <p:nvPr/>
            </p:nvGrpSpPr>
            <p:grpSpPr bwMode="auto">
              <a:xfrm>
                <a:off x="672" y="1152"/>
                <a:ext cx="336" cy="144"/>
                <a:chOff x="1104" y="1152"/>
                <a:chExt cx="336" cy="144"/>
              </a:xfrm>
            </p:grpSpPr>
            <p:sp>
              <p:nvSpPr>
                <p:cNvPr id="6193" name="Rectangle 206"/>
                <p:cNvSpPr>
                  <a:spLocks noChangeArrowheads="1"/>
                </p:cNvSpPr>
                <p:nvPr/>
              </p:nvSpPr>
              <p:spPr bwMode="auto">
                <a:xfrm>
                  <a:off x="1104" y="1152"/>
                  <a:ext cx="336" cy="14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194" name="Line 207"/>
                <p:cNvSpPr>
                  <a:spLocks noChangeShapeType="1"/>
                </p:cNvSpPr>
                <p:nvPr/>
              </p:nvSpPr>
              <p:spPr bwMode="auto">
                <a:xfrm>
                  <a:off x="1344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87" name="Group 208"/>
              <p:cNvGrpSpPr>
                <a:grpSpLocks/>
              </p:cNvGrpSpPr>
              <p:nvPr/>
            </p:nvGrpSpPr>
            <p:grpSpPr bwMode="auto">
              <a:xfrm>
                <a:off x="1056" y="1152"/>
                <a:ext cx="336" cy="144"/>
                <a:chOff x="1104" y="1152"/>
                <a:chExt cx="336" cy="144"/>
              </a:xfrm>
            </p:grpSpPr>
            <p:sp>
              <p:nvSpPr>
                <p:cNvPr id="6191" name="Rectangle 209"/>
                <p:cNvSpPr>
                  <a:spLocks noChangeArrowheads="1"/>
                </p:cNvSpPr>
                <p:nvPr/>
              </p:nvSpPr>
              <p:spPr bwMode="auto">
                <a:xfrm>
                  <a:off x="1104" y="1152"/>
                  <a:ext cx="336" cy="14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192" name="Line 210"/>
                <p:cNvSpPr>
                  <a:spLocks noChangeShapeType="1"/>
                </p:cNvSpPr>
                <p:nvPr/>
              </p:nvSpPr>
              <p:spPr bwMode="auto">
                <a:xfrm>
                  <a:off x="1344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88" name="Group 211"/>
              <p:cNvGrpSpPr>
                <a:grpSpLocks/>
              </p:cNvGrpSpPr>
              <p:nvPr/>
            </p:nvGrpSpPr>
            <p:grpSpPr bwMode="auto">
              <a:xfrm>
                <a:off x="1440" y="1152"/>
                <a:ext cx="336" cy="144"/>
                <a:chOff x="1104" y="1152"/>
                <a:chExt cx="336" cy="144"/>
              </a:xfrm>
            </p:grpSpPr>
            <p:sp>
              <p:nvSpPr>
                <p:cNvPr id="6189" name="Rectangle 212"/>
                <p:cNvSpPr>
                  <a:spLocks noChangeArrowheads="1"/>
                </p:cNvSpPr>
                <p:nvPr/>
              </p:nvSpPr>
              <p:spPr bwMode="auto">
                <a:xfrm>
                  <a:off x="1104" y="1152"/>
                  <a:ext cx="336" cy="14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190" name="Line 213"/>
                <p:cNvSpPr>
                  <a:spLocks noChangeShapeType="1"/>
                </p:cNvSpPr>
                <p:nvPr/>
              </p:nvSpPr>
              <p:spPr bwMode="auto">
                <a:xfrm>
                  <a:off x="1344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84" name="Line 214"/>
            <p:cNvSpPr>
              <a:spLocks noChangeShapeType="1"/>
            </p:cNvSpPr>
            <p:nvPr/>
          </p:nvSpPr>
          <p:spPr bwMode="auto">
            <a:xfrm>
              <a:off x="4796" y="1728"/>
              <a:ext cx="407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Line 215"/>
            <p:cNvSpPr>
              <a:spLocks noChangeShapeType="1"/>
            </p:cNvSpPr>
            <p:nvPr/>
          </p:nvSpPr>
          <p:spPr bwMode="auto">
            <a:xfrm flipH="1">
              <a:off x="5205" y="1728"/>
              <a:ext cx="311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6" name="Text Box 216"/>
          <p:cNvSpPr txBox="1">
            <a:spLocks noChangeArrowheads="1"/>
          </p:cNvSpPr>
          <p:nvPr/>
        </p:nvSpPr>
        <p:spPr bwMode="auto">
          <a:xfrm>
            <a:off x="7937500" y="4419600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ACK</a:t>
            </a:r>
          </a:p>
        </p:txBody>
      </p:sp>
      <p:grpSp>
        <p:nvGrpSpPr>
          <p:cNvPr id="18" name="Group 236"/>
          <p:cNvGrpSpPr>
            <a:grpSpLocks/>
          </p:cNvGrpSpPr>
          <p:nvPr/>
        </p:nvGrpSpPr>
        <p:grpSpPr bwMode="auto">
          <a:xfrm>
            <a:off x="4267200" y="2133600"/>
            <a:ext cx="1143000" cy="533400"/>
            <a:chOff x="2688" y="1344"/>
            <a:chExt cx="720" cy="336"/>
          </a:xfrm>
        </p:grpSpPr>
        <p:grpSp>
          <p:nvGrpSpPr>
            <p:cNvPr id="6171" name="Group 223"/>
            <p:cNvGrpSpPr>
              <a:grpSpLocks/>
            </p:cNvGrpSpPr>
            <p:nvPr/>
          </p:nvGrpSpPr>
          <p:grpSpPr bwMode="auto">
            <a:xfrm>
              <a:off x="2688" y="1584"/>
              <a:ext cx="720" cy="96"/>
              <a:chOff x="672" y="1152"/>
              <a:chExt cx="1104" cy="144"/>
            </a:xfrm>
          </p:grpSpPr>
          <p:grpSp>
            <p:nvGrpSpPr>
              <p:cNvPr id="6174" name="Group 224"/>
              <p:cNvGrpSpPr>
                <a:grpSpLocks/>
              </p:cNvGrpSpPr>
              <p:nvPr/>
            </p:nvGrpSpPr>
            <p:grpSpPr bwMode="auto">
              <a:xfrm>
                <a:off x="672" y="1152"/>
                <a:ext cx="336" cy="144"/>
                <a:chOff x="1104" y="1152"/>
                <a:chExt cx="336" cy="144"/>
              </a:xfrm>
            </p:grpSpPr>
            <p:sp>
              <p:nvSpPr>
                <p:cNvPr id="6181" name="Rectangle 225"/>
                <p:cNvSpPr>
                  <a:spLocks noChangeArrowheads="1"/>
                </p:cNvSpPr>
                <p:nvPr/>
              </p:nvSpPr>
              <p:spPr bwMode="auto">
                <a:xfrm>
                  <a:off x="1104" y="1152"/>
                  <a:ext cx="336" cy="14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182" name="Line 226"/>
                <p:cNvSpPr>
                  <a:spLocks noChangeShapeType="1"/>
                </p:cNvSpPr>
                <p:nvPr/>
              </p:nvSpPr>
              <p:spPr bwMode="auto">
                <a:xfrm>
                  <a:off x="1344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75" name="Group 227"/>
              <p:cNvGrpSpPr>
                <a:grpSpLocks/>
              </p:cNvGrpSpPr>
              <p:nvPr/>
            </p:nvGrpSpPr>
            <p:grpSpPr bwMode="auto">
              <a:xfrm>
                <a:off x="1056" y="1152"/>
                <a:ext cx="336" cy="144"/>
                <a:chOff x="1104" y="1152"/>
                <a:chExt cx="336" cy="144"/>
              </a:xfrm>
            </p:grpSpPr>
            <p:sp>
              <p:nvSpPr>
                <p:cNvPr id="6179" name="Rectangle 228"/>
                <p:cNvSpPr>
                  <a:spLocks noChangeArrowheads="1"/>
                </p:cNvSpPr>
                <p:nvPr/>
              </p:nvSpPr>
              <p:spPr bwMode="auto">
                <a:xfrm>
                  <a:off x="1104" y="1152"/>
                  <a:ext cx="336" cy="14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180" name="Line 229"/>
                <p:cNvSpPr>
                  <a:spLocks noChangeShapeType="1"/>
                </p:cNvSpPr>
                <p:nvPr/>
              </p:nvSpPr>
              <p:spPr bwMode="auto">
                <a:xfrm>
                  <a:off x="1344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76" name="Group 230"/>
              <p:cNvGrpSpPr>
                <a:grpSpLocks/>
              </p:cNvGrpSpPr>
              <p:nvPr/>
            </p:nvGrpSpPr>
            <p:grpSpPr bwMode="auto">
              <a:xfrm>
                <a:off x="1440" y="1152"/>
                <a:ext cx="336" cy="144"/>
                <a:chOff x="1104" y="1152"/>
                <a:chExt cx="336" cy="144"/>
              </a:xfrm>
            </p:grpSpPr>
            <p:sp>
              <p:nvSpPr>
                <p:cNvPr id="6177" name="Rectangle 231"/>
                <p:cNvSpPr>
                  <a:spLocks noChangeArrowheads="1"/>
                </p:cNvSpPr>
                <p:nvPr/>
              </p:nvSpPr>
              <p:spPr bwMode="auto">
                <a:xfrm>
                  <a:off x="1104" y="1152"/>
                  <a:ext cx="336" cy="14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178" name="Line 232"/>
                <p:cNvSpPr>
                  <a:spLocks noChangeShapeType="1"/>
                </p:cNvSpPr>
                <p:nvPr/>
              </p:nvSpPr>
              <p:spPr bwMode="auto">
                <a:xfrm>
                  <a:off x="1344" y="11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72" name="Line 233"/>
            <p:cNvSpPr>
              <a:spLocks noChangeShapeType="1"/>
            </p:cNvSpPr>
            <p:nvPr/>
          </p:nvSpPr>
          <p:spPr bwMode="auto">
            <a:xfrm>
              <a:off x="2688" y="153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Text Box 234"/>
            <p:cNvSpPr txBox="1">
              <a:spLocks noChangeArrowheads="1"/>
            </p:cNvSpPr>
            <p:nvPr/>
          </p:nvSpPr>
          <p:spPr bwMode="auto">
            <a:xfrm>
              <a:off x="2688" y="1344"/>
              <a:ext cx="69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99"/>
                  </a:solidFill>
                  <a:latin typeface="Comic Sans MS" pitchFamily="66" charset="0"/>
                </a:rPr>
                <a:t>Window Size</a:t>
              </a:r>
            </a:p>
          </p:txBody>
        </p:sp>
      </p:grpSp>
      <p:grpSp>
        <p:nvGrpSpPr>
          <p:cNvPr id="23" name="Group 243"/>
          <p:cNvGrpSpPr>
            <a:grpSpLocks/>
          </p:cNvGrpSpPr>
          <p:nvPr/>
        </p:nvGrpSpPr>
        <p:grpSpPr bwMode="auto">
          <a:xfrm>
            <a:off x="2514600" y="2184400"/>
            <a:ext cx="1752600" cy="457200"/>
            <a:chOff x="1584" y="1376"/>
            <a:chExt cx="1104" cy="288"/>
          </a:xfrm>
        </p:grpSpPr>
        <p:sp>
          <p:nvSpPr>
            <p:cNvPr id="6169" name="Line 241"/>
            <p:cNvSpPr>
              <a:spLocks noChangeShapeType="1"/>
            </p:cNvSpPr>
            <p:nvPr/>
          </p:nvSpPr>
          <p:spPr bwMode="auto">
            <a:xfrm>
              <a:off x="1584" y="1632"/>
              <a:ext cx="110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Text Box 242"/>
            <p:cNvSpPr txBox="1">
              <a:spLocks noChangeArrowheads="1"/>
            </p:cNvSpPr>
            <p:nvPr/>
          </p:nvSpPr>
          <p:spPr bwMode="auto">
            <a:xfrm>
              <a:off x="1948" y="1376"/>
              <a:ext cx="4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???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TCP: Retransmisi dan Timeout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5250" y="2560638"/>
            <a:ext cx="118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Host A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5250" y="4237038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Host B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295400" y="2789238"/>
            <a:ext cx="746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295400" y="4465638"/>
            <a:ext cx="746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75" name="Group 8"/>
          <p:cNvGrpSpPr>
            <a:grpSpLocks/>
          </p:cNvGrpSpPr>
          <p:nvPr/>
        </p:nvGrpSpPr>
        <p:grpSpPr bwMode="auto">
          <a:xfrm>
            <a:off x="1371600" y="2454275"/>
            <a:ext cx="1295400" cy="258763"/>
            <a:chOff x="1104" y="1152"/>
            <a:chExt cx="336" cy="144"/>
          </a:xfrm>
        </p:grpSpPr>
        <p:sp>
          <p:nvSpPr>
            <p:cNvPr id="7201" name="Rectangle 9"/>
            <p:cNvSpPr>
              <a:spLocks noChangeArrowheads="1"/>
            </p:cNvSpPr>
            <p:nvPr/>
          </p:nvSpPr>
          <p:spPr bwMode="auto">
            <a:xfrm>
              <a:off x="1104" y="1152"/>
              <a:ext cx="336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02" name="Line 10"/>
            <p:cNvSpPr>
              <a:spLocks noChangeShapeType="1"/>
            </p:cNvSpPr>
            <p:nvPr/>
          </p:nvSpPr>
          <p:spPr bwMode="auto">
            <a:xfrm>
              <a:off x="1344" y="11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6" name="Line 17"/>
          <p:cNvSpPr>
            <a:spLocks noChangeShapeType="1"/>
          </p:cNvSpPr>
          <p:nvPr/>
        </p:nvSpPr>
        <p:spPr bwMode="auto">
          <a:xfrm>
            <a:off x="1371600" y="2789238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19"/>
          <p:cNvSpPr>
            <a:spLocks noChangeShapeType="1"/>
          </p:cNvSpPr>
          <p:nvPr/>
        </p:nvSpPr>
        <p:spPr bwMode="auto">
          <a:xfrm flipH="1">
            <a:off x="2819400" y="2789238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Text Box 21"/>
          <p:cNvSpPr txBox="1">
            <a:spLocks noChangeArrowheads="1"/>
          </p:cNvSpPr>
          <p:nvPr/>
        </p:nvSpPr>
        <p:spPr bwMode="auto">
          <a:xfrm>
            <a:off x="3151188" y="3779838"/>
            <a:ext cx="776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ACK</a:t>
            </a:r>
          </a:p>
        </p:txBody>
      </p:sp>
      <p:sp>
        <p:nvSpPr>
          <p:cNvPr id="7179" name="Line 24"/>
          <p:cNvSpPr>
            <a:spLocks noChangeShapeType="1"/>
          </p:cNvSpPr>
          <p:nvPr/>
        </p:nvSpPr>
        <p:spPr bwMode="auto">
          <a:xfrm>
            <a:off x="1371600" y="2179638"/>
            <a:ext cx="287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25"/>
          <p:cNvSpPr>
            <a:spLocks noChangeShapeType="1"/>
          </p:cNvSpPr>
          <p:nvPr/>
        </p:nvSpPr>
        <p:spPr bwMode="auto">
          <a:xfrm flipV="1">
            <a:off x="1371600" y="20272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26"/>
          <p:cNvSpPr>
            <a:spLocks noChangeShapeType="1"/>
          </p:cNvSpPr>
          <p:nvPr/>
        </p:nvSpPr>
        <p:spPr bwMode="auto">
          <a:xfrm flipV="1">
            <a:off x="4244975" y="20272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Text Box 27"/>
          <p:cNvSpPr txBox="1">
            <a:spLocks noChangeArrowheads="1"/>
          </p:cNvSpPr>
          <p:nvPr/>
        </p:nvSpPr>
        <p:spPr bwMode="auto">
          <a:xfrm>
            <a:off x="2166938" y="1889125"/>
            <a:ext cx="17605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Round-trip time (RTT)</a:t>
            </a:r>
          </a:p>
        </p:txBody>
      </p:sp>
      <p:grpSp>
        <p:nvGrpSpPr>
          <p:cNvPr id="7183" name="Group 83"/>
          <p:cNvGrpSpPr>
            <a:grpSpLocks/>
          </p:cNvGrpSpPr>
          <p:nvPr/>
        </p:nvGrpSpPr>
        <p:grpSpPr bwMode="auto">
          <a:xfrm>
            <a:off x="4244975" y="2454275"/>
            <a:ext cx="1295400" cy="258763"/>
            <a:chOff x="1104" y="1152"/>
            <a:chExt cx="336" cy="144"/>
          </a:xfrm>
        </p:grpSpPr>
        <p:sp>
          <p:nvSpPr>
            <p:cNvPr id="7199" name="Rectangle 84"/>
            <p:cNvSpPr>
              <a:spLocks noChangeArrowheads="1"/>
            </p:cNvSpPr>
            <p:nvPr/>
          </p:nvSpPr>
          <p:spPr bwMode="auto">
            <a:xfrm>
              <a:off x="1104" y="1152"/>
              <a:ext cx="336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200" name="Line 85"/>
            <p:cNvSpPr>
              <a:spLocks noChangeShapeType="1"/>
            </p:cNvSpPr>
            <p:nvPr/>
          </p:nvSpPr>
          <p:spPr bwMode="auto">
            <a:xfrm>
              <a:off x="1344" y="11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4" name="Line 86"/>
          <p:cNvSpPr>
            <a:spLocks noChangeShapeType="1"/>
          </p:cNvSpPr>
          <p:nvPr/>
        </p:nvSpPr>
        <p:spPr bwMode="auto">
          <a:xfrm>
            <a:off x="4244975" y="2789238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87"/>
          <p:cNvSpPr>
            <a:spLocks noChangeShapeType="1"/>
          </p:cNvSpPr>
          <p:nvPr/>
        </p:nvSpPr>
        <p:spPr bwMode="auto">
          <a:xfrm flipH="1">
            <a:off x="5692775" y="3475038"/>
            <a:ext cx="855663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Text Box 88"/>
          <p:cNvSpPr txBox="1">
            <a:spLocks noChangeArrowheads="1"/>
          </p:cNvSpPr>
          <p:nvPr/>
        </p:nvSpPr>
        <p:spPr bwMode="auto">
          <a:xfrm>
            <a:off x="6019800" y="3779838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ACK</a:t>
            </a:r>
          </a:p>
        </p:txBody>
      </p:sp>
      <p:sp>
        <p:nvSpPr>
          <p:cNvPr id="7187" name="Line 89"/>
          <p:cNvSpPr>
            <a:spLocks noChangeShapeType="1"/>
          </p:cNvSpPr>
          <p:nvPr/>
        </p:nvSpPr>
        <p:spPr bwMode="auto">
          <a:xfrm>
            <a:off x="4244975" y="2179638"/>
            <a:ext cx="3603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90"/>
          <p:cNvSpPr>
            <a:spLocks noChangeShapeType="1"/>
          </p:cNvSpPr>
          <p:nvPr/>
        </p:nvSpPr>
        <p:spPr bwMode="auto">
          <a:xfrm flipV="1">
            <a:off x="7140575" y="2454275"/>
            <a:ext cx="0" cy="5635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9" name="Text Box 91"/>
          <p:cNvSpPr txBox="1">
            <a:spLocks noChangeArrowheads="1"/>
          </p:cNvSpPr>
          <p:nvPr/>
        </p:nvSpPr>
        <p:spPr bwMode="auto">
          <a:xfrm>
            <a:off x="5040313" y="1889125"/>
            <a:ext cx="2398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Retransmission TimeOut (RTO)</a:t>
            </a:r>
          </a:p>
        </p:txBody>
      </p:sp>
      <p:sp>
        <p:nvSpPr>
          <p:cNvPr id="7190" name="Line 92"/>
          <p:cNvSpPr>
            <a:spLocks noChangeShapeType="1"/>
          </p:cNvSpPr>
          <p:nvPr/>
        </p:nvSpPr>
        <p:spPr bwMode="auto">
          <a:xfrm flipV="1">
            <a:off x="7848600" y="20272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Text Box 93"/>
          <p:cNvSpPr txBox="1">
            <a:spLocks noChangeArrowheads="1"/>
          </p:cNvSpPr>
          <p:nvPr/>
        </p:nvSpPr>
        <p:spPr bwMode="auto">
          <a:xfrm>
            <a:off x="6548438" y="3017838"/>
            <a:ext cx="1257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Estimated RTT</a:t>
            </a:r>
          </a:p>
        </p:txBody>
      </p:sp>
      <p:sp>
        <p:nvSpPr>
          <p:cNvPr id="7192" name="Text Box 94"/>
          <p:cNvSpPr txBox="1">
            <a:spLocks noChangeArrowheads="1"/>
          </p:cNvSpPr>
          <p:nvPr/>
        </p:nvSpPr>
        <p:spPr bwMode="auto">
          <a:xfrm>
            <a:off x="1066800" y="3475038"/>
            <a:ext cx="657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Data1</a:t>
            </a:r>
          </a:p>
        </p:txBody>
      </p:sp>
      <p:sp>
        <p:nvSpPr>
          <p:cNvPr id="7193" name="Text Box 95"/>
          <p:cNvSpPr txBox="1">
            <a:spLocks noChangeArrowheads="1"/>
          </p:cNvSpPr>
          <p:nvPr/>
        </p:nvSpPr>
        <p:spPr bwMode="auto">
          <a:xfrm>
            <a:off x="4244975" y="3475038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66" charset="0"/>
              </a:rPr>
              <a:t>Data2</a:t>
            </a:r>
          </a:p>
        </p:txBody>
      </p:sp>
      <p:sp>
        <p:nvSpPr>
          <p:cNvPr id="7194" name="Line 96"/>
          <p:cNvSpPr>
            <a:spLocks noChangeShapeType="1"/>
          </p:cNvSpPr>
          <p:nvPr/>
        </p:nvSpPr>
        <p:spPr bwMode="auto">
          <a:xfrm>
            <a:off x="7140575" y="2655888"/>
            <a:ext cx="708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5" name="Text Box 97"/>
          <p:cNvSpPr txBox="1">
            <a:spLocks noChangeArrowheads="1"/>
          </p:cNvSpPr>
          <p:nvPr/>
        </p:nvSpPr>
        <p:spPr bwMode="auto">
          <a:xfrm>
            <a:off x="7215188" y="2271713"/>
            <a:ext cx="6334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>
                <a:solidFill>
                  <a:srgbClr val="000099"/>
                </a:solidFill>
                <a:latin typeface="Comic Sans MS" pitchFamily="66" charset="0"/>
              </a:rPr>
              <a:t>Guard Band</a:t>
            </a:r>
          </a:p>
        </p:txBody>
      </p:sp>
      <p:sp>
        <p:nvSpPr>
          <p:cNvPr id="7196" name="Text Box 98"/>
          <p:cNvSpPr txBox="1">
            <a:spLocks noChangeArrowheads="1"/>
          </p:cNvSpPr>
          <p:nvPr/>
        </p:nvSpPr>
        <p:spPr bwMode="auto">
          <a:xfrm>
            <a:off x="457200" y="4953000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150000"/>
            </a:pPr>
            <a:r>
              <a:rPr lang="en-US" sz="2000">
                <a:latin typeface="Comic Sans MS" pitchFamily="66" charset="0"/>
              </a:rPr>
              <a:t>TCP menggunakan nilai waktu timeout utk retransmisi yg adaptif:</a:t>
            </a:r>
          </a:p>
          <a:p>
            <a:pPr lvl="3">
              <a:buSzPct val="150000"/>
            </a:pPr>
            <a:r>
              <a:rPr lang="en-US" sz="2000">
                <a:latin typeface="Comic Sans MS" pitchFamily="66" charset="0"/>
              </a:rPr>
              <a:t>	            Kongesti</a:t>
            </a:r>
          </a:p>
          <a:p>
            <a:pPr lvl="3">
              <a:buSzPct val="150000"/>
            </a:pPr>
            <a:r>
              <a:rPr lang="en-US" sz="2000">
                <a:latin typeface="Comic Sans MS" pitchFamily="66" charset="0"/>
              </a:rPr>
              <a:t>	Perubahan pd Routing</a:t>
            </a:r>
          </a:p>
        </p:txBody>
      </p:sp>
      <p:sp>
        <p:nvSpPr>
          <p:cNvPr id="7197" name="AutoShape 99"/>
          <p:cNvSpPr>
            <a:spLocks/>
          </p:cNvSpPr>
          <p:nvPr/>
        </p:nvSpPr>
        <p:spPr bwMode="auto">
          <a:xfrm>
            <a:off x="5407025" y="5334000"/>
            <a:ext cx="136525" cy="557213"/>
          </a:xfrm>
          <a:prstGeom prst="rightBrace">
            <a:avLst>
              <a:gd name="adj1" fmla="val 3401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98" name="Text Box 100"/>
          <p:cNvSpPr txBox="1">
            <a:spLocks noChangeArrowheads="1"/>
          </p:cNvSpPr>
          <p:nvPr/>
        </p:nvSpPr>
        <p:spPr bwMode="auto">
          <a:xfrm>
            <a:off x="5867400" y="52578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150000"/>
            </a:pP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RTT berubah cukup sering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8600"/>
            <a:ext cx="7313613" cy="1263650"/>
          </a:xfrm>
        </p:spPr>
        <p:txBody>
          <a:bodyPr lIns="0" rIns="0" bIns="0" anchor="b"/>
          <a:lstStyle/>
          <a:p>
            <a:r>
              <a:rPr lang="en-US" dirty="0" smtClean="0">
                <a:latin typeface="Comic Sans MS" pitchFamily="66" charset="0"/>
              </a:rPr>
              <a:t>Sliding window (transport)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4530725"/>
          </a:xfrm>
          <a:noFill/>
          <a:ln/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l"/>
              <a:defRPr/>
            </a:pPr>
            <a:r>
              <a:rPr lang="en-US" sz="2500" dirty="0">
                <a:latin typeface="Comic Sans MS" pitchFamily="66" charset="0"/>
              </a:rPr>
              <a:t>Window = </a:t>
            </a:r>
            <a:r>
              <a:rPr lang="en-US" sz="2500" dirty="0" err="1">
                <a:latin typeface="Comic Sans MS" pitchFamily="66" charset="0"/>
              </a:rPr>
              <a:t>angka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err="1">
                <a:latin typeface="Comic Sans MS" pitchFamily="66" charset="0"/>
              </a:rPr>
              <a:t>jumlah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err="1">
                <a:latin typeface="Comic Sans MS" pitchFamily="66" charset="0"/>
              </a:rPr>
              <a:t>pengiriman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smtClean="0">
                <a:latin typeface="Comic Sans MS" pitchFamily="66" charset="0"/>
              </a:rPr>
              <a:t>maximum </a:t>
            </a:r>
            <a:r>
              <a:rPr lang="en-US" sz="2500" dirty="0" err="1">
                <a:latin typeface="Comic Sans MS" pitchFamily="66" charset="0"/>
              </a:rPr>
              <a:t>saat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err="1">
                <a:latin typeface="Comic Sans MS" pitchFamily="66" charset="0"/>
              </a:rPr>
              <a:t>ini</a:t>
            </a:r>
            <a:endParaRPr lang="en-US" sz="2500" dirty="0">
              <a:latin typeface="Comic Sans MS" pitchFamily="66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l"/>
              <a:defRPr/>
            </a:pPr>
            <a:r>
              <a:rPr lang="en-US" sz="2500" dirty="0">
                <a:latin typeface="Comic Sans MS" pitchFamily="66" charset="0"/>
              </a:rPr>
              <a:t>Window = 3 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500" dirty="0" err="1">
                <a:latin typeface="Comic Sans MS" pitchFamily="66" charset="0"/>
                <a:sym typeface="Wingdings" pitchFamily="2" charset="2"/>
              </a:rPr>
              <a:t>satu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kali </a:t>
            </a:r>
            <a:r>
              <a:rPr lang="en-US" sz="2500" dirty="0" err="1">
                <a:latin typeface="Comic Sans MS" pitchFamily="66" charset="0"/>
                <a:sym typeface="Wingdings" pitchFamily="2" charset="2"/>
              </a:rPr>
              <a:t>kirim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500" dirty="0" err="1">
                <a:latin typeface="Comic Sans MS" pitchFamily="66" charset="0"/>
                <a:sym typeface="Wingdings" pitchFamily="2" charset="2"/>
              </a:rPr>
              <a:t>maksimum</a:t>
            </a:r>
            <a:r>
              <a:rPr lang="en-US" sz="2500" dirty="0">
                <a:latin typeface="Comic Sans MS" pitchFamily="66" charset="0"/>
                <a:sym typeface="Wingdings" pitchFamily="2" charset="2"/>
              </a:rPr>
              <a:t> 3 </a:t>
            </a:r>
            <a:r>
              <a:rPr lang="en-US" sz="2500" dirty="0" smtClean="0">
                <a:latin typeface="Comic Sans MS" pitchFamily="66" charset="0"/>
                <a:sym typeface="Wingdings" pitchFamily="2" charset="2"/>
              </a:rPr>
              <a:t>byte</a:t>
            </a:r>
            <a:endParaRPr lang="en-US" sz="2500" dirty="0">
              <a:latin typeface="Comic Sans MS" pitchFamily="66" charset="0"/>
              <a:sym typeface="Wingdings" pitchFamily="2" charset="2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l"/>
              <a:defRPr/>
            </a:pPr>
            <a:r>
              <a:rPr lang="en-US" sz="2500" dirty="0">
                <a:latin typeface="Comic Sans MS" pitchFamily="66" charset="0"/>
                <a:sym typeface="Wingdings" pitchFamily="2" charset="2"/>
              </a:rPr>
              <a:t>Cara </a:t>
            </a:r>
            <a:r>
              <a:rPr lang="en-US" sz="2500" dirty="0" err="1" smtClean="0">
                <a:latin typeface="Comic Sans MS" pitchFamily="66" charset="0"/>
                <a:sym typeface="Wingdings" pitchFamily="2" charset="2"/>
              </a:rPr>
              <a:t>kerja</a:t>
            </a:r>
            <a:r>
              <a:rPr lang="en-US" sz="2500" dirty="0" smtClean="0">
                <a:latin typeface="Comic Sans MS" pitchFamily="66" charset="0"/>
                <a:sym typeface="Wingdings" pitchFamily="2" charset="2"/>
              </a:rPr>
              <a:t> 1:</a:t>
            </a:r>
            <a:endParaRPr lang="en-US" sz="2500" dirty="0">
              <a:latin typeface="Comic Sans MS" pitchFamily="66" charset="0"/>
              <a:sym typeface="Wingdings" pitchFamily="2" charset="2"/>
            </a:endParaRP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Penerima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menetapkan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jumlah</a:t>
            </a:r>
            <a:r>
              <a:rPr lang="en-US" sz="2400" dirty="0">
                <a:latin typeface="Comic Sans MS" pitchFamily="66" charset="0"/>
              </a:rPr>
              <a:t> window </a:t>
            </a:r>
            <a:r>
              <a:rPr lang="en-US" sz="2400" dirty="0" err="1">
                <a:latin typeface="Comic Sans MS" pitchFamily="66" charset="0"/>
              </a:rPr>
              <a:t>terimanya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berdasarkan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tingkat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keberhasilan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penerimaan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paket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kebijakan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ditetapkan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oleh</a:t>
            </a:r>
            <a:r>
              <a:rPr lang="en-US" sz="2400" dirty="0">
                <a:latin typeface="Comic Sans MS" pitchFamily="66" charset="0"/>
              </a:rPr>
              <a:t> lapis </a:t>
            </a:r>
            <a:r>
              <a:rPr lang="en-US" sz="2400" dirty="0" err="1">
                <a:latin typeface="Comic Sans MS" pitchFamily="66" charset="0"/>
              </a:rPr>
              <a:t>aplikasi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dll</a:t>
            </a:r>
            <a:endParaRPr lang="en-US" sz="2400" dirty="0">
              <a:latin typeface="Comic Sans MS" pitchFamily="66" charset="0"/>
            </a:endParaRP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l"/>
              <a:defRPr/>
            </a:pPr>
            <a:r>
              <a:rPr lang="en-US" sz="2400" dirty="0" err="1">
                <a:latin typeface="Comic Sans MS" pitchFamily="66" charset="0"/>
              </a:rPr>
              <a:t>Pengirim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kemudian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mengirim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paket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sesuai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dengan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jumlah</a:t>
            </a:r>
            <a:r>
              <a:rPr lang="en-US" sz="2400" dirty="0">
                <a:latin typeface="Comic Sans MS" pitchFamily="66" charset="0"/>
              </a:rPr>
              <a:t> window yang </a:t>
            </a:r>
            <a:r>
              <a:rPr lang="en-US" sz="2400" dirty="0" err="1">
                <a:latin typeface="Comic Sans MS" pitchFamily="66" charset="0"/>
              </a:rPr>
              <a:t>ditetapkan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penerima</a:t>
            </a:r>
            <a:endParaRPr lang="en-US" sz="2400" dirty="0">
              <a:latin typeface="Comic Sans MS" pitchFamily="66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l"/>
              <a:defRPr/>
            </a:pP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Cara </a:t>
            </a:r>
            <a:r>
              <a:rPr lang="en-US" sz="2400" dirty="0" err="1" smtClean="0">
                <a:latin typeface="Comic Sans MS" pitchFamily="66" charset="0"/>
                <a:sym typeface="Wingdings" pitchFamily="2" charset="2"/>
              </a:rPr>
              <a:t>kerja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2:</a:t>
            </a:r>
          </a:p>
          <a:p>
            <a:pPr marL="67437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l"/>
              <a:defRPr/>
            </a:pP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Adaptive </a:t>
            </a:r>
            <a:r>
              <a:rPr lang="en-US" sz="2400" dirty="0" err="1" smtClean="0">
                <a:latin typeface="Comic Sans MS" pitchFamily="66" charset="0"/>
                <a:sym typeface="Wingdings" pitchFamily="2" charset="2"/>
              </a:rPr>
              <a:t>mengikuti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omic Sans MS" pitchFamily="66" charset="0"/>
                <a:sym typeface="Wingdings" pitchFamily="2" charset="2"/>
              </a:rPr>
              <a:t>keadaan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omic Sans MS" pitchFamily="66" charset="0"/>
                <a:sym typeface="Wingdings" pitchFamily="2" charset="2"/>
              </a:rPr>
              <a:t>jaringan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81201"/>
            <a:ext cx="8540168" cy="32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2778</TotalTime>
  <Words>1136</Words>
  <Application>Microsoft Office PowerPoint</Application>
  <PresentationFormat>On-screen Show (4:3)</PresentationFormat>
  <Paragraphs>326</Paragraphs>
  <Slides>34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Bitmap Image</vt:lpstr>
      <vt:lpstr>TCP Flow &amp; Congestion Control</vt:lpstr>
      <vt:lpstr>Flow Control</vt:lpstr>
      <vt:lpstr>Kendali Aliran (Flow control)</vt:lpstr>
      <vt:lpstr>TCP Flow Control</vt:lpstr>
      <vt:lpstr>TCP Sliding Window</vt:lpstr>
      <vt:lpstr>TCP Sliding Window</vt:lpstr>
      <vt:lpstr>TCP: Retransmisi dan Timeout</vt:lpstr>
      <vt:lpstr>Sliding window (transport)</vt:lpstr>
      <vt:lpstr>Slide 9</vt:lpstr>
      <vt:lpstr>SLIDING WINDOW</vt:lpstr>
      <vt:lpstr>SLIDING WINDOW</vt:lpstr>
      <vt:lpstr>Contoh : Sliding Window</vt:lpstr>
      <vt:lpstr>Congestion Control</vt:lpstr>
      <vt:lpstr>Congestion</vt:lpstr>
      <vt:lpstr>Slide 15</vt:lpstr>
      <vt:lpstr>Masalah</vt:lpstr>
      <vt:lpstr>Flow control:  Ukuran Window dan Throughput</vt:lpstr>
      <vt:lpstr>Mengapa Kita Peduli dg Congestion Control?</vt:lpstr>
      <vt:lpstr>Solusi?</vt:lpstr>
      <vt:lpstr>Apa yg Sesungguhnya Terjadi? </vt:lpstr>
      <vt:lpstr>Congestion Control vs. Congestion Avoidance</vt:lpstr>
      <vt:lpstr>Bagaimana Melakukannya?</vt:lpstr>
      <vt:lpstr>Congestion Policy</vt:lpstr>
      <vt:lpstr>Slow-Start</vt:lpstr>
      <vt:lpstr>Masalah dengan Slow-Start</vt:lpstr>
      <vt:lpstr>Congestion Avoidance</vt:lpstr>
      <vt:lpstr>Slide 27</vt:lpstr>
      <vt:lpstr>Problem : Menentukan ssthres</vt:lpstr>
      <vt:lpstr>Congestion Detection</vt:lpstr>
      <vt:lpstr>Slide 30</vt:lpstr>
      <vt:lpstr>Slide 31</vt:lpstr>
      <vt:lpstr>Slide 32</vt:lpstr>
      <vt:lpstr>Evolution of TCP</vt:lpstr>
      <vt:lpstr>TCP Through the 1990s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Flow &amp; Congestion Control</dc:title>
  <dc:creator>Tody Ariefianto Wibowo</dc:creator>
  <cp:lastModifiedBy>612550</cp:lastModifiedBy>
  <cp:revision>53</cp:revision>
  <dcterms:created xsi:type="dcterms:W3CDTF">2010-05-16T23:00:07Z</dcterms:created>
  <dcterms:modified xsi:type="dcterms:W3CDTF">2014-09-30T04:47:04Z</dcterms:modified>
</cp:coreProperties>
</file>