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32"/>
  </p:notesMasterIdLst>
  <p:sldIdLst>
    <p:sldId id="257" r:id="rId3"/>
    <p:sldId id="373" r:id="rId4"/>
    <p:sldId id="374" r:id="rId5"/>
    <p:sldId id="375" r:id="rId6"/>
    <p:sldId id="376" r:id="rId7"/>
    <p:sldId id="421" r:id="rId8"/>
    <p:sldId id="422" r:id="rId9"/>
    <p:sldId id="377" r:id="rId10"/>
    <p:sldId id="378" r:id="rId11"/>
    <p:sldId id="410" r:id="rId12"/>
    <p:sldId id="379" r:id="rId13"/>
    <p:sldId id="380" r:id="rId14"/>
    <p:sldId id="381" r:id="rId15"/>
    <p:sldId id="382" r:id="rId16"/>
    <p:sldId id="411" r:id="rId17"/>
    <p:sldId id="413" r:id="rId18"/>
    <p:sldId id="423" r:id="rId19"/>
    <p:sldId id="414" r:id="rId20"/>
    <p:sldId id="427" r:id="rId21"/>
    <p:sldId id="428" r:id="rId22"/>
    <p:sldId id="429" r:id="rId23"/>
    <p:sldId id="430" r:id="rId24"/>
    <p:sldId id="415" r:id="rId25"/>
    <p:sldId id="424" r:id="rId26"/>
    <p:sldId id="425" r:id="rId27"/>
    <p:sldId id="420" r:id="rId28"/>
    <p:sldId id="426" r:id="rId29"/>
    <p:sldId id="419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047" autoAdjust="0"/>
  </p:normalViewPr>
  <p:slideViewPr>
    <p:cSldViewPr>
      <p:cViewPr varScale="1">
        <p:scale>
          <a:sx n="64" d="100"/>
          <a:sy n="6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4CBAD6-7BE1-4AC2-90A1-6B1356C76871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C1921-8DA6-44F3-8CEC-D1401611F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7865A-2FF0-485D-BA3C-A5D02422C6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383, 384, 385</a:t>
            </a:r>
          </a:p>
          <a:p>
            <a:r>
              <a:rPr lang="id-ID" dirty="0" smtClean="0"/>
              <a:t>Confine = </a:t>
            </a:r>
            <a:r>
              <a:rPr lang="id-ID" dirty="0" smtClean="0"/>
              <a:t>membatasi</a:t>
            </a:r>
          </a:p>
          <a:p>
            <a:r>
              <a:rPr lang="id-ID" smtClean="0"/>
              <a:t>FDM terjadi di physical</a:t>
            </a:r>
            <a:r>
              <a:rPr lang="id-ID" baseline="0" smtClean="0"/>
              <a:t> layer, FDMA terjadi di data link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DF8B17-4DAA-4ADE-A0F6-70ED63E686D4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A24978-8CA9-4F18-8376-C0E3881E6D16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C768D72-35D4-4C07-A04E-AFE7B44F6F7E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398, 399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A196B5-B81D-4F99-9126-52FF961C467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5DF4AF-9F1D-4827-868F-041896A9F15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MAC Layer frame</a:t>
            </a:r>
          </a:p>
          <a:p>
            <a:r>
              <a:rPr lang="id-ID" dirty="0" smtClean="0"/>
              <a:t>Wireless LAN</a:t>
            </a:r>
          </a:p>
          <a:p>
            <a:r>
              <a:rPr lang="id-ID" dirty="0" smtClean="0"/>
              <a:t>Forouzan</a:t>
            </a:r>
            <a:r>
              <a:rPr lang="id-ID" baseline="0" dirty="0" smtClean="0"/>
              <a:t> page 427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426, 427, 428</a:t>
            </a:r>
          </a:p>
          <a:p>
            <a:r>
              <a:rPr lang="id-ID" smtClean="0"/>
              <a:t>NAV = Network Allocation Vector,</a:t>
            </a:r>
            <a:r>
              <a:rPr lang="id-ID" baseline="0" smtClean="0"/>
              <a:t> Forouzan page 425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89C069-BFCD-4C55-A6AC-F105724FD35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d-ID" smtClean="0"/>
              <a:t>Forouzan page</a:t>
            </a:r>
            <a:r>
              <a:rPr lang="id-ID" baseline="0" smtClean="0"/>
              <a:t> 428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428, 429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D1C371-7813-4756-BBD1-99B2DD7E475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6381EC-7B63-47E4-986F-EFB6FDC128F6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379 - 380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 page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</a:t>
            </a:r>
            <a:r>
              <a:rPr lang="id-ID" baseline="0" dirty="0" smtClean="0"/>
              <a:t> page 381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Forouzan</a:t>
            </a:r>
            <a:r>
              <a:rPr lang="id-ID" baseline="0" dirty="0" smtClean="0"/>
              <a:t> page 382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C1921-8DA6-44F3-8CEC-D1401611F1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8A2E-2072-475E-AE6D-32E05D74C2B6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7805-DCF1-4BA2-AB55-518024191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9494-06FC-440D-B47B-4903F0BB7AD3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7232-2660-4547-8D29-CBEDC5AD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E34C-2288-4431-B519-3370C28AC03B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3B43-3946-4182-8728-6DB6E89DC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C458-EDD0-45FB-B2BC-F3104AF80CE7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06595-5690-4ABE-BE3A-6FD5AAB01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FB3E-125B-4195-A5C6-A394DD7F7ECF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DA2E-B987-41B9-97C9-66E5A6D1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8B49-D82B-4A4C-A88A-0B77F5B6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29C-CEE0-4C90-87C0-1567D968E409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80A3-B28B-4CFB-B0F7-6D1931EF3BA4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2D5E-445B-4D84-B1B1-5F6DFB87D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3219-FF2D-419E-AB3D-C85B58A25CE5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ED34-6FEA-444F-830C-294FB39A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E9DD-D173-4635-A083-B28C62880186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4272-0E75-4FE9-8B46-D869EF48F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DD2B8-229D-4963-8D52-3125F0DEC043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443C-FB0A-4520-95A1-9EC83A70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1B25-C23C-4751-84E5-A0BC3969838D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2069-B283-4B9B-B67C-0B1D824D0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5DAA-9E96-408D-8EF2-FD29F0F93176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2534-B8E1-4F4C-9FD8-4809CF549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2345-456E-4655-A2AD-59F4E4FAC283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6091-6859-411F-997B-270A072FA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8E9F-B858-4B23-BE3A-531297E6EB2E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2F29-62AF-4ED2-95FF-C95888653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428775-BEF4-4EEA-9370-431912CA534B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F78566-BCD9-4023-8027-624379C67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990A8E-5514-4FE2-8881-20E1FB11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C3C7F4-F811-4BEE-B16E-C66A4E2C81DD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00463"/>
            <a:ext cx="83058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Lapis Datalink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33732"/>
            <a:ext cx="8305800" cy="1981200"/>
          </a:xfrm>
          <a:ln w="6350" cap="rnd"/>
        </p:spPr>
        <p:txBody>
          <a:bodyPr anchor="b" anchorCtr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kern="1200" spc="-10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Jaringan</a:t>
            </a:r>
            <a:r>
              <a:rPr lang="en-US" sz="48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4800" kern="1200" spc="-10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</a:rPr>
              <a:t>Komputer</a:t>
            </a:r>
            <a:endParaRPr lang="en-US" sz="4800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z="2300" b="1" smtClean="0">
                <a:latin typeface="Tahoma" pitchFamily="34" charset="0"/>
              </a:rPr>
              <a:t>Kategori untuk Sharing Medium Transmisi</a:t>
            </a:r>
            <a:br>
              <a:rPr lang="en-US" sz="2300" b="1" smtClean="0">
                <a:latin typeface="Tahoma" pitchFamily="34" charset="0"/>
              </a:rPr>
            </a:br>
            <a:endParaRPr lang="en-US" sz="2300" b="1" smtClean="0">
              <a:latin typeface="Tahoma" pitchFamily="34" charset="0"/>
            </a:endParaRPr>
          </a:p>
        </p:txBody>
      </p:sp>
      <p:pic>
        <p:nvPicPr>
          <p:cNvPr id="993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985963"/>
            <a:ext cx="61007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3505200"/>
            <a:ext cx="2362200" cy="914400"/>
          </a:xfrm>
          <a:prstGeom prst="ellipse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mtClean="0"/>
              <a:t>Channelization</a:t>
            </a:r>
          </a:p>
        </p:txBody>
      </p:sp>
      <p:sp>
        <p:nvSpPr>
          <p:cNvPr id="2539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FDMA</a:t>
            </a:r>
          </a:p>
          <a:p>
            <a:pPr marL="273050" indent="-273050" eaLnBrk="1" hangingPunct="1">
              <a:defRPr/>
            </a:pPr>
            <a:r>
              <a:rPr lang="en-US" smtClean="0"/>
              <a:t>TDMA</a:t>
            </a:r>
          </a:p>
          <a:p>
            <a:pPr marL="273050" indent="-273050" eaLnBrk="1" hangingPunct="1">
              <a:defRPr/>
            </a:pPr>
            <a:r>
              <a:rPr lang="en-US" smtClean="0"/>
              <a:t>CDMA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313613" cy="1263650"/>
          </a:xfrm>
        </p:spPr>
        <p:txBody>
          <a:bodyPr lIns="0" rIns="0" bIns="0" anchor="b" anchorCtr="0">
            <a:normAutofit/>
          </a:bodyPr>
          <a:lstStyle/>
          <a:p>
            <a:pPr eaLnBrk="1" hangingPunct="1">
              <a:defRPr/>
            </a:pPr>
            <a:r>
              <a:rPr lang="en-US" sz="3900" smtClean="0"/>
              <a:t>Masalah Kedua : Pengalamatan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747838"/>
            <a:ext cx="7313613" cy="4303338"/>
          </a:xfrm>
        </p:spPr>
        <p:txBody>
          <a:bodyPr rtlCol="0">
            <a:normAutofit fontScale="92500" lnSpcReduction="10000"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</a:rPr>
              <a:t>Solusi : manusia </a:t>
            </a:r>
            <a:r>
              <a:rPr lang="en-US" sz="2600" kern="1200">
                <a:effectLst/>
                <a:sym typeface="Wingdings" pitchFamily="2" charset="2"/>
              </a:rPr>
              <a:t></a:t>
            </a:r>
            <a:r>
              <a:rPr lang="en-US" sz="2600" kern="1200">
                <a:effectLst/>
              </a:rPr>
              <a:t> nama , mesin </a:t>
            </a:r>
            <a:r>
              <a:rPr lang="en-US" sz="2600" kern="1200">
                <a:effectLst/>
                <a:sym typeface="Wingdings" pitchFamily="2" charset="2"/>
              </a:rPr>
              <a:t> alamat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  <a:sym typeface="Wingdings" pitchFamily="2" charset="2"/>
              </a:rPr>
              <a:t>Alamat yang bagaimana?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Idealnya : alamat harus beda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Sebeda apa?</a:t>
            </a:r>
          </a:p>
          <a:p>
            <a:pPr marL="1188720" lvl="3" indent="-21031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65000"/>
              <a:defRPr/>
            </a:pPr>
            <a:r>
              <a:rPr lang="en-US" kern="1200">
                <a:effectLst/>
                <a:ea typeface="+mn-ea"/>
                <a:cs typeface="+mn-cs"/>
              </a:rPr>
              <a:t>Paling tidak berbeda pada satu kelompok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Jurus yang dipilih untuk LAN : benar-benar beda (unik) </a:t>
            </a:r>
            <a:r>
              <a:rPr lang="en-US" sz="2400" kern="1200">
                <a:effectLst/>
                <a:ea typeface="+mn-ea"/>
                <a:cs typeface="+mn-cs"/>
                <a:sym typeface="Wingdings" pitchFamily="2" charset="2"/>
              </a:rPr>
              <a:t> MAC address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>
                <a:effectLst/>
              </a:rPr>
              <a:t>Bagaimana caranya biar unik?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Dibuat dua bagian alamat : 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Bagian pertama (XX-XX-XX) ditentukan oleh suatu badan</a:t>
            </a:r>
          </a:p>
          <a:p>
            <a:pPr marL="914400" lvl="2" indent="-246888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lang="en-US" sz="2100" kern="1200">
                <a:effectLst/>
                <a:ea typeface="+mn-ea"/>
                <a:cs typeface="+mn-cs"/>
              </a:rPr>
              <a:t>Bagian kedua (YY-YY-YY) ditentukan oleh pabrik pembuatnya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>
                <a:effectLst/>
                <a:ea typeface="+mn-ea"/>
                <a:cs typeface="+mn-cs"/>
              </a:rPr>
              <a:t>48 bit = XX-XX-XX-YY-YY-YY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3"/>
          <a:srcRect r="17969" b="18750"/>
          <a:stretch>
            <a:fillRect/>
          </a:stretch>
        </p:blipFill>
        <p:spPr bwMode="auto">
          <a:xfrm>
            <a:off x="457200" y="4572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313613" cy="1263650"/>
          </a:xfrm>
        </p:spPr>
        <p:txBody>
          <a:bodyPr lIns="0" rIns="0" bIns="0" anchor="b" anchorCtr="0">
            <a:normAutofit/>
          </a:bodyPr>
          <a:lstStyle/>
          <a:p>
            <a:pPr eaLnBrk="1" hangingPunct="1">
              <a:defRPr/>
            </a:pPr>
            <a:r>
              <a:rPr lang="en-US" sz="3900" smtClean="0"/>
              <a:t>Syarat bisa berkomunikasi di LAN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747838"/>
            <a:ext cx="7313613" cy="430333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Tahu</a:t>
            </a:r>
            <a:r>
              <a:rPr lang="en-US" sz="2600" kern="1200" dirty="0">
                <a:effectLst/>
              </a:rPr>
              <a:t> MAC Address </a:t>
            </a:r>
            <a:r>
              <a:rPr lang="en-US" sz="2600" kern="1200" dirty="0" err="1">
                <a:effectLst/>
              </a:rPr>
              <a:t>tujuan</a:t>
            </a:r>
            <a:endParaRPr lang="en-US" sz="2600" kern="1200" dirty="0">
              <a:effectLst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Kirim</a:t>
            </a:r>
            <a:r>
              <a:rPr lang="en-US" sz="2600" kern="1200" dirty="0">
                <a:effectLst/>
              </a:rPr>
              <a:t> frame </a:t>
            </a:r>
            <a:r>
              <a:rPr lang="en-US" sz="2600" kern="1200" dirty="0" err="1">
                <a:effectLst/>
              </a:rPr>
              <a:t>pertanyaan</a:t>
            </a:r>
            <a:r>
              <a:rPr lang="en-US" sz="2600" kern="1200" dirty="0">
                <a:effectLst/>
              </a:rPr>
              <a:t> </a:t>
            </a:r>
            <a:r>
              <a:rPr lang="en-US" sz="2600" kern="1200" dirty="0" err="1">
                <a:effectLst/>
              </a:rPr>
              <a:t>ke</a:t>
            </a:r>
            <a:r>
              <a:rPr lang="en-US" sz="2600" kern="1200" dirty="0">
                <a:effectLst/>
              </a:rPr>
              <a:t> MAC broadcast (FF:FF:FF:FF:FF:FF)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 dirty="0" err="1">
                <a:effectLst/>
                <a:ea typeface="+mn-ea"/>
                <a:cs typeface="+mn-cs"/>
              </a:rPr>
              <a:t>Siapa</a:t>
            </a:r>
            <a:r>
              <a:rPr lang="en-US" sz="2400" kern="1200" dirty="0">
                <a:effectLst/>
                <a:ea typeface="+mn-ea"/>
                <a:cs typeface="+mn-cs"/>
              </a:rPr>
              <a:t> yang </a:t>
            </a:r>
            <a:r>
              <a:rPr lang="en-US" sz="2400" kern="1200" dirty="0" err="1">
                <a:effectLst/>
                <a:ea typeface="+mn-ea"/>
                <a:cs typeface="+mn-cs"/>
              </a:rPr>
              <a:t>beralamat</a:t>
            </a:r>
            <a:r>
              <a:rPr lang="en-US" sz="2400" kern="1200" dirty="0">
                <a:effectLst/>
                <a:ea typeface="+mn-ea"/>
                <a:cs typeface="+mn-cs"/>
              </a:rPr>
              <a:t> 10.14.xx.yy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Balasan</a:t>
            </a:r>
            <a:endParaRPr lang="en-US" sz="2600" kern="1200" dirty="0">
              <a:effectLst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400" kern="1200" dirty="0">
                <a:effectLst/>
                <a:ea typeface="+mn-ea"/>
                <a:cs typeface="+mn-cs"/>
              </a:rPr>
              <a:t>10.14.xx.yy = xx-xx-xx-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r>
              <a:rPr lang="en-US" sz="2400" kern="1200" dirty="0">
                <a:effectLst/>
                <a:ea typeface="+mn-ea"/>
                <a:cs typeface="+mn-cs"/>
              </a:rPr>
              <a:t>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r>
              <a:rPr lang="en-US" sz="2400" kern="1200" dirty="0">
                <a:effectLst/>
                <a:ea typeface="+mn-ea"/>
                <a:cs typeface="+mn-cs"/>
              </a:rPr>
              <a:t>-</a:t>
            </a:r>
            <a:r>
              <a:rPr lang="en-US" sz="2400" kern="1200" dirty="0" err="1">
                <a:effectLst/>
                <a:ea typeface="+mn-ea"/>
                <a:cs typeface="+mn-cs"/>
              </a:rPr>
              <a:t>yy</a:t>
            </a:r>
            <a:endParaRPr lang="en-US" sz="2400" kern="1200" dirty="0">
              <a:effectLst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endParaRPr lang="en-US" sz="2600" kern="1200" dirty="0">
              <a:effectLst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en-US" sz="2600" kern="1200" dirty="0" err="1">
                <a:effectLst/>
              </a:rPr>
              <a:t>Protokol</a:t>
            </a:r>
            <a:r>
              <a:rPr lang="en-US" sz="2600" kern="1200" dirty="0">
                <a:effectLst/>
              </a:rPr>
              <a:t> ARP (address resolution protocol)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410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Spesifikasi Untuk Ethernet 802.3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610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7726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smtClean="0"/>
              <a:t>802.11 Standar dan Spektrum</a:t>
            </a:r>
            <a:endParaRPr lang="en-GB" smtClean="0"/>
          </a:p>
        </p:txBody>
      </p:sp>
      <p:graphicFrame>
        <p:nvGraphicFramePr>
          <p:cNvPr id="169045" name="Group 85"/>
          <p:cNvGraphicFramePr>
            <a:graphicFrameLocks noGrp="1"/>
          </p:cNvGraphicFramePr>
          <p:nvPr>
            <p:ph type="tbl" idx="1"/>
          </p:nvPr>
        </p:nvGraphicFramePr>
        <p:xfrm>
          <a:off x="184150" y="1066800"/>
          <a:ext cx="8845550" cy="3581401"/>
        </p:xfrm>
        <a:graphic>
          <a:graphicData uri="http://schemas.openxmlformats.org/drawingml/2006/table">
            <a:tbl>
              <a:tblPr/>
              <a:tblGrid>
                <a:gridCol w="1670050"/>
                <a:gridCol w="1689100"/>
                <a:gridCol w="1765300"/>
                <a:gridCol w="2774950"/>
                <a:gridCol w="94615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Standard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Max Rate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Spectrum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Radio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Year</a:t>
                      </a:r>
                      <a:endParaRPr kumimoji="0" lang="en-GB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CSMA/CA,FHSS/DSSS PSK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1997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802.11a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54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OFDM, 16QAM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802.11b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11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DSSS, CKK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1999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802.11g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54 Mbps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2.4 GHz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CSMA/CA, DSSS, OFDM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2003</a:t>
                      </a:r>
                      <a:endParaRPr kumimoji="0" lang="en-GB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61" name="Text Box 45"/>
          <p:cNvSpPr txBox="1">
            <a:spLocks noChangeArrowheads="1"/>
          </p:cNvSpPr>
          <p:nvPr/>
        </p:nvSpPr>
        <p:spPr bwMode="auto">
          <a:xfrm>
            <a:off x="1295400" y="4876800"/>
            <a:ext cx="6477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2.4 – 2.5 GHz C-band ISM (Industrial, Scientific and Medical)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802.11a Unlicensed National Information Infrastructure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 5.15 – 5.25 GHz,  5.25 – 5.35 GHz,  5.725 – 5.825 GHz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813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z="2300" b="1" smtClean="0">
                <a:latin typeface="Tahoma" pitchFamily="34" charset="0"/>
              </a:rPr>
              <a:t>Kategori untuk Sharing Medium Transmisi</a:t>
            </a:r>
            <a:br>
              <a:rPr lang="en-US" sz="2300" b="1" smtClean="0">
                <a:latin typeface="Tahoma" pitchFamily="34" charset="0"/>
              </a:rPr>
            </a:br>
            <a:endParaRPr lang="en-US" sz="2300" b="1" smtClean="0">
              <a:latin typeface="Tahoma" pitchFamily="34" charset="0"/>
            </a:endParaRPr>
          </a:p>
        </p:txBody>
      </p:sp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985963"/>
            <a:ext cx="61007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19400" y="5105400"/>
            <a:ext cx="2362200" cy="914400"/>
          </a:xfrm>
          <a:prstGeom prst="ellipse">
            <a:avLst/>
          </a:prstGeom>
          <a:solidFill>
            <a:srgbClr val="FFC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457199" y="1295400"/>
            <a:ext cx="8229601" cy="4876800"/>
            <a:chOff x="457199" y="1143000"/>
            <a:chExt cx="8229601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199" y="1600200"/>
              <a:ext cx="8229601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1143000"/>
              <a:ext cx="822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1242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4048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 rtlCol="0"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Arsitektur</a:t>
            </a:r>
            <a:r>
              <a:rPr lang="en-US" dirty="0" smtClean="0"/>
              <a:t> WLAN</a:t>
            </a:r>
            <a:endParaRPr lang="en-GB" dirty="0"/>
          </a:p>
        </p:txBody>
      </p:sp>
      <p:pic>
        <p:nvPicPr>
          <p:cNvPr id="108547" name="Picture 3" descr="802_11 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01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7315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62200"/>
            <a:ext cx="7315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7810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981200"/>
            <a:ext cx="777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53000"/>
            <a:ext cx="4876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mtClean="0"/>
              <a:t>Format alamat MAC 802.11</a:t>
            </a:r>
            <a:endParaRPr lang="en-GB" smtClean="0"/>
          </a:p>
        </p:txBody>
      </p:sp>
      <p:graphicFrame>
        <p:nvGraphicFramePr>
          <p:cNvPr id="181347" name="Group 99"/>
          <p:cNvGraphicFramePr>
            <a:graphicFrameLocks noGrp="1"/>
          </p:cNvGraphicFramePr>
          <p:nvPr>
            <p:ph type="tbl" idx="1"/>
          </p:nvPr>
        </p:nvGraphicFramePr>
        <p:xfrm>
          <a:off x="657225" y="1143000"/>
          <a:ext cx="7832725" cy="2711133"/>
        </p:xfrm>
        <a:graphic>
          <a:graphicData uri="http://schemas.openxmlformats.org/drawingml/2006/table">
            <a:tbl>
              <a:tblPr/>
              <a:tblGrid>
                <a:gridCol w="1905000"/>
                <a:gridCol w="692150"/>
                <a:gridCol w="930275"/>
                <a:gridCol w="1076325"/>
                <a:gridCol w="1076325"/>
                <a:gridCol w="1076325"/>
                <a:gridCol w="1076325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scenario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to DS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from DS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address 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ad-hoc network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from AP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to AP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BSSID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-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infrastructure network, within DS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RA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TA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DA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pitchFamily="-112" charset="-128"/>
                        </a:rPr>
                        <a:t>SA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9" name="Text Box 100"/>
          <p:cNvSpPr txBox="1">
            <a:spLocks noChangeArrowheads="1"/>
          </p:cNvSpPr>
          <p:nvPr/>
        </p:nvSpPr>
        <p:spPr bwMode="auto">
          <a:xfrm>
            <a:off x="2514600" y="4343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11670" name="Text Box 101"/>
          <p:cNvSpPr txBox="1">
            <a:spLocks noChangeArrowheads="1"/>
          </p:cNvSpPr>
          <p:nvPr/>
        </p:nvSpPr>
        <p:spPr bwMode="auto">
          <a:xfrm>
            <a:off x="2478088" y="4014788"/>
            <a:ext cx="4191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DS : Distribution System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AP : Access Point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DA : Destination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SA : Source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BSSID : Basic Service Set Identifier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RA : Receiver Address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/>
              <a:t>TA : Transmitter Address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66" y="1578119"/>
            <a:ext cx="8299634" cy="4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/>
          <a:lstStyle/>
          <a:p>
            <a:pPr>
              <a:defRPr/>
            </a:pPr>
            <a:r>
              <a:rPr lang="en-US" smtClean="0"/>
              <a:t>Format MAC</a:t>
            </a:r>
            <a:endParaRPr lang="en-GB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4988" y="1295400"/>
            <a:ext cx="4038600" cy="304958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802.3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MAC (</a:t>
            </a:r>
            <a:r>
              <a:rPr lang="en-US" dirty="0"/>
              <a:t>Destination &amp; Source)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 err="1" smtClean="0"/>
              <a:t>Panjang</a:t>
            </a:r>
            <a:r>
              <a:rPr lang="en-US" dirty="0" smtClean="0"/>
              <a:t> Frame 64 </a:t>
            </a:r>
            <a:r>
              <a:rPr lang="en-US" dirty="0"/>
              <a:t>B – 1518 B</a:t>
            </a:r>
            <a:endParaRPr lang="en-GB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3588" y="1219200"/>
            <a:ext cx="4038600" cy="3278188"/>
          </a:xfrm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/>
              <a:t>802.11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MAC (</a:t>
            </a:r>
            <a:r>
              <a:rPr lang="en-US" dirty="0"/>
              <a:t>Receiver, Transmitter, BSS identifier, sender)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en-US" dirty="0" err="1" smtClean="0"/>
              <a:t>Panjang</a:t>
            </a:r>
            <a:r>
              <a:rPr lang="en-US" dirty="0" smtClean="0"/>
              <a:t> Frame </a:t>
            </a:r>
            <a:r>
              <a:rPr lang="en-US" dirty="0"/>
              <a:t>34 B – 2346 B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4572000"/>
          <a:ext cx="6927850" cy="773113"/>
        </p:xfrm>
        <a:graphic>
          <a:graphicData uri="http://schemas.openxmlformats.org/presentationml/2006/ole">
            <p:oleObj spid="_x0000_s2050" name="Visio" r:id="rId4" imgW="8326831" imgH="947014" progId="Visio.Drawing.11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5410200"/>
          <a:ext cx="8153400" cy="885825"/>
        </p:xfrm>
        <a:graphic>
          <a:graphicData uri="http://schemas.openxmlformats.org/presentationml/2006/ole">
            <p:oleObj spid="_x0000_s2051" name="Visio" r:id="rId5" imgW="7315200" imgH="8509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11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Selamat Belajar, Jangan Jemu Membaca Buku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r>
              <a:rPr lang="en-US" smtClean="0"/>
              <a:t>Scheduling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dirty="0" smtClean="0"/>
              <a:t>3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:</a:t>
            </a:r>
          </a:p>
          <a:p>
            <a:pPr marL="639763" lvl="1" indent="-246063" eaLnBrk="1" hangingPunct="1">
              <a:defRPr/>
            </a:pPr>
            <a:r>
              <a:rPr lang="en-US" dirty="0" smtClean="0"/>
              <a:t>Reservation</a:t>
            </a:r>
          </a:p>
          <a:p>
            <a:pPr marL="639763" lvl="1" indent="-246063" eaLnBrk="1" hangingPunct="1">
              <a:defRPr/>
            </a:pPr>
            <a:r>
              <a:rPr lang="en-US" dirty="0" smtClean="0"/>
              <a:t>Po</a:t>
            </a:r>
            <a:r>
              <a:rPr lang="id-ID" dirty="0" smtClean="0"/>
              <a:t>l</a:t>
            </a:r>
            <a:r>
              <a:rPr lang="en-US" dirty="0" smtClean="0"/>
              <a:t>ling</a:t>
            </a:r>
          </a:p>
          <a:p>
            <a:pPr marL="639763" lvl="1" indent="-246063" eaLnBrk="1" hangingPunct="1">
              <a:defRPr/>
            </a:pPr>
            <a:r>
              <a:rPr lang="en-US" dirty="0" smtClean="0"/>
              <a:t>Token passing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98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Reservation :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Setiap station melakukan reservasi sebelum mengirim data</a:t>
            </a:r>
          </a:p>
          <a:p>
            <a:pPr marL="639763" lvl="1" indent="-246063" eaLnBrk="1" hangingPunct="1">
              <a:defRPr/>
            </a:pPr>
            <a:r>
              <a:rPr lang="en-US" smtClean="0"/>
              <a:t>Jika ada N station pada sistem, maka dibutuhkan N reservation minislot pada reservation frame.</a:t>
            </a:r>
          </a:p>
          <a:p>
            <a:pPr marL="273050" indent="-273050" eaLnBrk="1" hangingPunct="1">
              <a:defRPr/>
            </a:pPr>
            <a:endParaRPr lang="en-US" smtClean="0"/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648200"/>
            <a:ext cx="5391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08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dirty="0" smtClean="0"/>
              <a:t>Po</a:t>
            </a:r>
            <a:r>
              <a:rPr lang="id-ID" dirty="0" smtClean="0"/>
              <a:t>l</a:t>
            </a:r>
            <a:r>
              <a:rPr lang="en-US" dirty="0" smtClean="0"/>
              <a:t>ling :</a:t>
            </a:r>
          </a:p>
          <a:p>
            <a:pPr marL="639763" lvl="1" indent="-246063" eaLnBrk="1" hangingPunct="1">
              <a:defRPr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:</a:t>
            </a:r>
          </a:p>
          <a:p>
            <a:pPr marL="914400" lvl="2" indent="-246063" eaLnBrk="1" hangingPunct="1">
              <a:defRPr/>
            </a:pPr>
            <a:r>
              <a:rPr lang="en-US" dirty="0" err="1" smtClean="0"/>
              <a:t>Satu</a:t>
            </a:r>
            <a:r>
              <a:rPr lang="en-US" dirty="0" smtClean="0"/>
              <a:t> device </a:t>
            </a:r>
            <a:r>
              <a:rPr lang="en-US" dirty="0" err="1" smtClean="0"/>
              <a:t>sebagai</a:t>
            </a:r>
            <a:r>
              <a:rPr lang="en-US" dirty="0" smtClean="0"/>
              <a:t> primary station </a:t>
            </a:r>
          </a:p>
          <a:p>
            <a:pPr marL="914400" lvl="2" indent="-246063" eaLnBrk="1" hangingPunct="1">
              <a:defRPr/>
            </a:pPr>
            <a:r>
              <a:rPr lang="en-US" dirty="0" smtClean="0"/>
              <a:t>Dan device yang lain </a:t>
            </a:r>
            <a:r>
              <a:rPr lang="en-US" dirty="0" err="1" smtClean="0"/>
              <a:t>sebagai</a:t>
            </a:r>
            <a:r>
              <a:rPr lang="en-US" dirty="0" smtClean="0"/>
              <a:t> secondary stations</a:t>
            </a:r>
          </a:p>
          <a:p>
            <a:pPr marL="639763" lvl="1" indent="-246063" eaLnBrk="1" hangingPunct="1">
              <a:defRPr/>
            </a:pPr>
            <a:r>
              <a:rPr lang="en-US" dirty="0" err="1" smtClean="0"/>
              <a:t>Pertukaran</a:t>
            </a:r>
            <a:r>
              <a:rPr lang="en-US" dirty="0" smtClean="0"/>
              <a:t> data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primary device.</a:t>
            </a:r>
          </a:p>
          <a:p>
            <a:pPr marL="639763" lvl="1" indent="-246063" eaLnBrk="1" hangingPunct="1">
              <a:defRPr/>
            </a:pPr>
            <a:r>
              <a:rPr lang="en-US" dirty="0" smtClean="0"/>
              <a:t>Primary device </a:t>
            </a:r>
            <a:r>
              <a:rPr lang="en-US" dirty="0" err="1" smtClean="0"/>
              <a:t>mengendalikan</a:t>
            </a:r>
            <a:r>
              <a:rPr lang="en-US" dirty="0" smtClean="0"/>
              <a:t> link; secondary devices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/</a:t>
            </a:r>
            <a:r>
              <a:rPr lang="en-US" dirty="0" err="1" smtClean="0"/>
              <a:t>perintah</a:t>
            </a:r>
            <a:r>
              <a:rPr lang="en-US" dirty="0" smtClean="0"/>
              <a:t>.</a:t>
            </a:r>
          </a:p>
          <a:p>
            <a:pPr marL="639763" lvl="1" indent="-246063" eaLnBrk="1" hangingPunct="1">
              <a:defRPr/>
            </a:pPr>
            <a:r>
              <a:rPr lang="en-US" dirty="0" smtClean="0"/>
              <a:t>Primary device yang </a:t>
            </a:r>
            <a:r>
              <a:rPr lang="en-US" dirty="0" err="1" smtClean="0"/>
              <a:t>menentukan</a:t>
            </a:r>
            <a:r>
              <a:rPr lang="en-US" dirty="0" smtClean="0"/>
              <a:t> device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1295400"/>
            <a:ext cx="7978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2200" i="1" dirty="0" smtClean="0"/>
              <a:t>Po</a:t>
            </a:r>
            <a:r>
              <a:rPr lang="id-ID" sz="2200" i="1" dirty="0" smtClean="0"/>
              <a:t>l</a:t>
            </a:r>
            <a:r>
              <a:rPr lang="en-US" sz="2200" i="1" dirty="0" smtClean="0"/>
              <a:t>l function </a:t>
            </a:r>
            <a:r>
              <a:rPr lang="en-US" sz="2200" dirty="0" smtClean="0"/>
              <a:t>: </a:t>
            </a:r>
            <a:r>
              <a:rPr lang="en-US" sz="2200" dirty="0" err="1" smtClean="0"/>
              <a:t>Jika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data, </a:t>
            </a:r>
            <a:r>
              <a:rPr lang="en-US" sz="2200" dirty="0" err="1" smtClean="0"/>
              <a:t>maka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bertanya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secondary </a:t>
            </a:r>
            <a:r>
              <a:rPr lang="en-US" sz="2200" dirty="0" err="1" smtClean="0"/>
              <a:t>apakah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data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kirimkan</a:t>
            </a:r>
            <a:r>
              <a:rPr lang="en-US" sz="2200" dirty="0" smtClean="0"/>
              <a:t>. </a:t>
            </a:r>
          </a:p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2200" i="1" dirty="0" smtClean="0"/>
              <a:t>Select </a:t>
            </a:r>
            <a:r>
              <a:rPr lang="en-US" sz="2200" i="1" dirty="0" err="1" smtClean="0"/>
              <a:t>function</a:t>
            </a:r>
            <a:r>
              <a:rPr lang="en-US" sz="2200" dirty="0" err="1" smtClean="0"/>
              <a:t>:Jika</a:t>
            </a:r>
            <a:r>
              <a:rPr lang="en-US" sz="2200" dirty="0" smtClean="0"/>
              <a:t> primary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mengirim</a:t>
            </a:r>
            <a:r>
              <a:rPr lang="en-US" sz="2200" dirty="0" smtClean="0"/>
              <a:t> data. Primary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meminta</a:t>
            </a:r>
            <a:r>
              <a:rPr lang="en-US" sz="2200" dirty="0" smtClean="0"/>
              <a:t> secondary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siap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data.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defRPr/>
            </a:pPr>
            <a:r>
              <a:rPr lang="en-US" sz="3000" dirty="0" smtClean="0"/>
              <a:t>Token Passing :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err="1" smtClean="0"/>
              <a:t>Tiga</a:t>
            </a:r>
            <a:r>
              <a:rPr lang="en-US" sz="2600" dirty="0" smtClean="0"/>
              <a:t> </a:t>
            </a:r>
            <a:r>
              <a:rPr lang="en-US" sz="2600" dirty="0" err="1" smtClean="0"/>
              <a:t>macam</a:t>
            </a:r>
            <a:r>
              <a:rPr lang="en-US" sz="2600" dirty="0" smtClean="0"/>
              <a:t> status: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Current station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Predecessor 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smtClean="0"/>
              <a:t>Successor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smtClean="0"/>
              <a:t>Special packet (token) </a:t>
            </a:r>
            <a:r>
              <a:rPr lang="en-US" sz="2600" dirty="0" err="1" smtClean="0"/>
              <a:t>berputar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ring, </a:t>
            </a:r>
            <a:r>
              <a:rPr lang="en-US" sz="2600" dirty="0" err="1" smtClean="0"/>
              <a:t>keberadaan</a:t>
            </a:r>
            <a:r>
              <a:rPr lang="en-US" sz="2600" dirty="0" smtClean="0"/>
              <a:t> token </a:t>
            </a:r>
            <a:r>
              <a:rPr lang="en-US" sz="2600" dirty="0" err="1" smtClean="0"/>
              <a:t>memberikan</a:t>
            </a:r>
            <a:r>
              <a:rPr lang="en-US" sz="2600" dirty="0" smtClean="0"/>
              <a:t> station </a:t>
            </a:r>
            <a:r>
              <a:rPr lang="en-US" sz="2600" dirty="0" err="1" smtClean="0"/>
              <a:t>hak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menduduki</a:t>
            </a:r>
            <a:r>
              <a:rPr lang="en-US" sz="2600" dirty="0" smtClean="0"/>
              <a:t> </a:t>
            </a:r>
            <a:r>
              <a:rPr lang="en-US" sz="2600" dirty="0" err="1" smtClean="0"/>
              <a:t>kanal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mengirimkan</a:t>
            </a:r>
            <a:r>
              <a:rPr lang="en-US" sz="2600" dirty="0" smtClean="0"/>
              <a:t> data.</a:t>
            </a:r>
          </a:p>
          <a:p>
            <a:pPr marL="673100" lvl="1" indent="-273050" eaLnBrk="1" hangingPunct="1">
              <a:lnSpc>
                <a:spcPct val="80000"/>
              </a:lnSpc>
              <a:defRPr/>
            </a:pPr>
            <a:r>
              <a:rPr lang="en-US" sz="2600" dirty="0" smtClean="0"/>
              <a:t>Token management </a:t>
            </a:r>
            <a:r>
              <a:rPr lang="en-US" sz="2600" dirty="0" err="1" smtClean="0"/>
              <a:t>dibutuhkan</a:t>
            </a:r>
            <a:r>
              <a:rPr lang="en-US" sz="2600" dirty="0" smtClean="0"/>
              <a:t>: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lamanya</a:t>
            </a:r>
            <a:r>
              <a:rPr lang="en-US" sz="2200" dirty="0" smtClean="0"/>
              <a:t> token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station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keberadaan</a:t>
            </a:r>
            <a:r>
              <a:rPr lang="en-US" sz="2200" dirty="0" smtClean="0"/>
              <a:t> token</a:t>
            </a:r>
          </a:p>
          <a:p>
            <a:pPr marL="1039813" lvl="2" indent="-246063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Prioritas</a:t>
            </a:r>
            <a:r>
              <a:rPr lang="en-US" sz="2200" dirty="0" smtClean="0"/>
              <a:t> (</a:t>
            </a:r>
            <a:r>
              <a:rPr lang="en-US" sz="2200" dirty="0" err="1" smtClean="0"/>
              <a:t>tambahan</a:t>
            </a:r>
            <a:r>
              <a:rPr lang="en-US" sz="2200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29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r>
              <a:rPr lang="en-US" smtClean="0"/>
              <a:t>Fisik dan logik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28850"/>
            <a:ext cx="5715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4_Pap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4079</TotalTime>
  <Words>650</Words>
  <Application>Microsoft Office PowerPoint</Application>
  <PresentationFormat>On-screen Show (4:3)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Ripple</vt:lpstr>
      <vt:lpstr>4_Paper</vt:lpstr>
      <vt:lpstr>Visio</vt:lpstr>
      <vt:lpstr>Jaringan Komputer</vt:lpstr>
      <vt:lpstr>Kategori untuk Sharing Medium Transmisi </vt:lpstr>
      <vt:lpstr>Scheduling</vt:lpstr>
      <vt:lpstr>Slide 4</vt:lpstr>
      <vt:lpstr>Slide 5</vt:lpstr>
      <vt:lpstr>Slide 6</vt:lpstr>
      <vt:lpstr>Slide 7</vt:lpstr>
      <vt:lpstr>Slide 8</vt:lpstr>
      <vt:lpstr>Slide 9</vt:lpstr>
      <vt:lpstr>Kategori untuk Sharing Medium Transmisi </vt:lpstr>
      <vt:lpstr>Channelization</vt:lpstr>
      <vt:lpstr>Masalah Kedua : Pengalamatan</vt:lpstr>
      <vt:lpstr>Slide 13</vt:lpstr>
      <vt:lpstr>Syarat bisa berkomunikasi di LAN</vt:lpstr>
      <vt:lpstr>Slide 15</vt:lpstr>
      <vt:lpstr>Spesifikasi Untuk Ethernet 802.3</vt:lpstr>
      <vt:lpstr>Frame Format</vt:lpstr>
      <vt:lpstr>802.11 Standar dan Spektrum</vt:lpstr>
      <vt:lpstr>802.11 std</vt:lpstr>
      <vt:lpstr>802.11 std</vt:lpstr>
      <vt:lpstr>802.11 std</vt:lpstr>
      <vt:lpstr>802.11 std</vt:lpstr>
      <vt:lpstr>Arsitektur WLAN</vt:lpstr>
      <vt:lpstr>Slide 24</vt:lpstr>
      <vt:lpstr>Slide 25</vt:lpstr>
      <vt:lpstr>Format alamat MAC 802.11</vt:lpstr>
      <vt:lpstr>Slide 27</vt:lpstr>
      <vt:lpstr>Format MAC</vt:lpstr>
      <vt:lpstr>Selamat Belajar, Jangan Jemu Membaca Buku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Komputer</dc:title>
  <dc:creator>Tody Ariefianto Wibowo</dc:creator>
  <cp:lastModifiedBy>612550</cp:lastModifiedBy>
  <cp:revision>112</cp:revision>
  <dcterms:created xsi:type="dcterms:W3CDTF">2010-03-01T00:48:05Z</dcterms:created>
  <dcterms:modified xsi:type="dcterms:W3CDTF">2014-02-21T06:47:29Z</dcterms:modified>
</cp:coreProperties>
</file>