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  <p:sldMasterId id="2147483713" r:id="rId2"/>
  </p:sldMasterIdLst>
  <p:notesMasterIdLst>
    <p:notesMasterId r:id="rId40"/>
  </p:notesMasterIdLst>
  <p:sldIdLst>
    <p:sldId id="388" r:id="rId3"/>
    <p:sldId id="389" r:id="rId4"/>
    <p:sldId id="390" r:id="rId5"/>
    <p:sldId id="391" r:id="rId6"/>
    <p:sldId id="392" r:id="rId7"/>
    <p:sldId id="394" r:id="rId8"/>
    <p:sldId id="395" r:id="rId9"/>
    <p:sldId id="397" r:id="rId10"/>
    <p:sldId id="398" r:id="rId11"/>
    <p:sldId id="399" r:id="rId12"/>
    <p:sldId id="400" r:id="rId13"/>
    <p:sldId id="404" r:id="rId14"/>
    <p:sldId id="405" r:id="rId15"/>
    <p:sldId id="406" r:id="rId16"/>
    <p:sldId id="407" r:id="rId17"/>
    <p:sldId id="345" r:id="rId18"/>
    <p:sldId id="346" r:id="rId19"/>
    <p:sldId id="350" r:id="rId20"/>
    <p:sldId id="355" r:id="rId21"/>
    <p:sldId id="356" r:id="rId22"/>
    <p:sldId id="357" r:id="rId23"/>
    <p:sldId id="358" r:id="rId24"/>
    <p:sldId id="359" r:id="rId25"/>
    <p:sldId id="360" r:id="rId26"/>
    <p:sldId id="361" r:id="rId27"/>
    <p:sldId id="362" r:id="rId28"/>
    <p:sldId id="363" r:id="rId29"/>
    <p:sldId id="364" r:id="rId30"/>
    <p:sldId id="365" r:id="rId31"/>
    <p:sldId id="366" r:id="rId32"/>
    <p:sldId id="367" r:id="rId33"/>
    <p:sldId id="368" r:id="rId34"/>
    <p:sldId id="369" r:id="rId35"/>
    <p:sldId id="370" r:id="rId36"/>
    <p:sldId id="371" r:id="rId37"/>
    <p:sldId id="372" r:id="rId38"/>
    <p:sldId id="329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D495D1-D8BC-4866-9F47-824B351FF690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9984BF6-0496-4DF2-8BDF-57DDFBE51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01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984BF6-0496-4DF2-8BDF-57DDFBE51BA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984BF6-0496-4DF2-8BDF-57DDFBE51BA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3E07D1-D47D-4C9B-828A-B8D357BD222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52E577-248F-4790-92C9-EACC77873E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557E01-D7B3-4C30-8D50-2E52CDF212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056B53-3CEF-49E5-A249-8C2D2A5F83F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6BDDF9-691E-42FD-BEFB-B5CEC13F092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FBA46E3-D76B-422B-B583-DA69AE52EDA0}" type="slidenum">
              <a:rPr lang="en-US" sz="1200"/>
              <a:pPr algn="r"/>
              <a:t>16</a:t>
            </a:fld>
            <a:endParaRPr lang="en-US" sz="120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984BF6-0496-4DF2-8BDF-57DDFBE51BA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984BF6-0496-4DF2-8BDF-57DDFBE51BA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984BF6-0496-4DF2-8BDF-57DDFBE51BA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43A501-1158-454F-8260-16BECCC71F3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984BF6-0496-4DF2-8BDF-57DDFBE51BA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984BF6-0496-4DF2-8BDF-57DDFBE51BA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984BF6-0496-4DF2-8BDF-57DDFBE51BA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984BF6-0496-4DF2-8BDF-57DDFBE51BA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984BF6-0496-4DF2-8BDF-57DDFBE51BA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984BF6-0496-4DF2-8BDF-57DDFBE51BA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984BF6-0496-4DF2-8BDF-57DDFBE51BA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984BF6-0496-4DF2-8BDF-57DDFBE51BA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984BF6-0496-4DF2-8BDF-57DDFBE51BA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984BF6-0496-4DF2-8BDF-57DDFBE51BA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A23467-07B8-489A-9FDE-CAB7A596008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Forouzan page 374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984BF6-0496-4DF2-8BDF-57DDFBE51BA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Forouzan page 374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984BF6-0496-4DF2-8BDF-57DDFBE51BA0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mtClean="0"/>
              <a:t>Forouzan page 375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984BF6-0496-4DF2-8BDF-57DDFBE51BA0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984BF6-0496-4DF2-8BDF-57DDFBE51BA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mtClean="0"/>
              <a:t>Hidden terminal problem : Forouzan page 429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984BF6-0496-4DF2-8BDF-57DDFBE51BA0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Forouzan page 377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984BF6-0496-4DF2-8BDF-57DDFBE51BA0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Forouzan page 379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984BF6-0496-4DF2-8BDF-57DDFBE51BA0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984BF6-0496-4DF2-8BDF-57DDFBE51BA0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F6A990-0814-4652-B9B9-0C83A01D608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19EEBF-7DCC-4E85-8B4E-B5EA9669B38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12F091-1B43-4DC5-B036-DC1E64FB974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BEE726-23B2-4894-9F98-A6297568D11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984BF6-0496-4DF2-8BDF-57DDFBE51BA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984BF6-0496-4DF2-8BDF-57DDFBE51BA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</p:grpSp>
      </p:grpSp>
      <p:sp>
        <p:nvSpPr>
          <p:cNvPr id="10656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656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957FA-9EB7-4D0F-83E7-192C482447F9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318A2-3E11-4878-B021-32E23F1A0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2D93C-A93E-47D3-83AD-992A8A133589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AC2B1-0965-4700-AED3-EE819568F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AF2B5-A91B-4D3F-AA60-D3F20D2BDA46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E819C-98C2-4B9B-9300-781D0E32B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D8B1C-41C1-429F-B761-C60B4A5C97B4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8B1B4-96C7-41C0-8610-54037B716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BA8DD-6ADF-4991-A79B-D0A308C791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F2A45-38BD-4572-9F95-82617EFBF3C8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C41B6-186F-4AF8-B4D1-A2BCE26EC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B05CF-631C-4613-95A6-ACB90D43D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B4130-4894-4E09-81F1-B25FF0F7F053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AF671-828F-40ED-8EF7-CA1C75DE2301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DD81B-6407-4A2B-B606-92EE549C8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DF636-6897-4757-8732-0DB96091BA98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792EB-ADF0-4314-B911-6BE49B3D8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A5818-F8E0-4B2D-B07C-70979989CF1D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88E28-91BE-4EB3-A4B2-D86632729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E0E6C-E683-4A99-9741-D9075FDE741F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F2644-74BE-47DA-A23B-812B6016D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D4CA0-BD26-4C4D-BD19-617FC80BA85A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17FDB-B4A9-44A8-A056-78FAE7440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C0279-FCAE-4A60-95F1-3FD4D6B02882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50882-556E-4DA2-B529-F38629AB0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C4221-BC37-407E-8FC6-2A5D3576A1B2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9AD18-2799-4E53-88A1-65581D698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0921C-3712-4D79-9537-AF2FEBD5209B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4AC09-5E1B-4EF3-90F2-0C3B0327D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547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3082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547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47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48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48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48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48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48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48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48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48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48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08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549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49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49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49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49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49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49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49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49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49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0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0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0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0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0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0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0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0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084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550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1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1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1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1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1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1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1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1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1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1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2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2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2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2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2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2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085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552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2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2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3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3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3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3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grpSp>
            <p:nvGrpSpPr>
              <p:cNvPr id="3093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553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0553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0553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0553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</p:grpSp>
      </p:grpSp>
      <p:sp>
        <p:nvSpPr>
          <p:cNvPr id="10553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54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54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9D67937-AF78-480B-BD6C-C5D8B631E68C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10554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54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237FA27-D9C0-4C28-9262-B8EA85708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5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140B535-7E87-4E60-8CF5-4D98891BF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EFDFFB7-949E-4F8F-9DF2-010E778E6071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6" r:id="rId1"/>
    <p:sldLayoutId id="2147483807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Arial" pitchFamily="34" charset="0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Flow Control</a:t>
            </a:r>
            <a:endParaRPr lang="en-US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563562"/>
          </a:xfrm>
        </p:spPr>
        <p:txBody>
          <a:bodyPr/>
          <a:lstStyle/>
          <a:p>
            <a:pPr>
              <a:defRPr/>
            </a:pPr>
            <a:r>
              <a:rPr lang="en-US" sz="3600" b="1" smtClean="0"/>
              <a:t>SLIDING WINDOW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1219200"/>
            <a:ext cx="9144000" cy="457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dirty="0" err="1">
                <a:solidFill>
                  <a:srgbClr val="000000"/>
                </a:solidFill>
              </a:rPr>
              <a:t>Asumsi</a:t>
            </a:r>
            <a:r>
              <a:rPr lang="en-US" sz="2000" dirty="0">
                <a:solidFill>
                  <a:srgbClr val="000000"/>
                </a:solidFill>
              </a:rPr>
              <a:t>: field </a:t>
            </a:r>
            <a:r>
              <a:rPr lang="en-US" sz="2000" dirty="0" err="1">
                <a:solidFill>
                  <a:srgbClr val="000000"/>
                </a:solidFill>
              </a:rPr>
              <a:t>nomor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urut</a:t>
            </a:r>
            <a:r>
              <a:rPr lang="en-US" sz="2000" dirty="0">
                <a:solidFill>
                  <a:srgbClr val="000000"/>
                </a:solidFill>
              </a:rPr>
              <a:t> 3-bit </a:t>
            </a:r>
            <a:r>
              <a:rPr lang="en-US" sz="2000" dirty="0" err="1">
                <a:solidFill>
                  <a:srgbClr val="000000"/>
                </a:solidFill>
              </a:rPr>
              <a:t>dan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ukuran</a:t>
            </a:r>
            <a:r>
              <a:rPr lang="en-US" sz="2000" dirty="0">
                <a:solidFill>
                  <a:srgbClr val="000000"/>
                </a:solidFill>
              </a:rPr>
              <a:t> window </a:t>
            </a:r>
            <a:r>
              <a:rPr lang="en-US" sz="2000" dirty="0" err="1">
                <a:solidFill>
                  <a:srgbClr val="000000"/>
                </a:solidFill>
              </a:rPr>
              <a:t>maksimum</a:t>
            </a:r>
            <a:r>
              <a:rPr lang="en-US" sz="2000" dirty="0">
                <a:solidFill>
                  <a:srgbClr val="000000"/>
                </a:solidFill>
              </a:rPr>
              <a:t> 7 frame.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dirty="0" err="1">
                <a:solidFill>
                  <a:srgbClr val="000000"/>
                </a:solidFill>
              </a:rPr>
              <a:t>Mula-mula</a:t>
            </a:r>
            <a:r>
              <a:rPr lang="en-US" sz="2000" dirty="0">
                <a:solidFill>
                  <a:srgbClr val="000000"/>
                </a:solidFill>
              </a:rPr>
              <a:t> A </a:t>
            </a:r>
            <a:r>
              <a:rPr lang="en-US" sz="2000" dirty="0" err="1">
                <a:solidFill>
                  <a:srgbClr val="000000"/>
                </a:solidFill>
              </a:rPr>
              <a:t>dan</a:t>
            </a:r>
            <a:r>
              <a:rPr lang="en-US" sz="2000" dirty="0">
                <a:solidFill>
                  <a:srgbClr val="000000"/>
                </a:solidFill>
              </a:rPr>
              <a:t> B </a:t>
            </a:r>
            <a:r>
              <a:rPr lang="en-US" sz="2000" dirty="0" err="1">
                <a:solidFill>
                  <a:srgbClr val="000000"/>
                </a:solidFill>
              </a:rPr>
              <a:t>mengindikasi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bahwa</a:t>
            </a:r>
            <a:r>
              <a:rPr lang="en-US" sz="2000" dirty="0">
                <a:solidFill>
                  <a:srgbClr val="000000"/>
                </a:solidFill>
              </a:rPr>
              <a:t> A </a:t>
            </a:r>
            <a:r>
              <a:rPr lang="en-US" sz="2000" dirty="0" err="1">
                <a:solidFill>
                  <a:srgbClr val="000000"/>
                </a:solidFill>
              </a:rPr>
              <a:t>akan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mengirim</a:t>
            </a:r>
            <a:r>
              <a:rPr lang="en-US" sz="2000" dirty="0">
                <a:solidFill>
                  <a:srgbClr val="000000"/>
                </a:solidFill>
              </a:rPr>
              <a:t> 7 frame, </a:t>
            </a:r>
            <a:r>
              <a:rPr lang="en-US" sz="2000" dirty="0" err="1">
                <a:solidFill>
                  <a:srgbClr val="000000"/>
                </a:solidFill>
              </a:rPr>
              <a:t>dimulai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dengan</a:t>
            </a:r>
            <a:r>
              <a:rPr lang="en-US" sz="2000" dirty="0">
                <a:solidFill>
                  <a:srgbClr val="000000"/>
                </a:solidFill>
              </a:rPr>
              <a:t> frame 0 (F0)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dirty="0" err="1">
                <a:solidFill>
                  <a:srgbClr val="000000"/>
                </a:solidFill>
              </a:rPr>
              <a:t>Setelah</a:t>
            </a:r>
            <a:r>
              <a:rPr lang="en-US" sz="2000" dirty="0">
                <a:solidFill>
                  <a:srgbClr val="000000"/>
                </a:solidFill>
              </a:rPr>
              <a:t> transmit 3 frame (F0, F1, F2) </a:t>
            </a:r>
            <a:r>
              <a:rPr lang="en-US" sz="2000" dirty="0" err="1">
                <a:solidFill>
                  <a:srgbClr val="000000"/>
                </a:solidFill>
              </a:rPr>
              <a:t>tanpa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ack</a:t>
            </a:r>
            <a:r>
              <a:rPr lang="en-US" sz="2000" dirty="0">
                <a:solidFill>
                  <a:srgbClr val="000000"/>
                </a:solidFill>
              </a:rPr>
              <a:t>, A </a:t>
            </a:r>
            <a:r>
              <a:rPr lang="en-US" sz="2000" dirty="0" err="1">
                <a:solidFill>
                  <a:srgbClr val="000000"/>
                </a:solidFill>
              </a:rPr>
              <a:t>telah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mengurangi</a:t>
            </a:r>
            <a:r>
              <a:rPr lang="en-US" sz="2000" dirty="0">
                <a:solidFill>
                  <a:srgbClr val="000000"/>
                </a:solidFill>
              </a:rPr>
              <a:t> window-</a:t>
            </a:r>
            <a:r>
              <a:rPr lang="en-US" sz="2000" dirty="0" err="1">
                <a:solidFill>
                  <a:srgbClr val="000000"/>
                </a:solidFill>
              </a:rPr>
              <a:t>nya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menjadi</a:t>
            </a:r>
            <a:r>
              <a:rPr lang="en-US" sz="2000" dirty="0">
                <a:solidFill>
                  <a:srgbClr val="000000"/>
                </a:solidFill>
              </a:rPr>
              <a:t> 4 frame </a:t>
            </a:r>
            <a:r>
              <a:rPr lang="en-US" sz="2000" dirty="0" err="1">
                <a:solidFill>
                  <a:srgbClr val="000000"/>
                </a:solidFill>
              </a:rPr>
              <a:t>dan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tetap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menyimpan</a:t>
            </a:r>
            <a:r>
              <a:rPr lang="en-US" sz="2000" dirty="0">
                <a:solidFill>
                  <a:srgbClr val="000000"/>
                </a:solidFill>
              </a:rPr>
              <a:t> kopi </a:t>
            </a:r>
            <a:r>
              <a:rPr lang="en-US" sz="2000" dirty="0" err="1">
                <a:solidFill>
                  <a:srgbClr val="000000"/>
                </a:solidFill>
              </a:rPr>
              <a:t>dari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ketiga</a:t>
            </a:r>
            <a:r>
              <a:rPr lang="en-US" sz="2000" dirty="0">
                <a:solidFill>
                  <a:srgbClr val="000000"/>
                </a:solidFill>
              </a:rPr>
              <a:t> frame yang </a:t>
            </a:r>
            <a:r>
              <a:rPr lang="en-US" sz="2000" dirty="0" err="1">
                <a:solidFill>
                  <a:srgbClr val="000000"/>
                </a:solidFill>
              </a:rPr>
              <a:t>baru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dikirim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dirty="0">
                <a:solidFill>
                  <a:srgbClr val="000000"/>
                </a:solidFill>
              </a:rPr>
              <a:t>Window </a:t>
            </a:r>
            <a:r>
              <a:rPr lang="en-US" sz="2000" dirty="0" err="1">
                <a:solidFill>
                  <a:srgbClr val="000000"/>
                </a:solidFill>
              </a:rPr>
              <a:t>ini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berarti</a:t>
            </a:r>
            <a:r>
              <a:rPr lang="en-US" sz="2000" dirty="0">
                <a:solidFill>
                  <a:srgbClr val="000000"/>
                </a:solidFill>
              </a:rPr>
              <a:t> A </a:t>
            </a:r>
            <a:r>
              <a:rPr lang="en-US" sz="2000" dirty="0" err="1">
                <a:solidFill>
                  <a:srgbClr val="000000"/>
                </a:solidFill>
              </a:rPr>
              <a:t>masih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boleh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mengirim</a:t>
            </a:r>
            <a:r>
              <a:rPr lang="en-US" sz="2000" dirty="0">
                <a:solidFill>
                  <a:srgbClr val="000000"/>
                </a:solidFill>
              </a:rPr>
              <a:t> 4 frame </a:t>
            </a:r>
            <a:r>
              <a:rPr lang="en-US" sz="2000" dirty="0" err="1">
                <a:solidFill>
                  <a:srgbClr val="000000"/>
                </a:solidFill>
              </a:rPr>
              <a:t>lagi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dimulai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dari</a:t>
            </a:r>
            <a:r>
              <a:rPr lang="en-US" sz="2000" dirty="0">
                <a:solidFill>
                  <a:srgbClr val="000000"/>
                </a:solidFill>
              </a:rPr>
              <a:t> frame 3.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dirty="0" err="1">
                <a:solidFill>
                  <a:srgbClr val="000000"/>
                </a:solidFill>
              </a:rPr>
              <a:t>Kemudian</a:t>
            </a:r>
            <a:r>
              <a:rPr lang="en-US" sz="2000" dirty="0">
                <a:solidFill>
                  <a:srgbClr val="000000"/>
                </a:solidFill>
              </a:rPr>
              <a:t> B </a:t>
            </a:r>
            <a:r>
              <a:rPr lang="en-US" sz="2000" dirty="0" err="1">
                <a:solidFill>
                  <a:srgbClr val="000000"/>
                </a:solidFill>
              </a:rPr>
              <a:t>mengirim</a:t>
            </a:r>
            <a:r>
              <a:rPr lang="en-US" sz="2000" dirty="0">
                <a:solidFill>
                  <a:srgbClr val="000000"/>
                </a:solidFill>
              </a:rPr>
              <a:t> RR3 (receive ready), yang </a:t>
            </a:r>
            <a:r>
              <a:rPr lang="en-US" sz="2000" dirty="0" err="1">
                <a:solidFill>
                  <a:srgbClr val="000000"/>
                </a:solidFill>
              </a:rPr>
              <a:t>berarti</a:t>
            </a:r>
            <a:r>
              <a:rPr lang="en-US" sz="2000" dirty="0">
                <a:solidFill>
                  <a:srgbClr val="000000"/>
                </a:solidFill>
              </a:rPr>
              <a:t> “</a:t>
            </a:r>
            <a:r>
              <a:rPr lang="en-US" sz="2000" dirty="0" err="1">
                <a:solidFill>
                  <a:srgbClr val="000000"/>
                </a:solidFill>
              </a:rPr>
              <a:t>saya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telah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menerima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sampai</a:t>
            </a:r>
            <a:r>
              <a:rPr lang="en-US" sz="2000" dirty="0">
                <a:solidFill>
                  <a:srgbClr val="000000"/>
                </a:solidFill>
              </a:rPr>
              <a:t> frame 2 </a:t>
            </a:r>
            <a:r>
              <a:rPr lang="en-US" sz="2000" dirty="0" err="1">
                <a:solidFill>
                  <a:srgbClr val="000000"/>
                </a:solidFill>
              </a:rPr>
              <a:t>dan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siap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menerima</a:t>
            </a:r>
            <a:r>
              <a:rPr lang="en-US" sz="2000" dirty="0">
                <a:solidFill>
                  <a:srgbClr val="000000"/>
                </a:solidFill>
              </a:rPr>
              <a:t> 7 frame </a:t>
            </a:r>
            <a:r>
              <a:rPr lang="en-US" sz="2000" dirty="0" err="1">
                <a:solidFill>
                  <a:srgbClr val="000000"/>
                </a:solidFill>
              </a:rPr>
              <a:t>berikutnya</a:t>
            </a:r>
            <a:r>
              <a:rPr lang="en-US" sz="2000" dirty="0">
                <a:solidFill>
                  <a:srgbClr val="000000"/>
                </a:solidFill>
              </a:rPr>
              <a:t> yang </a:t>
            </a:r>
            <a:r>
              <a:rPr lang="en-US" sz="2000" dirty="0" err="1">
                <a:solidFill>
                  <a:srgbClr val="000000"/>
                </a:solidFill>
              </a:rPr>
              <a:t>dimulai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dari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nomor</a:t>
            </a:r>
            <a:r>
              <a:rPr lang="en-US" sz="2000" dirty="0">
                <a:solidFill>
                  <a:srgbClr val="000000"/>
                </a:solidFill>
              </a:rPr>
              <a:t> 3”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dirty="0" err="1">
                <a:solidFill>
                  <a:srgbClr val="000000"/>
                </a:solidFill>
              </a:rPr>
              <a:t>Dengan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ack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ini</a:t>
            </a:r>
            <a:r>
              <a:rPr lang="en-US" sz="2000" dirty="0">
                <a:solidFill>
                  <a:srgbClr val="000000"/>
                </a:solidFill>
              </a:rPr>
              <a:t>, A </a:t>
            </a:r>
            <a:r>
              <a:rPr lang="en-US" sz="2000" dirty="0" err="1">
                <a:solidFill>
                  <a:srgbClr val="000000"/>
                </a:solidFill>
              </a:rPr>
              <a:t>mendapat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ijin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untuk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mengirim</a:t>
            </a:r>
            <a:r>
              <a:rPr lang="en-US" sz="2000" dirty="0">
                <a:solidFill>
                  <a:srgbClr val="000000"/>
                </a:solidFill>
              </a:rPr>
              <a:t> 7 frame, </a:t>
            </a:r>
            <a:r>
              <a:rPr lang="en-US" sz="2000" dirty="0" err="1">
                <a:solidFill>
                  <a:srgbClr val="000000"/>
                </a:solidFill>
              </a:rPr>
              <a:t>serta</a:t>
            </a:r>
            <a:r>
              <a:rPr lang="en-US" sz="2000" dirty="0">
                <a:solidFill>
                  <a:srgbClr val="000000"/>
                </a:solidFill>
              </a:rPr>
              <a:t> A </a:t>
            </a:r>
            <a:r>
              <a:rPr lang="en-US" sz="2000" dirty="0" err="1">
                <a:solidFill>
                  <a:srgbClr val="000000"/>
                </a:solidFill>
              </a:rPr>
              <a:t>dapat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menghapus</a:t>
            </a:r>
            <a:r>
              <a:rPr lang="en-US" sz="2000" dirty="0">
                <a:solidFill>
                  <a:srgbClr val="000000"/>
                </a:solidFill>
              </a:rPr>
              <a:t>/</a:t>
            </a:r>
            <a:r>
              <a:rPr lang="en-US" sz="2000" dirty="0" err="1">
                <a:solidFill>
                  <a:srgbClr val="000000"/>
                </a:solidFill>
              </a:rPr>
              <a:t>menghilangkan</a:t>
            </a:r>
            <a:r>
              <a:rPr lang="en-US" sz="2000" dirty="0">
                <a:solidFill>
                  <a:srgbClr val="000000"/>
                </a:solidFill>
              </a:rPr>
              <a:t> frame 0, 1, </a:t>
            </a:r>
            <a:r>
              <a:rPr lang="en-US" sz="2000" dirty="0" err="1">
                <a:solidFill>
                  <a:srgbClr val="000000"/>
                </a:solidFill>
              </a:rPr>
              <a:t>dan</a:t>
            </a:r>
            <a:r>
              <a:rPr lang="en-US" sz="2000" dirty="0">
                <a:solidFill>
                  <a:srgbClr val="000000"/>
                </a:solidFill>
              </a:rPr>
              <a:t> 2 </a:t>
            </a:r>
            <a:r>
              <a:rPr lang="en-US" sz="2000" dirty="0" err="1">
                <a:solidFill>
                  <a:srgbClr val="000000"/>
                </a:solidFill>
              </a:rPr>
              <a:t>dari</a:t>
            </a:r>
            <a:r>
              <a:rPr lang="en-US" sz="2000" dirty="0">
                <a:solidFill>
                  <a:srgbClr val="000000"/>
                </a:solidFill>
              </a:rPr>
              <a:t> buffer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dirty="0">
                <a:solidFill>
                  <a:srgbClr val="000000"/>
                </a:solidFill>
              </a:rPr>
              <a:t>A </a:t>
            </a:r>
            <a:r>
              <a:rPr lang="en-US" sz="2000" dirty="0" err="1">
                <a:solidFill>
                  <a:srgbClr val="000000"/>
                </a:solidFill>
              </a:rPr>
              <a:t>melanjutkan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pengiriman</a:t>
            </a:r>
            <a:r>
              <a:rPr lang="en-US" sz="2000" dirty="0">
                <a:solidFill>
                  <a:srgbClr val="000000"/>
                </a:solidFill>
              </a:rPr>
              <a:t> frame 3, 4, 5, </a:t>
            </a:r>
            <a:r>
              <a:rPr lang="en-US" sz="2000" dirty="0" err="1">
                <a:solidFill>
                  <a:srgbClr val="000000"/>
                </a:solidFill>
              </a:rPr>
              <a:t>dan</a:t>
            </a:r>
            <a:r>
              <a:rPr lang="en-US" sz="2000" dirty="0">
                <a:solidFill>
                  <a:srgbClr val="000000"/>
                </a:solidFill>
              </a:rPr>
              <a:t> 6.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dirty="0" err="1">
                <a:solidFill>
                  <a:srgbClr val="000000"/>
                </a:solidFill>
              </a:rPr>
              <a:t>dst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13613" cy="126365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+mn-lt"/>
              </a:rPr>
              <a:t>Besarnya window</a:t>
            </a:r>
          </a:p>
        </p:txBody>
      </p:sp>
      <p:sp>
        <p:nvSpPr>
          <p:cNvPr id="97306" name="Rectangle 26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1371600"/>
          </a:xfrm>
        </p:spPr>
        <p:txBody>
          <a:bodyPr rtlCol="0">
            <a:normAutofit lnSpcReduction="10000"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r>
              <a:rPr lang="en-US"/>
              <a:t>Untuk setiap algoritma ARQ yang telah dipelajari, ukuran window yang sesuai adalah:</a:t>
            </a:r>
          </a:p>
        </p:txBody>
      </p:sp>
      <p:graphicFrame>
        <p:nvGraphicFramePr>
          <p:cNvPr id="97309" name="Group 29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1032539469"/>
              </p:ext>
            </p:extLst>
          </p:nvPr>
        </p:nvGraphicFramePr>
        <p:xfrm>
          <a:off x="1066800" y="2978150"/>
          <a:ext cx="7391400" cy="3117336"/>
        </p:xfrm>
        <a:graphic>
          <a:graphicData uri="http://schemas.openxmlformats.org/drawingml/2006/table">
            <a:tbl>
              <a:tblPr/>
              <a:tblGrid>
                <a:gridCol w="2463800"/>
                <a:gridCol w="2463800"/>
                <a:gridCol w="2463800"/>
              </a:tblGrid>
              <a:tr h="9398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ARQ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Window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Kirim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Window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Terima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1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Idle RQ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5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Selective Repeat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1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Go Back 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13613" cy="1263650"/>
          </a:xfrm>
        </p:spPr>
        <p:txBody>
          <a:bodyPr/>
          <a:lstStyle/>
          <a:p>
            <a:pPr>
              <a:defRPr/>
            </a:pPr>
            <a:r>
              <a:rPr lang="en-US" sz="3400" smtClean="0">
                <a:latin typeface="+mn-lt"/>
              </a:rPr>
              <a:t>Perhitungan Waktu Transmisi Paket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772400" cy="4572000"/>
          </a:xfrm>
        </p:spPr>
        <p:txBody>
          <a:bodyPr rtlCol="0">
            <a:normAutofit lnSpcReduction="10000"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transmisi</a:t>
            </a:r>
            <a:r>
              <a:rPr lang="en-US" dirty="0"/>
              <a:t> data </a:t>
            </a:r>
            <a:r>
              <a:rPr lang="en-US" dirty="0" err="1"/>
              <a:t>di</a:t>
            </a:r>
            <a:r>
              <a:rPr lang="en-US" dirty="0"/>
              <a:t> link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r>
              <a:rPr lang="en-US" dirty="0" err="1"/>
              <a:t>Penggunaan</a:t>
            </a:r>
            <a:r>
              <a:rPr lang="en-US" dirty="0"/>
              <a:t> ARQ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transmisi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dikirim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diterimanya</a:t>
            </a:r>
            <a:r>
              <a:rPr lang="en-US" dirty="0"/>
              <a:t> ACK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pengirim</a:t>
            </a:r>
            <a:endParaRPr lang="en-US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transmisi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penyederhanaan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13613" cy="1263650"/>
          </a:xfrm>
        </p:spPr>
        <p:txBody>
          <a:bodyPr/>
          <a:lstStyle/>
          <a:p>
            <a:pPr>
              <a:defRPr/>
            </a:pPr>
            <a:r>
              <a:rPr lang="en-US" sz="3800" smtClean="0">
                <a:latin typeface="+mn-lt"/>
              </a:rPr>
              <a:t>Perhitungan Waktu Transmisi Paket</a:t>
            </a: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990600" y="2209800"/>
            <a:ext cx="1752600" cy="609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+mn-lt"/>
              </a:rPr>
              <a:t>Paket</a:t>
            </a: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3200400" y="19050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>
            <a:off x="5943600" y="19050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6566" name="Line 6"/>
          <p:cNvSpPr>
            <a:spLocks noChangeShapeType="1"/>
          </p:cNvSpPr>
          <p:nvPr/>
        </p:nvSpPr>
        <p:spPr bwMode="auto">
          <a:xfrm>
            <a:off x="3200400" y="2209800"/>
            <a:ext cx="2743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6567" name="Line 7"/>
          <p:cNvSpPr>
            <a:spLocks noChangeShapeType="1"/>
          </p:cNvSpPr>
          <p:nvPr/>
        </p:nvSpPr>
        <p:spPr bwMode="auto">
          <a:xfrm>
            <a:off x="3200400" y="2895600"/>
            <a:ext cx="2743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6172200" y="3505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+mn-lt"/>
              </a:rPr>
              <a:t>Err Det</a:t>
            </a:r>
          </a:p>
        </p:txBody>
      </p:sp>
      <p:sp>
        <p:nvSpPr>
          <p:cNvPr id="66569" name="Rectangle 9"/>
          <p:cNvSpPr>
            <a:spLocks noChangeArrowheads="1"/>
          </p:cNvSpPr>
          <p:nvPr/>
        </p:nvSpPr>
        <p:spPr bwMode="auto">
          <a:xfrm>
            <a:off x="6172200" y="3962400"/>
            <a:ext cx="9144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+mn-lt"/>
              </a:rPr>
              <a:t>ACK</a:t>
            </a:r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 flipH="1">
            <a:off x="3200400" y="3962400"/>
            <a:ext cx="2743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 flipH="1">
            <a:off x="3200400" y="4495800"/>
            <a:ext cx="2743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>
            <a:off x="7543800" y="19050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7620000" y="6019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+mn-lt"/>
              </a:rPr>
              <a:t>t</a:t>
            </a:r>
          </a:p>
        </p:txBody>
      </p:sp>
      <p:sp>
        <p:nvSpPr>
          <p:cNvPr id="66574" name="Line 14"/>
          <p:cNvSpPr>
            <a:spLocks noChangeShapeType="1"/>
          </p:cNvSpPr>
          <p:nvPr/>
        </p:nvSpPr>
        <p:spPr bwMode="auto">
          <a:xfrm>
            <a:off x="3200400" y="2209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7543800" y="1981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+mn-lt"/>
              </a:rPr>
              <a:t>0</a:t>
            </a:r>
          </a:p>
        </p:txBody>
      </p:sp>
      <p:sp>
        <p:nvSpPr>
          <p:cNvPr id="66576" name="Line 16"/>
          <p:cNvSpPr>
            <a:spLocks noChangeShapeType="1"/>
          </p:cNvSpPr>
          <p:nvPr/>
        </p:nvSpPr>
        <p:spPr bwMode="auto">
          <a:xfrm>
            <a:off x="5943600" y="2819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6577" name="Line 17"/>
          <p:cNvSpPr>
            <a:spLocks noChangeShapeType="1"/>
          </p:cNvSpPr>
          <p:nvPr/>
        </p:nvSpPr>
        <p:spPr bwMode="auto">
          <a:xfrm>
            <a:off x="5943600" y="3505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6578" name="Line 18"/>
          <p:cNvSpPr>
            <a:spLocks noChangeShapeType="1"/>
          </p:cNvSpPr>
          <p:nvPr/>
        </p:nvSpPr>
        <p:spPr bwMode="auto">
          <a:xfrm>
            <a:off x="5943600" y="3962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6579" name="Line 19"/>
          <p:cNvSpPr>
            <a:spLocks noChangeShapeType="1"/>
          </p:cNvSpPr>
          <p:nvPr/>
        </p:nvSpPr>
        <p:spPr bwMode="auto">
          <a:xfrm>
            <a:off x="5943600" y="4495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6580" name="Line 20"/>
          <p:cNvSpPr>
            <a:spLocks noChangeShapeType="1"/>
          </p:cNvSpPr>
          <p:nvPr/>
        </p:nvSpPr>
        <p:spPr bwMode="auto">
          <a:xfrm>
            <a:off x="3200400" y="51054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6581" name="Text Box 21"/>
          <p:cNvSpPr txBox="1">
            <a:spLocks noChangeArrowheads="1"/>
          </p:cNvSpPr>
          <p:nvPr/>
        </p:nvSpPr>
        <p:spPr bwMode="auto">
          <a:xfrm>
            <a:off x="7543800" y="2590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+mn-lt"/>
              </a:rPr>
              <a:t>t1</a:t>
            </a:r>
          </a:p>
        </p:txBody>
      </p:sp>
      <p:sp>
        <p:nvSpPr>
          <p:cNvPr id="66582" name="Text Box 22"/>
          <p:cNvSpPr txBox="1">
            <a:spLocks noChangeArrowheads="1"/>
          </p:cNvSpPr>
          <p:nvPr/>
        </p:nvSpPr>
        <p:spPr bwMode="auto">
          <a:xfrm>
            <a:off x="7543800" y="3276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+mn-lt"/>
              </a:rPr>
              <a:t>t2</a:t>
            </a:r>
          </a:p>
        </p:txBody>
      </p:sp>
      <p:sp>
        <p:nvSpPr>
          <p:cNvPr id="66583" name="Text Box 23"/>
          <p:cNvSpPr txBox="1">
            <a:spLocks noChangeArrowheads="1"/>
          </p:cNvSpPr>
          <p:nvPr/>
        </p:nvSpPr>
        <p:spPr bwMode="auto">
          <a:xfrm>
            <a:off x="7543800" y="3810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+mn-lt"/>
              </a:rPr>
              <a:t>t3</a:t>
            </a:r>
          </a:p>
        </p:txBody>
      </p:sp>
      <p:sp>
        <p:nvSpPr>
          <p:cNvPr id="66584" name="Text Box 24"/>
          <p:cNvSpPr txBox="1">
            <a:spLocks noChangeArrowheads="1"/>
          </p:cNvSpPr>
          <p:nvPr/>
        </p:nvSpPr>
        <p:spPr bwMode="auto">
          <a:xfrm>
            <a:off x="7543800" y="4267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+mn-lt"/>
              </a:rPr>
              <a:t>t4</a:t>
            </a:r>
          </a:p>
        </p:txBody>
      </p:sp>
      <p:sp>
        <p:nvSpPr>
          <p:cNvPr id="66585" name="Text Box 25"/>
          <p:cNvSpPr txBox="1">
            <a:spLocks noChangeArrowheads="1"/>
          </p:cNvSpPr>
          <p:nvPr/>
        </p:nvSpPr>
        <p:spPr bwMode="auto">
          <a:xfrm>
            <a:off x="7543800" y="4876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+mn-lt"/>
              </a:rPr>
              <a:t>t5</a:t>
            </a:r>
          </a:p>
        </p:txBody>
      </p:sp>
      <p:sp>
        <p:nvSpPr>
          <p:cNvPr id="107546" name="Rectangle 26"/>
          <p:cNvSpPr>
            <a:spLocks noChangeArrowheads="1"/>
          </p:cNvSpPr>
          <p:nvPr/>
        </p:nvSpPr>
        <p:spPr bwMode="auto">
          <a:xfrm>
            <a:off x="228600" y="3352800"/>
            <a:ext cx="28194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latin typeface="+mn-lt"/>
              </a:rPr>
              <a:t>0-t1 = waktu propagasi</a:t>
            </a:r>
          </a:p>
          <a:p>
            <a:pPr eaLnBrk="0" hangingPunct="0"/>
            <a:r>
              <a:rPr lang="en-US">
                <a:latin typeface="+mn-lt"/>
              </a:rPr>
              <a:t>t1-t2 = waktu paket (waktu pengeluaran bit 1 sampai terakhir)</a:t>
            </a:r>
          </a:p>
          <a:p>
            <a:pPr eaLnBrk="0" hangingPunct="0"/>
            <a:r>
              <a:rPr lang="en-US">
                <a:latin typeface="+mn-lt"/>
              </a:rPr>
              <a:t>t2-t3 = waktu deteksi</a:t>
            </a:r>
          </a:p>
          <a:p>
            <a:pPr eaLnBrk="0" hangingPunct="0"/>
            <a:r>
              <a:rPr lang="en-US">
                <a:latin typeface="+mn-lt"/>
              </a:rPr>
              <a:t>t3-t4 = waktu paket ack</a:t>
            </a:r>
          </a:p>
          <a:p>
            <a:pPr eaLnBrk="0" hangingPunct="0"/>
            <a:r>
              <a:rPr lang="en-US">
                <a:latin typeface="+mn-lt"/>
              </a:rPr>
              <a:t>t4-t5 = waktu propagasi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107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13613" cy="1263650"/>
          </a:xfrm>
        </p:spPr>
        <p:txBody>
          <a:bodyPr/>
          <a:lstStyle/>
          <a:p>
            <a:pPr>
              <a:defRPr/>
            </a:pPr>
            <a:r>
              <a:rPr lang="en-US" sz="3800" smtClean="0">
                <a:latin typeface="+mn-lt"/>
              </a:rPr>
              <a:t>Perhitungan Waktu Transmisi Paket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propagasi</a:t>
            </a:r>
            <a:r>
              <a:rPr lang="en-US" dirty="0"/>
              <a:t> =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1 bit </a:t>
            </a:r>
            <a:r>
              <a:rPr lang="en-US" dirty="0" err="1"/>
              <a:t>menempuh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pengirim-penerima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endParaRPr lang="en-US" dirty="0" smtClean="0">
              <a:sym typeface="Wingdings" pitchFamily="2" charset="2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dirty="0" smtClean="0">
                <a:sym typeface="Wingdings" pitchFamily="2" charset="2"/>
              </a:rPr>
              <a:t>		</a:t>
            </a:r>
            <a:r>
              <a:rPr lang="en-US" dirty="0" err="1" smtClean="0">
                <a:sym typeface="Wingdings" pitchFamily="2" charset="2"/>
              </a:rPr>
              <a:t>t</a:t>
            </a:r>
            <a:r>
              <a:rPr lang="en-US" sz="2000" dirty="0" err="1" smtClean="0">
                <a:sym typeface="Wingdings" pitchFamily="2" charset="2"/>
              </a:rPr>
              <a:t>pro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800" dirty="0">
                <a:sym typeface="Wingdings" pitchFamily="2" charset="2"/>
              </a:rPr>
              <a:t>= </a:t>
            </a:r>
            <a:r>
              <a:rPr lang="en-US" sz="2800" dirty="0" err="1">
                <a:sym typeface="Wingdings" pitchFamily="2" charset="2"/>
              </a:rPr>
              <a:t>jarak</a:t>
            </a:r>
            <a:r>
              <a:rPr lang="en-US" sz="2800" dirty="0">
                <a:sym typeface="Wingdings" pitchFamily="2" charset="2"/>
              </a:rPr>
              <a:t>/</a:t>
            </a:r>
            <a:r>
              <a:rPr lang="en-US" sz="2800" dirty="0" err="1">
                <a:sym typeface="Wingdings" pitchFamily="2" charset="2"/>
              </a:rPr>
              <a:t>kecepatan</a:t>
            </a:r>
            <a:endParaRPr lang="en-US" sz="2800" dirty="0">
              <a:sym typeface="Wingdings" pitchFamily="2" charset="2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paket</a:t>
            </a:r>
            <a:r>
              <a:rPr lang="en-US" sz="2800" dirty="0"/>
              <a:t> = </a:t>
            </a:r>
            <a:r>
              <a:rPr lang="en-US" sz="2800" dirty="0" err="1"/>
              <a:t>waktu</a:t>
            </a:r>
            <a:r>
              <a:rPr lang="en-US" sz="2800" dirty="0"/>
              <a:t> yang </a:t>
            </a:r>
            <a:r>
              <a:rPr lang="en-US" sz="2800" dirty="0" err="1"/>
              <a:t>diperlukan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mengeluarkan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bit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paket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 </a:t>
            </a:r>
            <a:endParaRPr lang="en-US" sz="2800" dirty="0" smtClean="0">
              <a:sym typeface="Wingdings" pitchFamily="2" charset="2"/>
            </a:endParaRPr>
          </a:p>
          <a:p>
            <a:pPr lvl="2" indent="-246888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t</a:t>
            </a:r>
            <a:r>
              <a:rPr lang="en-US" sz="1400" dirty="0" err="1" smtClean="0">
                <a:sym typeface="Wingdings" pitchFamily="2" charset="2"/>
              </a:rPr>
              <a:t>pac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= </a:t>
            </a:r>
            <a:r>
              <a:rPr lang="en-US" dirty="0" err="1">
                <a:sym typeface="Wingdings" pitchFamily="2" charset="2"/>
              </a:rPr>
              <a:t>panjang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paket</a:t>
            </a:r>
            <a:r>
              <a:rPr lang="en-US" dirty="0">
                <a:sym typeface="Wingdings" pitchFamily="2" charset="2"/>
              </a:rPr>
              <a:t> (bit)/</a:t>
            </a:r>
            <a:r>
              <a:rPr lang="en-US" dirty="0" err="1">
                <a:sym typeface="Wingdings" pitchFamily="2" charset="2"/>
              </a:rPr>
              <a:t>bitrate</a:t>
            </a:r>
            <a:endParaRPr lang="en-US" dirty="0">
              <a:sym typeface="Wingdings" pitchFamily="2" charset="2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13613" cy="1263650"/>
          </a:xfrm>
        </p:spPr>
        <p:txBody>
          <a:bodyPr/>
          <a:lstStyle/>
          <a:p>
            <a:pPr>
              <a:defRPr/>
            </a:pPr>
            <a:r>
              <a:rPr lang="en-US" sz="3800" smtClean="0">
                <a:latin typeface="+mn-lt"/>
              </a:rPr>
              <a:t>Perhitungan Waktu Transmisi Paket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normAutofit lnSpcReduction="10000"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deteksi</a:t>
            </a:r>
            <a:r>
              <a:rPr lang="en-US" dirty="0"/>
              <a:t> =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err="1">
                <a:sym typeface="Wingdings" pitchFamily="2" charset="2"/>
              </a:rPr>
              <a:t>t</a:t>
            </a:r>
            <a:r>
              <a:rPr lang="en-US" sz="2000" dirty="0" err="1">
                <a:sym typeface="Wingdings" pitchFamily="2" charset="2"/>
              </a:rPr>
              <a:t>det</a:t>
            </a:r>
            <a:r>
              <a:rPr lang="en-US" dirty="0">
                <a:sym typeface="Wingdings" pitchFamily="2" charset="2"/>
              </a:rPr>
              <a:t> = </a:t>
            </a:r>
            <a:r>
              <a:rPr lang="en-US" sz="2200" dirty="0">
                <a:sym typeface="Wingdings" pitchFamily="2" charset="2"/>
              </a:rPr>
              <a:t>f(</a:t>
            </a:r>
            <a:r>
              <a:rPr lang="en-US" sz="2200" dirty="0" err="1">
                <a:sym typeface="Wingdings" pitchFamily="2" charset="2"/>
              </a:rPr>
              <a:t>metoda,kecepatan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komputer</a:t>
            </a:r>
            <a:r>
              <a:rPr lang="en-US" sz="2200" dirty="0">
                <a:sym typeface="Wingdings" pitchFamily="2" charset="2"/>
              </a:rPr>
              <a:t>) undefined (</a:t>
            </a:r>
            <a:r>
              <a:rPr lang="en-US" sz="2200" dirty="0" err="1">
                <a:sym typeface="Wingdings" pitchFamily="2" charset="2"/>
              </a:rPr>
              <a:t>semakin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hari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semakin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cepat</a:t>
            </a:r>
            <a:r>
              <a:rPr lang="en-US" sz="2200" dirty="0">
                <a:sym typeface="Wingdings" pitchFamily="2" charset="2"/>
              </a:rPr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200" dirty="0">
                <a:sym typeface="Wingdings" pitchFamily="2" charset="2"/>
              </a:rPr>
              <a:t> 	(</a:t>
            </a:r>
            <a:r>
              <a:rPr lang="en-US" sz="2200" b="1" dirty="0" err="1">
                <a:sym typeface="Wingdings" pitchFamily="2" charset="2"/>
              </a:rPr>
              <a:t>kelas</a:t>
            </a:r>
            <a:r>
              <a:rPr lang="en-US" sz="2200" b="1" dirty="0">
                <a:sym typeface="Wingdings" pitchFamily="2" charset="2"/>
              </a:rPr>
              <a:t> ns</a:t>
            </a:r>
            <a:r>
              <a:rPr lang="en-US" sz="2200" dirty="0">
                <a:sym typeface="Wingdings" pitchFamily="2" charset="2"/>
              </a:rPr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r>
              <a:rPr lang="en-US" sz="2200" dirty="0" err="1">
                <a:sym typeface="Wingdings" pitchFamily="2" charset="2"/>
              </a:rPr>
              <a:t>Waktu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paket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ack</a:t>
            </a:r>
            <a:r>
              <a:rPr lang="en-US" sz="2200" dirty="0">
                <a:sym typeface="Wingdings" pitchFamily="2" charset="2"/>
              </a:rPr>
              <a:t>  t</a:t>
            </a:r>
            <a:r>
              <a:rPr lang="en-US" sz="1800" dirty="0">
                <a:sym typeface="Wingdings" pitchFamily="2" charset="2"/>
              </a:rPr>
              <a:t>ack </a:t>
            </a:r>
            <a:r>
              <a:rPr lang="en-US" dirty="0">
                <a:sym typeface="Wingdings" pitchFamily="2" charset="2"/>
              </a:rPr>
              <a:t>= </a:t>
            </a:r>
            <a:r>
              <a:rPr lang="en-US" sz="2200" dirty="0" err="1">
                <a:sym typeface="Wingdings" pitchFamily="2" charset="2"/>
              </a:rPr>
              <a:t>panjang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paket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ack</a:t>
            </a:r>
            <a:r>
              <a:rPr lang="en-US" sz="2200" dirty="0">
                <a:sym typeface="Wingdings" pitchFamily="2" charset="2"/>
              </a:rPr>
              <a:t>/</a:t>
            </a:r>
            <a:r>
              <a:rPr lang="en-US" sz="2200" dirty="0" err="1">
                <a:sym typeface="Wingdings" pitchFamily="2" charset="2"/>
              </a:rPr>
              <a:t>bitrate</a:t>
            </a:r>
            <a:endParaRPr lang="en-US" dirty="0">
              <a:sym typeface="Wingdings" pitchFamily="2" charset="2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dirty="0">
                <a:sym typeface="Wingdings" pitchFamily="2" charset="2"/>
              </a:rPr>
              <a:t>			</a:t>
            </a:r>
            <a:r>
              <a:rPr lang="en-US" dirty="0" err="1">
                <a:sym typeface="Wingdings" pitchFamily="2" charset="2"/>
              </a:rPr>
              <a:t>t</a:t>
            </a:r>
            <a:r>
              <a:rPr lang="en-US" sz="1800" dirty="0" err="1">
                <a:sym typeface="Wingdings" pitchFamily="2" charset="2"/>
              </a:rPr>
              <a:t>total</a:t>
            </a:r>
            <a:r>
              <a:rPr lang="en-US" dirty="0">
                <a:sym typeface="Wingdings" pitchFamily="2" charset="2"/>
              </a:rPr>
              <a:t> =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2t</a:t>
            </a:r>
            <a:r>
              <a:rPr lang="en-US" sz="1800" dirty="0">
                <a:sym typeface="Wingdings" pitchFamily="2" charset="2"/>
              </a:rPr>
              <a:t>pro + </a:t>
            </a:r>
            <a:r>
              <a:rPr lang="en-US" dirty="0" err="1">
                <a:sym typeface="Wingdings" pitchFamily="2" charset="2"/>
              </a:rPr>
              <a:t>t</a:t>
            </a:r>
            <a:r>
              <a:rPr lang="en-US" sz="1800" dirty="0" err="1">
                <a:sym typeface="Wingdings" pitchFamily="2" charset="2"/>
              </a:rPr>
              <a:t>pac</a:t>
            </a:r>
            <a:r>
              <a:rPr lang="en-US" sz="1800" dirty="0">
                <a:sym typeface="Wingdings" pitchFamily="2" charset="2"/>
              </a:rPr>
              <a:t> + </a:t>
            </a:r>
            <a:r>
              <a:rPr lang="en-US" sz="2200" dirty="0" err="1">
                <a:sym typeface="Wingdings" pitchFamily="2" charset="2"/>
              </a:rPr>
              <a:t>t</a:t>
            </a:r>
            <a:r>
              <a:rPr lang="en-US" sz="1800" dirty="0" err="1">
                <a:sym typeface="Wingdings" pitchFamily="2" charset="2"/>
              </a:rPr>
              <a:t>det</a:t>
            </a:r>
            <a:r>
              <a:rPr lang="en-US" sz="2000" dirty="0">
                <a:sym typeface="Wingdings" pitchFamily="2" charset="2"/>
              </a:rPr>
              <a:t> + </a:t>
            </a:r>
            <a:r>
              <a:rPr lang="en-US" sz="2200" dirty="0">
                <a:sym typeface="Wingdings" pitchFamily="2" charset="2"/>
              </a:rPr>
              <a:t>t</a:t>
            </a:r>
            <a:r>
              <a:rPr lang="en-US" sz="1800" dirty="0">
                <a:sym typeface="Wingdings" pitchFamily="2" charset="2"/>
              </a:rPr>
              <a:t>ack</a:t>
            </a:r>
            <a:endParaRPr lang="en-US" dirty="0">
              <a:sym typeface="Wingdings" pitchFamily="2" charset="2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dirty="0">
              <a:sym typeface="Wingdings" pitchFamily="2" charset="2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pPr eaLnBrk="1" hangingPunct="1">
              <a:defRPr/>
            </a:pPr>
            <a:r>
              <a:rPr lang="en-US" smtClean="0"/>
              <a:t>(Lanjutan)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Waktu deteksi = waktu yang dibutuhkan oleh penerima untuk menentukan paket yang diterima benar atau salah </a:t>
            </a:r>
            <a:r>
              <a:rPr lang="en-US" sz="2800" smtClean="0">
                <a:sym typeface="Wingdings" pitchFamily="2" charset="2"/>
              </a:rPr>
              <a:t>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>
                <a:sym typeface="Wingdings" pitchFamily="2" charset="2"/>
              </a:rPr>
              <a:t>	t</a:t>
            </a:r>
            <a:r>
              <a:rPr lang="en-US" sz="2400" smtClean="0">
                <a:sym typeface="Wingdings" pitchFamily="2" charset="2"/>
              </a:rPr>
              <a:t>det</a:t>
            </a:r>
            <a:r>
              <a:rPr lang="en-US" sz="2800" smtClean="0">
                <a:sym typeface="Wingdings" pitchFamily="2" charset="2"/>
              </a:rPr>
              <a:t> = </a:t>
            </a:r>
            <a:r>
              <a:rPr lang="en-US" sz="2500" smtClean="0">
                <a:sym typeface="Wingdings" pitchFamily="2" charset="2"/>
              </a:rPr>
              <a:t>f(metoda,kecepatan komputer) undefined (semakin hari semakin cepat)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500" smtClean="0">
                <a:sym typeface="Wingdings" pitchFamily="2" charset="2"/>
              </a:rPr>
              <a:t> 	(</a:t>
            </a:r>
            <a:r>
              <a:rPr lang="en-US" sz="2500" b="1" smtClean="0">
                <a:sym typeface="Wingdings" pitchFamily="2" charset="2"/>
              </a:rPr>
              <a:t>kelas ns</a:t>
            </a:r>
            <a:r>
              <a:rPr lang="en-US" sz="2500" smtClean="0">
                <a:sym typeface="Wingdings" pitchFamily="2" charset="2"/>
              </a:rPr>
              <a:t>)</a:t>
            </a:r>
          </a:p>
          <a:p>
            <a:pPr eaLnBrk="1" hangingPunct="1">
              <a:defRPr/>
            </a:pPr>
            <a:r>
              <a:rPr lang="en-US" sz="2500" smtClean="0">
                <a:sym typeface="Wingdings" pitchFamily="2" charset="2"/>
              </a:rPr>
              <a:t>Waktu paket ack  t</a:t>
            </a:r>
            <a:r>
              <a:rPr lang="en-US" sz="1900" smtClean="0">
                <a:sym typeface="Wingdings" pitchFamily="2" charset="2"/>
              </a:rPr>
              <a:t>ack </a:t>
            </a:r>
            <a:r>
              <a:rPr lang="en-US" sz="2600" smtClean="0">
                <a:sym typeface="Wingdings" pitchFamily="2" charset="2"/>
              </a:rPr>
              <a:t>= panjang paket ack/bitrate</a:t>
            </a:r>
          </a:p>
          <a:p>
            <a:pPr eaLnBrk="1" hangingPunct="1">
              <a:defRPr/>
            </a:pPr>
            <a:endParaRPr lang="en-US" sz="2600" smtClean="0">
              <a:sym typeface="Wingdings" pitchFamily="2" charset="2"/>
            </a:endParaRPr>
          </a:p>
          <a:p>
            <a:pPr eaLnBrk="1" hangingPunct="1">
              <a:defRPr/>
            </a:pPr>
            <a:r>
              <a:rPr lang="en-US" sz="2600" smtClean="0">
                <a:sym typeface="Wingdings" pitchFamily="2" charset="2"/>
              </a:rPr>
              <a:t>Dapat ditentukan bahwa waktu transmisi total: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smtClean="0">
                <a:sym typeface="Wingdings" pitchFamily="2" charset="2"/>
              </a:rPr>
              <a:t>			t</a:t>
            </a:r>
            <a:r>
              <a:rPr lang="en-US" sz="1900" smtClean="0">
                <a:sym typeface="Wingdings" pitchFamily="2" charset="2"/>
              </a:rPr>
              <a:t>tran</a:t>
            </a:r>
            <a:r>
              <a:rPr lang="en-US" sz="2600" smtClean="0">
                <a:sym typeface="Wingdings" pitchFamily="2" charset="2"/>
              </a:rPr>
              <a:t> =</a:t>
            </a:r>
            <a:r>
              <a:rPr lang="en-US" sz="1900" smtClean="0">
                <a:sym typeface="Wingdings" pitchFamily="2" charset="2"/>
              </a:rPr>
              <a:t> </a:t>
            </a:r>
            <a:r>
              <a:rPr lang="en-US" sz="2600" smtClean="0">
                <a:sym typeface="Wingdings" pitchFamily="2" charset="2"/>
              </a:rPr>
              <a:t>2</a:t>
            </a:r>
            <a:r>
              <a:rPr lang="en-US" sz="2800" smtClean="0">
                <a:sym typeface="Wingdings" pitchFamily="2" charset="2"/>
              </a:rPr>
              <a:t>t</a:t>
            </a:r>
            <a:r>
              <a:rPr lang="en-US" sz="1900" smtClean="0">
                <a:sym typeface="Wingdings" pitchFamily="2" charset="2"/>
              </a:rPr>
              <a:t>pro + </a:t>
            </a:r>
            <a:r>
              <a:rPr lang="en-US" sz="2600" smtClean="0">
                <a:sym typeface="Wingdings" pitchFamily="2" charset="2"/>
              </a:rPr>
              <a:t>t</a:t>
            </a:r>
            <a:r>
              <a:rPr lang="en-US" sz="1900" smtClean="0">
                <a:sym typeface="Wingdings" pitchFamily="2" charset="2"/>
              </a:rPr>
              <a:t>pac + </a:t>
            </a:r>
            <a:r>
              <a:rPr lang="en-US" sz="2500" smtClean="0">
                <a:sym typeface="Wingdings" pitchFamily="2" charset="2"/>
              </a:rPr>
              <a:t>t</a:t>
            </a:r>
            <a:r>
              <a:rPr lang="en-US" sz="1900" smtClean="0">
                <a:sym typeface="Wingdings" pitchFamily="2" charset="2"/>
              </a:rPr>
              <a:t>det</a:t>
            </a:r>
            <a:r>
              <a:rPr lang="en-US" sz="2400" smtClean="0">
                <a:sym typeface="Wingdings" pitchFamily="2" charset="2"/>
              </a:rPr>
              <a:t> + </a:t>
            </a:r>
            <a:r>
              <a:rPr lang="en-US" sz="2500" smtClean="0">
                <a:sym typeface="Wingdings" pitchFamily="2" charset="2"/>
              </a:rPr>
              <a:t>t</a:t>
            </a:r>
            <a:r>
              <a:rPr lang="en-US" sz="1900" smtClean="0">
                <a:sym typeface="Wingdings" pitchFamily="2" charset="2"/>
              </a:rPr>
              <a:t>ack</a:t>
            </a:r>
            <a:endParaRPr lang="en-US" sz="260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3400" smtClean="0">
              <a:sym typeface="Wingdings" pitchFamily="2" charset="2"/>
            </a:endParaRPr>
          </a:p>
          <a:p>
            <a:pPr eaLnBrk="1" hangingPunct="1">
              <a:defRPr/>
            </a:pPr>
            <a:endParaRPr lang="en-US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447800" y="2747963"/>
            <a:ext cx="6400800" cy="1257300"/>
          </a:xfrm>
        </p:spPr>
        <p:txBody>
          <a:bodyPr lIns="0" rIns="18288"/>
          <a:lstStyle/>
          <a:p>
            <a:pPr marL="0" indent="0" algn="r" eaLnBrk="1" hangingPunct="1">
              <a:buFont typeface="Wingdings" pitchFamily="2" charset="2"/>
              <a:buNone/>
              <a:defRPr/>
            </a:pPr>
            <a:r>
              <a:rPr lang="en-US" b="1" smtClean="0"/>
              <a:t>MEDIUM ACCESS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 anchorCtr="0"/>
          <a:lstStyle/>
          <a:p>
            <a:pPr eaLnBrk="1" hangingPunct="1">
              <a:defRPr/>
            </a:pPr>
            <a:r>
              <a:rPr lang="en-US" sz="2300" b="1" smtClean="0">
                <a:latin typeface="Tahoma" pitchFamily="34" charset="0"/>
              </a:rPr>
              <a:t>Kategori untuk Sharing Medium Transmisi</a:t>
            </a:r>
            <a:br>
              <a:rPr lang="en-US" sz="2300" b="1" smtClean="0">
                <a:latin typeface="Tahoma" pitchFamily="34" charset="0"/>
              </a:rPr>
            </a:br>
            <a:endParaRPr lang="en-US" sz="2300" b="1" smtClean="0">
              <a:latin typeface="Tahoma" pitchFamily="34" charset="0"/>
            </a:endParaRPr>
          </a:p>
        </p:txBody>
      </p:sp>
      <p:pic>
        <p:nvPicPr>
          <p:cNvPr id="7168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19238" y="1985963"/>
            <a:ext cx="610076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5334000" y="5105400"/>
            <a:ext cx="2362200" cy="914400"/>
          </a:xfrm>
          <a:prstGeom prst="ellipse">
            <a:avLst/>
          </a:prstGeom>
          <a:solidFill>
            <a:srgbClr val="FFC000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le 1"/>
          <p:cNvSpPr>
            <a:spLocks noGrp="1"/>
          </p:cNvSpPr>
          <p:nvPr>
            <p:ph type="title" idx="4294967295"/>
          </p:nvPr>
        </p:nvSpPr>
        <p:spPr>
          <a:xfrm>
            <a:off x="457200" y="427038"/>
            <a:ext cx="7162800" cy="563562"/>
          </a:xfrm>
        </p:spPr>
        <p:txBody>
          <a:bodyPr lIns="0" rIns="0" bIns="0" anchor="b" anchorCtr="0"/>
          <a:lstStyle/>
          <a:p>
            <a:pPr eaLnBrk="1" hangingPunct="1">
              <a:defRPr/>
            </a:pPr>
            <a:r>
              <a:rPr lang="en-US" sz="3100" b="1" dirty="0" smtClean="0"/>
              <a:t>DYNAMIC MEDIUM ACCESS CONTROL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1219200"/>
            <a:ext cx="9144000" cy="457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 err="1">
                <a:latin typeface="Tahoma" pitchFamily="34" charset="0"/>
              </a:rPr>
              <a:t>Metoda</a:t>
            </a:r>
            <a:r>
              <a:rPr lang="en-US" sz="2400" dirty="0">
                <a:latin typeface="Tahoma" pitchFamily="34" charset="0"/>
              </a:rPr>
              <a:t> Random Access </a:t>
            </a:r>
            <a:r>
              <a:rPr lang="en-US" sz="2400" dirty="0" err="1">
                <a:latin typeface="Tahoma" pitchFamily="34" charset="0"/>
              </a:rPr>
              <a:t>dikenal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juga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sbg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metoda</a:t>
            </a:r>
            <a:r>
              <a:rPr lang="en-US" sz="2400" dirty="0">
                <a:latin typeface="Tahoma" pitchFamily="34" charset="0"/>
              </a:rPr>
              <a:t> Contention</a:t>
            </a: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latin typeface="Tahoma" pitchFamily="34" charset="0"/>
              </a:rPr>
              <a:t>ALOHA</a:t>
            </a: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>
                <a:latin typeface="Tahoma" pitchFamily="34" charset="0"/>
              </a:rPr>
              <a:t>Sloted</a:t>
            </a:r>
            <a:r>
              <a:rPr lang="en-US" sz="2400" dirty="0">
                <a:latin typeface="Tahoma" pitchFamily="34" charset="0"/>
              </a:rPr>
              <a:t> ALOHA</a:t>
            </a: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latin typeface="Tahoma" pitchFamily="34" charset="0"/>
              </a:rPr>
              <a:t>CSMA</a:t>
            </a: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latin typeface="Tahoma" pitchFamily="34" charset="0"/>
              </a:rPr>
              <a:t>CSMA/CD</a:t>
            </a: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>
                <a:latin typeface="Tahoma" pitchFamily="34" charset="0"/>
              </a:rPr>
              <a:t>CSMA/CA</a:t>
            </a:r>
            <a:endParaRPr lang="en-US" sz="2400" dirty="0">
              <a:latin typeface="Tahoma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24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 rtlCol="0">
            <a:normAutofit/>
            <a:sp3d extrusionH="12700">
              <a:extrusionClr>
                <a:schemeClr val="bg1"/>
              </a:extrusion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Kendali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Aliran</a:t>
            </a:r>
            <a:r>
              <a:rPr lang="en-US" dirty="0">
                <a:latin typeface="+mn-lt"/>
              </a:rPr>
              <a:t> (Flow control)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r>
              <a:rPr lang="en-US" dirty="0" err="1"/>
              <a:t>Fungsi</a:t>
            </a:r>
            <a:r>
              <a:rPr lang="en-US" dirty="0"/>
              <a:t> lain yang 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mentransmisikan</a:t>
            </a:r>
            <a:r>
              <a:rPr lang="en-US" dirty="0"/>
              <a:t> data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link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kendali</a:t>
            </a:r>
            <a:r>
              <a:rPr lang="en-US" dirty="0"/>
              <a:t> </a:t>
            </a:r>
            <a:r>
              <a:rPr lang="en-US" dirty="0" err="1"/>
              <a:t>aliran</a:t>
            </a:r>
            <a:endParaRPr lang="en-US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yang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yang </a:t>
            </a:r>
            <a:r>
              <a:rPr lang="en-US" dirty="0" err="1"/>
              <a:t>lambat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data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agar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overflow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: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/>
              <a:t>Start – stop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aliran</a:t>
            </a:r>
            <a:endParaRPr lang="en-US" dirty="0"/>
          </a:p>
        </p:txBody>
      </p:sp>
      <p:grpSp>
        <p:nvGrpSpPr>
          <p:cNvPr id="54276" name="Group 12"/>
          <p:cNvGrpSpPr>
            <a:grpSpLocks/>
          </p:cNvGrpSpPr>
          <p:nvPr/>
        </p:nvGrpSpPr>
        <p:grpSpPr bwMode="auto">
          <a:xfrm>
            <a:off x="4267200" y="5181600"/>
            <a:ext cx="4495800" cy="1066800"/>
            <a:chOff x="336" y="2832"/>
            <a:chExt cx="3456" cy="672"/>
          </a:xfrm>
        </p:grpSpPr>
        <p:sp>
          <p:nvSpPr>
            <p:cNvPr id="54280" name="Oval 4"/>
            <p:cNvSpPr>
              <a:spLocks noChangeArrowheads="1"/>
            </p:cNvSpPr>
            <p:nvPr/>
          </p:nvSpPr>
          <p:spPr bwMode="auto">
            <a:xfrm>
              <a:off x="2304" y="3024"/>
              <a:ext cx="528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+mn-lt"/>
                </a:rPr>
                <a:t>Server</a:t>
              </a:r>
            </a:p>
          </p:txBody>
        </p:sp>
        <p:sp>
          <p:nvSpPr>
            <p:cNvPr id="54281" name="Rectangle 5"/>
            <p:cNvSpPr>
              <a:spLocks noChangeArrowheads="1"/>
            </p:cNvSpPr>
            <p:nvPr/>
          </p:nvSpPr>
          <p:spPr bwMode="auto">
            <a:xfrm>
              <a:off x="1344" y="3024"/>
              <a:ext cx="960" cy="43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+mn-lt"/>
                </a:rPr>
                <a:t>Buffer</a:t>
              </a:r>
            </a:p>
          </p:txBody>
        </p:sp>
        <p:sp>
          <p:nvSpPr>
            <p:cNvPr id="54282" name="Line 6"/>
            <p:cNvSpPr>
              <a:spLocks noChangeShapeType="1"/>
            </p:cNvSpPr>
            <p:nvPr/>
          </p:nvSpPr>
          <p:spPr bwMode="auto">
            <a:xfrm>
              <a:off x="432" y="312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4283" name="Line 7"/>
            <p:cNvSpPr>
              <a:spLocks noChangeShapeType="1"/>
            </p:cNvSpPr>
            <p:nvPr/>
          </p:nvSpPr>
          <p:spPr bwMode="auto">
            <a:xfrm>
              <a:off x="624" y="326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4284" name="Line 8"/>
            <p:cNvSpPr>
              <a:spLocks noChangeShapeType="1"/>
            </p:cNvSpPr>
            <p:nvPr/>
          </p:nvSpPr>
          <p:spPr bwMode="auto">
            <a:xfrm flipV="1">
              <a:off x="336" y="345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4285" name="Line 9"/>
            <p:cNvSpPr>
              <a:spLocks noChangeShapeType="1"/>
            </p:cNvSpPr>
            <p:nvPr/>
          </p:nvSpPr>
          <p:spPr bwMode="auto">
            <a:xfrm>
              <a:off x="2832" y="3216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4286" name="Line 10"/>
            <p:cNvSpPr>
              <a:spLocks noChangeShapeType="1"/>
            </p:cNvSpPr>
            <p:nvPr/>
          </p:nvSpPr>
          <p:spPr bwMode="auto">
            <a:xfrm flipV="1">
              <a:off x="2832" y="2832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4287" name="Line 11"/>
            <p:cNvSpPr>
              <a:spLocks noChangeShapeType="1"/>
            </p:cNvSpPr>
            <p:nvPr/>
          </p:nvSpPr>
          <p:spPr bwMode="auto">
            <a:xfrm>
              <a:off x="2832" y="3216"/>
              <a:ext cx="91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54277" name="Text Box 13"/>
          <p:cNvSpPr txBox="1">
            <a:spLocks noChangeArrowheads="1"/>
          </p:cNvSpPr>
          <p:nvPr/>
        </p:nvSpPr>
        <p:spPr bwMode="auto">
          <a:xfrm>
            <a:off x="4267200" y="5486400"/>
            <a:ext cx="1219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+mn-lt"/>
              </a:rPr>
              <a:t>Aliran data masuk</a:t>
            </a:r>
          </a:p>
        </p:txBody>
      </p:sp>
      <p:sp>
        <p:nvSpPr>
          <p:cNvPr id="54278" name="Text Box 14"/>
          <p:cNvSpPr txBox="1">
            <a:spLocks noChangeArrowheads="1"/>
          </p:cNvSpPr>
          <p:nvPr/>
        </p:nvSpPr>
        <p:spPr bwMode="auto">
          <a:xfrm>
            <a:off x="7696200" y="5410200"/>
            <a:ext cx="1219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+mn-lt"/>
              </a:rPr>
              <a:t>Aliran data keluar</a:t>
            </a:r>
          </a:p>
        </p:txBody>
      </p:sp>
      <p:sp>
        <p:nvSpPr>
          <p:cNvPr id="54279" name="Text Box 15"/>
          <p:cNvSpPr txBox="1">
            <a:spLocks noChangeArrowheads="1"/>
          </p:cNvSpPr>
          <p:nvPr/>
        </p:nvSpPr>
        <p:spPr bwMode="auto">
          <a:xfrm>
            <a:off x="4724400" y="4814888"/>
            <a:ext cx="289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+mn-lt"/>
              </a:rPr>
              <a:t>Model Kendali Aliran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4114800" cy="563562"/>
          </a:xfrm>
        </p:spPr>
        <p:txBody>
          <a:bodyPr lIns="0" rIns="0" bIns="0" anchor="b" anchorCtr="0"/>
          <a:lstStyle/>
          <a:p>
            <a:pPr eaLnBrk="1" hangingPunct="1">
              <a:defRPr/>
            </a:pPr>
            <a:r>
              <a:rPr lang="en-US" b="1" smtClean="0"/>
              <a:t>ALOHA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1219200"/>
            <a:ext cx="9144000" cy="457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/>
              <a:t>ALOHA </a:t>
            </a:r>
            <a:r>
              <a:rPr lang="en-US" sz="2400" dirty="0" err="1"/>
              <a:t>dikembangkan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Hawai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data </a:t>
            </a:r>
            <a:r>
              <a:rPr lang="en-US" sz="2400" dirty="0" err="1"/>
              <a:t>menggunakan</a:t>
            </a:r>
            <a:r>
              <a:rPr lang="en-US" sz="2400" dirty="0"/>
              <a:t> radio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 err="1"/>
              <a:t>Stasiun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mengirimkan</a:t>
            </a:r>
            <a:r>
              <a:rPr lang="en-US" sz="2400" dirty="0"/>
              <a:t> data </a:t>
            </a:r>
            <a:r>
              <a:rPr lang="en-US" sz="2400" dirty="0" err="1"/>
              <a:t>kapan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tabrakan</a:t>
            </a:r>
            <a:r>
              <a:rPr lang="en-US" sz="2400" dirty="0"/>
              <a:t>, data </a:t>
            </a:r>
            <a:r>
              <a:rPr lang="en-US" sz="2400" dirty="0" err="1"/>
              <a:t>rusak</a:t>
            </a:r>
            <a:endParaRPr lang="en-US" sz="2400" dirty="0"/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sv-SE" sz="2400" dirty="0"/>
              <a:t>Stasiun tidak dapat mendeteksi terlebih dahulu </a:t>
            </a:r>
            <a:r>
              <a:rPr lang="en-US" sz="2400" dirty="0" err="1"/>
              <a:t>apakah</a:t>
            </a:r>
            <a:r>
              <a:rPr lang="en-US" sz="2400" dirty="0"/>
              <a:t> medium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stasiun</a:t>
            </a:r>
            <a:r>
              <a:rPr lang="en-US" sz="2400" dirty="0"/>
              <a:t> lain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 err="1"/>
              <a:t>Jenis</a:t>
            </a:r>
            <a:r>
              <a:rPr lang="en-US" sz="2400" dirty="0"/>
              <a:t> ALOHA :</a:t>
            </a:r>
          </a:p>
          <a:p>
            <a:pPr marL="914400" lvl="1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 dirty="0"/>
              <a:t>Pure ALOHA</a:t>
            </a:r>
          </a:p>
          <a:p>
            <a:pPr marL="914400" lvl="1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 dirty="0"/>
              <a:t>Slotted ALOHA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2400" dirty="0"/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2400" dirty="0"/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4114800" cy="563562"/>
          </a:xfrm>
        </p:spPr>
        <p:txBody>
          <a:bodyPr lIns="0" rIns="0" bIns="0" anchor="b" anchorCtr="0"/>
          <a:lstStyle/>
          <a:p>
            <a:pPr eaLnBrk="1" hangingPunct="1">
              <a:defRPr/>
            </a:pPr>
            <a:r>
              <a:rPr lang="en-US" sz="3500" b="1" smtClean="0"/>
              <a:t>ALOHA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1219200"/>
            <a:ext cx="9144000" cy="457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2400" dirty="0"/>
          </a:p>
        </p:txBody>
      </p:sp>
      <p:pic>
        <p:nvPicPr>
          <p:cNvPr id="7475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057400"/>
            <a:ext cx="6219825" cy="363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505200" y="1371600"/>
            <a:ext cx="3048000" cy="584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PURE ALOHA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4114800" cy="563562"/>
          </a:xfrm>
        </p:spPr>
        <p:txBody>
          <a:bodyPr lIns="0" rIns="0" bIns="0" anchor="b" anchorCtr="0"/>
          <a:lstStyle/>
          <a:p>
            <a:pPr eaLnBrk="1" hangingPunct="1">
              <a:defRPr/>
            </a:pPr>
            <a:r>
              <a:rPr lang="en-US" sz="3500" b="1" smtClean="0"/>
              <a:t>ALOHA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1219200"/>
            <a:ext cx="9144000" cy="457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2400" dirty="0"/>
          </a:p>
        </p:txBody>
      </p:sp>
      <p:pic>
        <p:nvPicPr>
          <p:cNvPr id="7578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2133600"/>
            <a:ext cx="660717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1371600"/>
            <a:ext cx="2971800" cy="584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PURE ALOHA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0" y="2133600"/>
            <a:ext cx="2133600" cy="3581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Pada</a:t>
            </a:r>
            <a:r>
              <a:rPr lang="en-US" dirty="0"/>
              <a:t> Pure ALOHA, collision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AWAL, TENGAH, </a:t>
            </a:r>
            <a:r>
              <a:rPr lang="en-US" dirty="0" err="1"/>
              <a:t>maupun</a:t>
            </a:r>
            <a:r>
              <a:rPr lang="en-US" dirty="0"/>
              <a:t> AKHIR Frame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sehingga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waktu</a:t>
            </a:r>
            <a:r>
              <a:rPr lang="en-US" dirty="0">
                <a:sym typeface="Wingdings" pitchFamily="2" charset="2"/>
              </a:rPr>
              <a:t> yang </a:t>
            </a:r>
            <a:r>
              <a:rPr lang="en-US" dirty="0" err="1">
                <a:sym typeface="Wingdings" pitchFamily="2" charset="2"/>
              </a:rPr>
              <a:t>terbuang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adalah</a:t>
            </a:r>
            <a:r>
              <a:rPr lang="en-US" dirty="0">
                <a:sym typeface="Wingdings" pitchFamily="2" charset="2"/>
              </a:rPr>
              <a:t> 2x </a:t>
            </a:r>
            <a:r>
              <a:rPr lang="en-US" dirty="0" err="1">
                <a:sym typeface="Wingdings" pitchFamily="2" charset="2"/>
              </a:rPr>
              <a:t>waktu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transmisi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sebuah</a:t>
            </a:r>
            <a:r>
              <a:rPr lang="en-US" dirty="0">
                <a:sym typeface="Wingdings" pitchFamily="2" charset="2"/>
              </a:rPr>
              <a:t> frame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4114800" cy="563562"/>
          </a:xfrm>
        </p:spPr>
        <p:txBody>
          <a:bodyPr lIns="0" rIns="0" bIns="0" anchor="b" anchorCtr="0"/>
          <a:lstStyle/>
          <a:p>
            <a:pPr eaLnBrk="1" hangingPunct="1">
              <a:defRPr/>
            </a:pPr>
            <a:r>
              <a:rPr lang="en-US" sz="3100" b="1" smtClean="0"/>
              <a:t>ALOHA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1219200"/>
            <a:ext cx="9144000" cy="457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2400" dirty="0"/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2400" dirty="0"/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/>
              <a:t>Slotted ALOHA </a:t>
            </a:r>
            <a:r>
              <a:rPr lang="en-US" sz="2400" dirty="0" err="1"/>
              <a:t>dikembangkan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slot/</a:t>
            </a:r>
            <a:r>
              <a:rPr lang="en-US" sz="2400" dirty="0" err="1"/>
              <a:t>batas</a:t>
            </a:r>
            <a:r>
              <a:rPr lang="en-US" sz="2400" dirty="0"/>
              <a:t> </a:t>
            </a:r>
            <a:r>
              <a:rPr lang="en-US" sz="2400" dirty="0" err="1"/>
              <a:t>pengiriman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stasiun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stasiun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memulai</a:t>
            </a:r>
            <a:r>
              <a:rPr lang="en-US" sz="2400" dirty="0"/>
              <a:t> </a:t>
            </a:r>
            <a:r>
              <a:rPr lang="en-US" sz="2400" dirty="0" err="1"/>
              <a:t>mengirimkan</a:t>
            </a:r>
            <a:r>
              <a:rPr lang="en-US" sz="2400" dirty="0"/>
              <a:t> data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slot.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/>
              <a:t>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/>
              <a:t>kemungkinan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yang </a:t>
            </a:r>
            <a:r>
              <a:rPr lang="en-US" sz="2400" dirty="0" err="1"/>
              <a:t>terbuang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t (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transmisi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frame),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efisiensi</a:t>
            </a:r>
            <a:r>
              <a:rPr lang="en-US" sz="2400" dirty="0"/>
              <a:t> </a:t>
            </a:r>
            <a:r>
              <a:rPr lang="en-US" sz="2400" dirty="0" err="1"/>
              <a:t>meningkat</a:t>
            </a:r>
            <a:endParaRPr lang="en-US" sz="2400" dirty="0"/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2400" dirty="0"/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1397000"/>
            <a:ext cx="3581400" cy="584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SLOTTED ALOHA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 anchorCtr="0"/>
          <a:lstStyle/>
          <a:p>
            <a:pPr eaLnBrk="1" hangingPunct="1">
              <a:defRPr/>
            </a:pPr>
            <a:r>
              <a:rPr lang="en-US" sz="2300" b="1" smtClean="0">
                <a:latin typeface="Tahoma" pitchFamily="34" charset="0"/>
              </a:rPr>
              <a:t>Slotted Aloha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7772400" cy="2667000"/>
          </a:xfrm>
        </p:spPr>
        <p:txBody>
          <a:bodyPr/>
          <a:lstStyle/>
          <a:p>
            <a:pPr marL="273050" indent="-273050" eaLnBrk="1" hangingPunct="1">
              <a:defRPr/>
            </a:pPr>
            <a:r>
              <a:rPr lang="en-US" sz="2600" dirty="0" err="1" smtClean="0">
                <a:latin typeface="Tahoma" pitchFamily="34" charset="0"/>
              </a:rPr>
              <a:t>Kinerja</a:t>
            </a:r>
            <a:r>
              <a:rPr lang="en-US" sz="2600" dirty="0" smtClean="0">
                <a:latin typeface="Tahoma" pitchFamily="34" charset="0"/>
              </a:rPr>
              <a:t> Aloha </a:t>
            </a:r>
            <a:r>
              <a:rPr lang="en-US" sz="2600" dirty="0" err="1" smtClean="0">
                <a:latin typeface="Tahoma" pitchFamily="34" charset="0"/>
              </a:rPr>
              <a:t>dapat</a:t>
            </a:r>
            <a:r>
              <a:rPr lang="en-US" sz="2600" dirty="0" smtClean="0">
                <a:latin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</a:rPr>
              <a:t>ditingkatkan</a:t>
            </a:r>
            <a:r>
              <a:rPr lang="en-US" sz="2600" dirty="0" smtClean="0">
                <a:latin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</a:rPr>
              <a:t>dengan</a:t>
            </a:r>
            <a:r>
              <a:rPr lang="en-US" sz="2600" dirty="0" smtClean="0">
                <a:latin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</a:rPr>
              <a:t>mengurangi</a:t>
            </a:r>
            <a:r>
              <a:rPr lang="en-US" sz="2600" dirty="0" smtClean="0">
                <a:latin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</a:rPr>
              <a:t>kemungkinan</a:t>
            </a:r>
            <a:r>
              <a:rPr lang="en-US" sz="2600" dirty="0" smtClean="0">
                <a:latin typeface="Tahoma" pitchFamily="34" charset="0"/>
              </a:rPr>
              <a:t> </a:t>
            </a:r>
            <a:r>
              <a:rPr lang="en-US" sz="2600" i="1" dirty="0" smtClean="0">
                <a:latin typeface="Tahoma" pitchFamily="34" charset="0"/>
              </a:rPr>
              <a:t>collision</a:t>
            </a:r>
            <a:r>
              <a:rPr lang="en-US" sz="2600" dirty="0" smtClean="0">
                <a:latin typeface="Tahoma" pitchFamily="34" charset="0"/>
              </a:rPr>
              <a:t> </a:t>
            </a:r>
          </a:p>
          <a:p>
            <a:pPr marL="273050" indent="-273050" eaLnBrk="1" hangingPunct="1">
              <a:defRPr/>
            </a:pPr>
            <a:r>
              <a:rPr lang="en-US" sz="2600" i="1" dirty="0" smtClean="0">
                <a:latin typeface="Tahoma" pitchFamily="34" charset="0"/>
              </a:rPr>
              <a:t>Slotted Aloha</a:t>
            </a:r>
            <a:r>
              <a:rPr lang="en-US" sz="2600" dirty="0" smtClean="0">
                <a:latin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</a:rPr>
              <a:t>membatasi</a:t>
            </a:r>
            <a:r>
              <a:rPr lang="en-US" sz="2600" dirty="0" smtClean="0">
                <a:latin typeface="Tahoma" pitchFamily="34" charset="0"/>
              </a:rPr>
              <a:t> station </a:t>
            </a:r>
            <a:r>
              <a:rPr lang="en-US" sz="2600" dirty="0" err="1" smtClean="0">
                <a:latin typeface="Tahoma" pitchFamily="34" charset="0"/>
              </a:rPr>
              <a:t>hanya</a:t>
            </a:r>
            <a:r>
              <a:rPr lang="en-US" sz="2600" dirty="0" smtClean="0">
                <a:latin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</a:rPr>
              <a:t>bisa</a:t>
            </a:r>
            <a:r>
              <a:rPr lang="en-US" sz="2600" dirty="0" smtClean="0">
                <a:latin typeface="Tahoma" pitchFamily="34" charset="0"/>
              </a:rPr>
              <a:t> transmit </a:t>
            </a:r>
            <a:r>
              <a:rPr lang="en-US" sz="2600" dirty="0" err="1" smtClean="0">
                <a:latin typeface="Tahoma" pitchFamily="34" charset="0"/>
              </a:rPr>
              <a:t>pada</a:t>
            </a:r>
            <a:r>
              <a:rPr lang="en-US" sz="2600" dirty="0" smtClean="0">
                <a:latin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</a:rPr>
              <a:t>awal</a:t>
            </a:r>
            <a:r>
              <a:rPr lang="en-US" sz="2600" dirty="0" smtClean="0">
                <a:latin typeface="Tahoma" pitchFamily="34" charset="0"/>
              </a:rPr>
              <a:t> slot yang </a:t>
            </a:r>
            <a:r>
              <a:rPr lang="en-US" sz="2600" dirty="0" err="1" smtClean="0">
                <a:latin typeface="Tahoma" pitchFamily="34" charset="0"/>
              </a:rPr>
              <a:t>tertentu</a:t>
            </a:r>
            <a:endParaRPr lang="en-US" sz="2600" dirty="0" smtClean="0">
              <a:latin typeface="Tahoma" pitchFamily="34" charset="0"/>
            </a:endParaRPr>
          </a:p>
          <a:p>
            <a:pPr marL="273050" indent="-273050" eaLnBrk="1" hangingPunct="1">
              <a:defRPr/>
            </a:pPr>
            <a:r>
              <a:rPr lang="en-US" sz="2600" dirty="0" err="1" smtClean="0">
                <a:latin typeface="Tahoma" pitchFamily="34" charset="0"/>
              </a:rPr>
              <a:t>Paket</a:t>
            </a:r>
            <a:r>
              <a:rPr lang="en-US" sz="2600" dirty="0" smtClean="0">
                <a:latin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</a:rPr>
              <a:t>dianggap</a:t>
            </a:r>
            <a:r>
              <a:rPr lang="en-US" sz="2600" dirty="0" smtClean="0">
                <a:latin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</a:rPr>
              <a:t>konstan</a:t>
            </a:r>
            <a:r>
              <a:rPr lang="en-US" sz="2600" dirty="0" smtClean="0">
                <a:latin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</a:rPr>
              <a:t>dan</a:t>
            </a:r>
            <a:r>
              <a:rPr lang="en-US" sz="2600" dirty="0" smtClean="0">
                <a:latin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</a:rPr>
              <a:t>menduduki</a:t>
            </a:r>
            <a:r>
              <a:rPr lang="en-US" sz="2600" dirty="0" smtClean="0">
                <a:latin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</a:rPr>
              <a:t>satu</a:t>
            </a:r>
            <a:r>
              <a:rPr lang="en-US" sz="2600" dirty="0" smtClean="0">
                <a:latin typeface="Tahoma" pitchFamily="34" charset="0"/>
              </a:rPr>
              <a:t> slot</a:t>
            </a:r>
          </a:p>
          <a:p>
            <a:pPr marL="273050" indent="-273050" eaLnBrk="1" hangingPunct="1">
              <a:buFont typeface="Wingdings" pitchFamily="2" charset="2"/>
              <a:buNone/>
              <a:defRPr/>
            </a:pPr>
            <a:endParaRPr lang="en-US" sz="2600" dirty="0" smtClean="0">
              <a:latin typeface="Tahoma" pitchFamily="34" charset="0"/>
            </a:endParaRPr>
          </a:p>
        </p:txBody>
      </p:sp>
      <p:grpSp>
        <p:nvGrpSpPr>
          <p:cNvPr id="77828" name="Group 36"/>
          <p:cNvGrpSpPr>
            <a:grpSpLocks/>
          </p:cNvGrpSpPr>
          <p:nvPr/>
        </p:nvGrpSpPr>
        <p:grpSpPr bwMode="auto">
          <a:xfrm>
            <a:off x="533400" y="4267200"/>
            <a:ext cx="8456613" cy="2139950"/>
            <a:chOff x="239" y="1664"/>
            <a:chExt cx="5327" cy="1348"/>
          </a:xfrm>
        </p:grpSpPr>
        <p:grpSp>
          <p:nvGrpSpPr>
            <p:cNvPr id="77829" name="Group 37"/>
            <p:cNvGrpSpPr>
              <a:grpSpLocks/>
            </p:cNvGrpSpPr>
            <p:nvPr/>
          </p:nvGrpSpPr>
          <p:grpSpPr bwMode="auto">
            <a:xfrm>
              <a:off x="1028" y="2525"/>
              <a:ext cx="3854" cy="208"/>
              <a:chOff x="1028" y="2525"/>
              <a:chExt cx="3854" cy="208"/>
            </a:xfrm>
          </p:grpSpPr>
          <p:sp>
            <p:nvSpPr>
              <p:cNvPr id="77868" name="Line 38"/>
              <p:cNvSpPr>
                <a:spLocks noChangeShapeType="1"/>
              </p:cNvSpPr>
              <p:nvPr/>
            </p:nvSpPr>
            <p:spPr bwMode="auto">
              <a:xfrm>
                <a:off x="1035" y="2655"/>
                <a:ext cx="3848" cy="1"/>
              </a:xfrm>
              <a:prstGeom prst="line">
                <a:avLst/>
              </a:prstGeom>
              <a:noFill/>
              <a:ln w="18000">
                <a:solidFill>
                  <a:srgbClr val="0000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69" name="Line 39"/>
              <p:cNvSpPr>
                <a:spLocks noChangeShapeType="1"/>
              </p:cNvSpPr>
              <p:nvPr/>
            </p:nvSpPr>
            <p:spPr bwMode="auto">
              <a:xfrm>
                <a:off x="1028" y="2525"/>
                <a:ext cx="1" cy="2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70" name="Line 40"/>
              <p:cNvSpPr>
                <a:spLocks noChangeShapeType="1"/>
              </p:cNvSpPr>
              <p:nvPr/>
            </p:nvSpPr>
            <p:spPr bwMode="auto">
              <a:xfrm>
                <a:off x="1388" y="2525"/>
                <a:ext cx="1" cy="2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71" name="Line 41"/>
              <p:cNvSpPr>
                <a:spLocks noChangeShapeType="1"/>
              </p:cNvSpPr>
              <p:nvPr/>
            </p:nvSpPr>
            <p:spPr bwMode="auto">
              <a:xfrm>
                <a:off x="1748" y="2525"/>
                <a:ext cx="1" cy="2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72" name="Line 42"/>
              <p:cNvSpPr>
                <a:spLocks noChangeShapeType="1"/>
              </p:cNvSpPr>
              <p:nvPr/>
            </p:nvSpPr>
            <p:spPr bwMode="auto">
              <a:xfrm>
                <a:off x="2108" y="2525"/>
                <a:ext cx="1" cy="2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73" name="Line 43"/>
              <p:cNvSpPr>
                <a:spLocks noChangeShapeType="1"/>
              </p:cNvSpPr>
              <p:nvPr/>
            </p:nvSpPr>
            <p:spPr bwMode="auto">
              <a:xfrm>
                <a:off x="2468" y="2525"/>
                <a:ext cx="1" cy="2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74" name="Line 44"/>
              <p:cNvSpPr>
                <a:spLocks noChangeShapeType="1"/>
              </p:cNvSpPr>
              <p:nvPr/>
            </p:nvSpPr>
            <p:spPr bwMode="auto">
              <a:xfrm>
                <a:off x="2829" y="2525"/>
                <a:ext cx="1" cy="2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75" name="Line 45"/>
              <p:cNvSpPr>
                <a:spLocks noChangeShapeType="1"/>
              </p:cNvSpPr>
              <p:nvPr/>
            </p:nvSpPr>
            <p:spPr bwMode="auto">
              <a:xfrm>
                <a:off x="3189" y="2525"/>
                <a:ext cx="1" cy="2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76" name="Line 46"/>
              <p:cNvSpPr>
                <a:spLocks noChangeShapeType="1"/>
              </p:cNvSpPr>
              <p:nvPr/>
            </p:nvSpPr>
            <p:spPr bwMode="auto">
              <a:xfrm>
                <a:off x="3549" y="2525"/>
                <a:ext cx="1" cy="2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77" name="Line 47"/>
              <p:cNvSpPr>
                <a:spLocks noChangeShapeType="1"/>
              </p:cNvSpPr>
              <p:nvPr/>
            </p:nvSpPr>
            <p:spPr bwMode="auto">
              <a:xfrm>
                <a:off x="3909" y="2525"/>
                <a:ext cx="1" cy="2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78" name="Line 48"/>
              <p:cNvSpPr>
                <a:spLocks noChangeShapeType="1"/>
              </p:cNvSpPr>
              <p:nvPr/>
            </p:nvSpPr>
            <p:spPr bwMode="auto">
              <a:xfrm>
                <a:off x="4269" y="2525"/>
                <a:ext cx="1" cy="2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7830" name="Group 49"/>
            <p:cNvGrpSpPr>
              <a:grpSpLocks/>
            </p:cNvGrpSpPr>
            <p:nvPr/>
          </p:nvGrpSpPr>
          <p:grpSpPr bwMode="auto">
            <a:xfrm>
              <a:off x="1054" y="2277"/>
              <a:ext cx="313" cy="196"/>
              <a:chOff x="1054" y="2277"/>
              <a:chExt cx="313" cy="196"/>
            </a:xfrm>
          </p:grpSpPr>
          <p:sp>
            <p:nvSpPr>
              <p:cNvPr id="77866" name="AutoShape 50"/>
              <p:cNvSpPr>
                <a:spLocks noChangeArrowheads="1"/>
              </p:cNvSpPr>
              <p:nvPr/>
            </p:nvSpPr>
            <p:spPr bwMode="auto">
              <a:xfrm>
                <a:off x="1054" y="2277"/>
                <a:ext cx="313" cy="196"/>
              </a:xfrm>
              <a:prstGeom prst="roundRect">
                <a:avLst>
                  <a:gd name="adj" fmla="val 509"/>
                </a:avLst>
              </a:prstGeom>
              <a:solidFill>
                <a:srgbClr val="2323D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77867" name="Text Box 51"/>
              <p:cNvSpPr txBox="1">
                <a:spLocks noChangeArrowheads="1"/>
              </p:cNvSpPr>
              <p:nvPr/>
            </p:nvSpPr>
            <p:spPr bwMode="auto">
              <a:xfrm>
                <a:off x="1178" y="2281"/>
                <a:ext cx="80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>
                    <a:solidFill>
                      <a:srgbClr val="FFFFFF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77831" name="Group 52"/>
            <p:cNvGrpSpPr>
              <a:grpSpLocks/>
            </p:cNvGrpSpPr>
            <p:nvPr/>
          </p:nvGrpSpPr>
          <p:grpSpPr bwMode="auto">
            <a:xfrm>
              <a:off x="2130" y="2277"/>
              <a:ext cx="313" cy="196"/>
              <a:chOff x="2130" y="2277"/>
              <a:chExt cx="313" cy="196"/>
            </a:xfrm>
          </p:grpSpPr>
          <p:sp>
            <p:nvSpPr>
              <p:cNvPr id="77864" name="AutoShape 53"/>
              <p:cNvSpPr>
                <a:spLocks noChangeArrowheads="1"/>
              </p:cNvSpPr>
              <p:nvPr/>
            </p:nvSpPr>
            <p:spPr bwMode="auto">
              <a:xfrm>
                <a:off x="2130" y="2277"/>
                <a:ext cx="313" cy="196"/>
              </a:xfrm>
              <a:prstGeom prst="roundRect">
                <a:avLst>
                  <a:gd name="adj" fmla="val 509"/>
                </a:avLst>
              </a:prstGeom>
              <a:solidFill>
                <a:srgbClr val="2323D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77865" name="Text Box 54"/>
              <p:cNvSpPr txBox="1">
                <a:spLocks noChangeArrowheads="1"/>
              </p:cNvSpPr>
              <p:nvPr/>
            </p:nvSpPr>
            <p:spPr bwMode="auto">
              <a:xfrm>
                <a:off x="2254" y="2281"/>
                <a:ext cx="80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>
                    <a:solidFill>
                      <a:srgbClr val="FFFFFF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77832" name="Group 55"/>
            <p:cNvGrpSpPr>
              <a:grpSpLocks/>
            </p:cNvGrpSpPr>
            <p:nvPr/>
          </p:nvGrpSpPr>
          <p:grpSpPr bwMode="auto">
            <a:xfrm>
              <a:off x="3220" y="2277"/>
              <a:ext cx="313" cy="196"/>
              <a:chOff x="3220" y="2277"/>
              <a:chExt cx="313" cy="196"/>
            </a:xfrm>
          </p:grpSpPr>
          <p:sp>
            <p:nvSpPr>
              <p:cNvPr id="77862" name="AutoShape 56"/>
              <p:cNvSpPr>
                <a:spLocks noChangeArrowheads="1"/>
              </p:cNvSpPr>
              <p:nvPr/>
            </p:nvSpPr>
            <p:spPr bwMode="auto">
              <a:xfrm>
                <a:off x="3220" y="2277"/>
                <a:ext cx="313" cy="196"/>
              </a:xfrm>
              <a:prstGeom prst="roundRect">
                <a:avLst>
                  <a:gd name="adj" fmla="val 509"/>
                </a:avLst>
              </a:prstGeom>
              <a:solidFill>
                <a:srgbClr val="2323D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77863" name="Text Box 57"/>
              <p:cNvSpPr txBox="1">
                <a:spLocks noChangeArrowheads="1"/>
              </p:cNvSpPr>
              <p:nvPr/>
            </p:nvSpPr>
            <p:spPr bwMode="auto">
              <a:xfrm>
                <a:off x="3344" y="2281"/>
                <a:ext cx="80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>
                    <a:solidFill>
                      <a:srgbClr val="FFFFFF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77833" name="Group 58"/>
            <p:cNvGrpSpPr>
              <a:grpSpLocks/>
            </p:cNvGrpSpPr>
            <p:nvPr/>
          </p:nvGrpSpPr>
          <p:grpSpPr bwMode="auto">
            <a:xfrm>
              <a:off x="1380" y="1981"/>
              <a:ext cx="313" cy="196"/>
              <a:chOff x="1380" y="1981"/>
              <a:chExt cx="313" cy="196"/>
            </a:xfrm>
          </p:grpSpPr>
          <p:sp>
            <p:nvSpPr>
              <p:cNvPr id="77860" name="AutoShape 59"/>
              <p:cNvSpPr>
                <a:spLocks noChangeArrowheads="1"/>
              </p:cNvSpPr>
              <p:nvPr/>
            </p:nvSpPr>
            <p:spPr bwMode="auto">
              <a:xfrm>
                <a:off x="1380" y="1981"/>
                <a:ext cx="313" cy="196"/>
              </a:xfrm>
              <a:prstGeom prst="roundRect">
                <a:avLst>
                  <a:gd name="adj" fmla="val 509"/>
                </a:avLst>
              </a:prstGeom>
              <a:solidFill>
                <a:srgbClr val="2323D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77861" name="Text Box 60"/>
              <p:cNvSpPr txBox="1">
                <a:spLocks noChangeArrowheads="1"/>
              </p:cNvSpPr>
              <p:nvPr/>
            </p:nvSpPr>
            <p:spPr bwMode="auto">
              <a:xfrm>
                <a:off x="1504" y="1984"/>
                <a:ext cx="80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>
                    <a:solidFill>
                      <a:srgbClr val="FFFFFF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77834" name="Group 61"/>
            <p:cNvGrpSpPr>
              <a:grpSpLocks/>
            </p:cNvGrpSpPr>
            <p:nvPr/>
          </p:nvGrpSpPr>
          <p:grpSpPr bwMode="auto">
            <a:xfrm>
              <a:off x="1381" y="1981"/>
              <a:ext cx="313" cy="196"/>
              <a:chOff x="1381" y="1981"/>
              <a:chExt cx="313" cy="196"/>
            </a:xfrm>
          </p:grpSpPr>
          <p:sp>
            <p:nvSpPr>
              <p:cNvPr id="77858" name="AutoShape 62"/>
              <p:cNvSpPr>
                <a:spLocks noChangeArrowheads="1"/>
              </p:cNvSpPr>
              <p:nvPr/>
            </p:nvSpPr>
            <p:spPr bwMode="auto">
              <a:xfrm>
                <a:off x="1381" y="1981"/>
                <a:ext cx="313" cy="196"/>
              </a:xfrm>
              <a:prstGeom prst="roundRect">
                <a:avLst>
                  <a:gd name="adj" fmla="val 509"/>
                </a:avLst>
              </a:prstGeom>
              <a:solidFill>
                <a:srgbClr val="00AE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77859" name="Text Box 63"/>
              <p:cNvSpPr txBox="1">
                <a:spLocks noChangeArrowheads="1"/>
              </p:cNvSpPr>
              <p:nvPr/>
            </p:nvSpPr>
            <p:spPr bwMode="auto">
              <a:xfrm>
                <a:off x="1505" y="1984"/>
                <a:ext cx="80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>
                    <a:solidFill>
                      <a:srgbClr val="FFFFFF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grpSp>
          <p:nvGrpSpPr>
            <p:cNvPr id="77835" name="Group 64"/>
            <p:cNvGrpSpPr>
              <a:grpSpLocks/>
            </p:cNvGrpSpPr>
            <p:nvPr/>
          </p:nvGrpSpPr>
          <p:grpSpPr bwMode="auto">
            <a:xfrm>
              <a:off x="2131" y="1981"/>
              <a:ext cx="313" cy="196"/>
              <a:chOff x="2131" y="1981"/>
              <a:chExt cx="313" cy="196"/>
            </a:xfrm>
          </p:grpSpPr>
          <p:sp>
            <p:nvSpPr>
              <p:cNvPr id="77856" name="AutoShape 65"/>
              <p:cNvSpPr>
                <a:spLocks noChangeArrowheads="1"/>
              </p:cNvSpPr>
              <p:nvPr/>
            </p:nvSpPr>
            <p:spPr bwMode="auto">
              <a:xfrm>
                <a:off x="2131" y="1981"/>
                <a:ext cx="313" cy="196"/>
              </a:xfrm>
              <a:prstGeom prst="roundRect">
                <a:avLst>
                  <a:gd name="adj" fmla="val 509"/>
                </a:avLst>
              </a:prstGeom>
              <a:solidFill>
                <a:srgbClr val="00AE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77857" name="Text Box 66"/>
              <p:cNvSpPr txBox="1">
                <a:spLocks noChangeArrowheads="1"/>
              </p:cNvSpPr>
              <p:nvPr/>
            </p:nvSpPr>
            <p:spPr bwMode="auto">
              <a:xfrm>
                <a:off x="2255" y="1984"/>
                <a:ext cx="80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>
                    <a:solidFill>
                      <a:srgbClr val="FFFFFF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grpSp>
          <p:nvGrpSpPr>
            <p:cNvPr id="77836" name="Group 67"/>
            <p:cNvGrpSpPr>
              <a:grpSpLocks/>
            </p:cNvGrpSpPr>
            <p:nvPr/>
          </p:nvGrpSpPr>
          <p:grpSpPr bwMode="auto">
            <a:xfrm>
              <a:off x="2848" y="1981"/>
              <a:ext cx="313" cy="196"/>
              <a:chOff x="2848" y="1981"/>
              <a:chExt cx="313" cy="196"/>
            </a:xfrm>
          </p:grpSpPr>
          <p:sp>
            <p:nvSpPr>
              <p:cNvPr id="77854" name="AutoShape 68"/>
              <p:cNvSpPr>
                <a:spLocks noChangeArrowheads="1"/>
              </p:cNvSpPr>
              <p:nvPr/>
            </p:nvSpPr>
            <p:spPr bwMode="auto">
              <a:xfrm>
                <a:off x="2848" y="1981"/>
                <a:ext cx="313" cy="196"/>
              </a:xfrm>
              <a:prstGeom prst="roundRect">
                <a:avLst>
                  <a:gd name="adj" fmla="val 509"/>
                </a:avLst>
              </a:prstGeom>
              <a:solidFill>
                <a:srgbClr val="00AE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77855" name="Text Box 69"/>
              <p:cNvSpPr txBox="1">
                <a:spLocks noChangeArrowheads="1"/>
              </p:cNvSpPr>
              <p:nvPr/>
            </p:nvSpPr>
            <p:spPr bwMode="auto">
              <a:xfrm>
                <a:off x="2973" y="1984"/>
                <a:ext cx="80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>
                    <a:solidFill>
                      <a:srgbClr val="FFFFFF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grpSp>
          <p:nvGrpSpPr>
            <p:cNvPr id="77837" name="Group 70"/>
            <p:cNvGrpSpPr>
              <a:grpSpLocks/>
            </p:cNvGrpSpPr>
            <p:nvPr/>
          </p:nvGrpSpPr>
          <p:grpSpPr bwMode="auto">
            <a:xfrm>
              <a:off x="1061" y="1681"/>
              <a:ext cx="313" cy="196"/>
              <a:chOff x="1061" y="1681"/>
              <a:chExt cx="313" cy="196"/>
            </a:xfrm>
          </p:grpSpPr>
          <p:sp>
            <p:nvSpPr>
              <p:cNvPr id="77852" name="AutoShape 71"/>
              <p:cNvSpPr>
                <a:spLocks noChangeArrowheads="1"/>
              </p:cNvSpPr>
              <p:nvPr/>
            </p:nvSpPr>
            <p:spPr bwMode="auto">
              <a:xfrm>
                <a:off x="1061" y="1681"/>
                <a:ext cx="313" cy="196"/>
              </a:xfrm>
              <a:prstGeom prst="roundRect">
                <a:avLst>
                  <a:gd name="adj" fmla="val 509"/>
                </a:avLst>
              </a:prstGeom>
              <a:solidFill>
                <a:srgbClr val="FF66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77853" name="Text Box 72"/>
              <p:cNvSpPr txBox="1">
                <a:spLocks noChangeArrowheads="1"/>
              </p:cNvSpPr>
              <p:nvPr/>
            </p:nvSpPr>
            <p:spPr bwMode="auto">
              <a:xfrm>
                <a:off x="1185" y="1684"/>
                <a:ext cx="80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>
                    <a:solidFill>
                      <a:srgbClr val="FFFFFF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grpSp>
          <p:nvGrpSpPr>
            <p:cNvPr id="77838" name="Group 73"/>
            <p:cNvGrpSpPr>
              <a:grpSpLocks/>
            </p:cNvGrpSpPr>
            <p:nvPr/>
          </p:nvGrpSpPr>
          <p:grpSpPr bwMode="auto">
            <a:xfrm>
              <a:off x="1772" y="1681"/>
              <a:ext cx="313" cy="196"/>
              <a:chOff x="1772" y="1681"/>
              <a:chExt cx="313" cy="196"/>
            </a:xfrm>
          </p:grpSpPr>
          <p:sp>
            <p:nvSpPr>
              <p:cNvPr id="77850" name="AutoShape 74"/>
              <p:cNvSpPr>
                <a:spLocks noChangeArrowheads="1"/>
              </p:cNvSpPr>
              <p:nvPr/>
            </p:nvSpPr>
            <p:spPr bwMode="auto">
              <a:xfrm>
                <a:off x="1772" y="1681"/>
                <a:ext cx="313" cy="196"/>
              </a:xfrm>
              <a:prstGeom prst="roundRect">
                <a:avLst>
                  <a:gd name="adj" fmla="val 509"/>
                </a:avLst>
              </a:prstGeom>
              <a:solidFill>
                <a:srgbClr val="FF66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77851" name="Text Box 75"/>
              <p:cNvSpPr txBox="1">
                <a:spLocks noChangeArrowheads="1"/>
              </p:cNvSpPr>
              <p:nvPr/>
            </p:nvSpPr>
            <p:spPr bwMode="auto">
              <a:xfrm>
                <a:off x="1896" y="1684"/>
                <a:ext cx="80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>
                    <a:solidFill>
                      <a:srgbClr val="FFFFFF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grpSp>
          <p:nvGrpSpPr>
            <p:cNvPr id="77839" name="Group 76"/>
            <p:cNvGrpSpPr>
              <a:grpSpLocks/>
            </p:cNvGrpSpPr>
            <p:nvPr/>
          </p:nvGrpSpPr>
          <p:grpSpPr bwMode="auto">
            <a:xfrm>
              <a:off x="2131" y="1681"/>
              <a:ext cx="313" cy="196"/>
              <a:chOff x="2131" y="1681"/>
              <a:chExt cx="313" cy="196"/>
            </a:xfrm>
          </p:grpSpPr>
          <p:sp>
            <p:nvSpPr>
              <p:cNvPr id="77848" name="AutoShape 77"/>
              <p:cNvSpPr>
                <a:spLocks noChangeArrowheads="1"/>
              </p:cNvSpPr>
              <p:nvPr/>
            </p:nvSpPr>
            <p:spPr bwMode="auto">
              <a:xfrm>
                <a:off x="2131" y="1681"/>
                <a:ext cx="313" cy="196"/>
              </a:xfrm>
              <a:prstGeom prst="roundRect">
                <a:avLst>
                  <a:gd name="adj" fmla="val 509"/>
                </a:avLst>
              </a:prstGeom>
              <a:solidFill>
                <a:srgbClr val="FF66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77849" name="Text Box 78"/>
              <p:cNvSpPr txBox="1">
                <a:spLocks noChangeArrowheads="1"/>
              </p:cNvSpPr>
              <p:nvPr/>
            </p:nvSpPr>
            <p:spPr bwMode="auto">
              <a:xfrm>
                <a:off x="2255" y="1684"/>
                <a:ext cx="80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>
                    <a:solidFill>
                      <a:srgbClr val="FFFFFF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grpSp>
          <p:nvGrpSpPr>
            <p:cNvPr id="77840" name="Group 79"/>
            <p:cNvGrpSpPr>
              <a:grpSpLocks/>
            </p:cNvGrpSpPr>
            <p:nvPr/>
          </p:nvGrpSpPr>
          <p:grpSpPr bwMode="auto">
            <a:xfrm>
              <a:off x="3573" y="1681"/>
              <a:ext cx="313" cy="196"/>
              <a:chOff x="3573" y="1681"/>
              <a:chExt cx="313" cy="196"/>
            </a:xfrm>
          </p:grpSpPr>
          <p:sp>
            <p:nvSpPr>
              <p:cNvPr id="77846" name="AutoShape 80"/>
              <p:cNvSpPr>
                <a:spLocks noChangeArrowheads="1"/>
              </p:cNvSpPr>
              <p:nvPr/>
            </p:nvSpPr>
            <p:spPr bwMode="auto">
              <a:xfrm>
                <a:off x="3573" y="1681"/>
                <a:ext cx="313" cy="196"/>
              </a:xfrm>
              <a:prstGeom prst="roundRect">
                <a:avLst>
                  <a:gd name="adj" fmla="val 509"/>
                </a:avLst>
              </a:prstGeom>
              <a:solidFill>
                <a:srgbClr val="FF66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77847" name="Text Box 81"/>
              <p:cNvSpPr txBox="1">
                <a:spLocks noChangeArrowheads="1"/>
              </p:cNvSpPr>
              <p:nvPr/>
            </p:nvSpPr>
            <p:spPr bwMode="auto">
              <a:xfrm>
                <a:off x="3697" y="1684"/>
                <a:ext cx="80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>
                    <a:solidFill>
                      <a:srgbClr val="FFFFFF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77841" name="Text Box 82"/>
            <p:cNvSpPr txBox="1">
              <a:spLocks noChangeArrowheads="1"/>
            </p:cNvSpPr>
            <p:nvPr/>
          </p:nvSpPr>
          <p:spPr bwMode="auto">
            <a:xfrm>
              <a:off x="239" y="1664"/>
              <a:ext cx="517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latin typeface="Times New Roman" pitchFamily="18" charset="0"/>
                </a:rPr>
                <a:t>node 3</a:t>
              </a:r>
            </a:p>
          </p:txBody>
        </p:sp>
        <p:sp>
          <p:nvSpPr>
            <p:cNvPr id="77842" name="Text Box 83"/>
            <p:cNvSpPr txBox="1">
              <a:spLocks noChangeArrowheads="1"/>
            </p:cNvSpPr>
            <p:nvPr/>
          </p:nvSpPr>
          <p:spPr bwMode="auto">
            <a:xfrm>
              <a:off x="239" y="1964"/>
              <a:ext cx="517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latin typeface="Times New Roman" pitchFamily="18" charset="0"/>
                </a:rPr>
                <a:t>node 2</a:t>
              </a:r>
            </a:p>
          </p:txBody>
        </p:sp>
        <p:sp>
          <p:nvSpPr>
            <p:cNvPr id="77843" name="Text Box 84"/>
            <p:cNvSpPr txBox="1">
              <a:spLocks noChangeArrowheads="1"/>
            </p:cNvSpPr>
            <p:nvPr/>
          </p:nvSpPr>
          <p:spPr bwMode="auto">
            <a:xfrm>
              <a:off x="245" y="2261"/>
              <a:ext cx="517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latin typeface="Times New Roman" pitchFamily="18" charset="0"/>
                </a:rPr>
                <a:t>node 1</a:t>
              </a:r>
            </a:p>
          </p:txBody>
        </p:sp>
        <p:sp>
          <p:nvSpPr>
            <p:cNvPr id="77844" name="Text Box 85"/>
            <p:cNvSpPr txBox="1">
              <a:spLocks noChangeArrowheads="1"/>
            </p:cNvSpPr>
            <p:nvPr/>
          </p:nvSpPr>
          <p:spPr bwMode="auto">
            <a:xfrm>
              <a:off x="1088" y="2770"/>
              <a:ext cx="3162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6000"/>
                </a:lnSpc>
                <a:buClr>
                  <a:srgbClr val="000000"/>
                </a:buClr>
                <a:buSzPct val="4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latin typeface="Helvetica"/>
                </a:rPr>
                <a:t>C     S      S      C      I     S     S       S     I</a:t>
              </a:r>
            </a:p>
          </p:txBody>
        </p:sp>
        <p:sp>
          <p:nvSpPr>
            <p:cNvPr id="77845" name="Text Box 86"/>
            <p:cNvSpPr txBox="1">
              <a:spLocks noChangeArrowheads="1"/>
            </p:cNvSpPr>
            <p:nvPr/>
          </p:nvSpPr>
          <p:spPr bwMode="auto">
            <a:xfrm>
              <a:off x="4076" y="1779"/>
              <a:ext cx="1490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6000"/>
                </a:lnSpc>
                <a:buClr>
                  <a:srgbClr val="000000"/>
                </a:buClr>
                <a:buSzPct val="45000"/>
                <a:tabLst>
                  <a:tab pos="0" algn="l"/>
                  <a:tab pos="333375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latin typeface="Helvetica"/>
                </a:rPr>
                <a:t>S:	Success</a:t>
              </a:r>
            </a:p>
            <a:p>
              <a:pPr>
                <a:lnSpc>
                  <a:spcPct val="103000"/>
                </a:lnSpc>
                <a:buClr>
                  <a:srgbClr val="000000"/>
                </a:buClr>
                <a:buSzPct val="45000"/>
                <a:tabLst>
                  <a:tab pos="0" algn="l"/>
                  <a:tab pos="333375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latin typeface="Helvetica"/>
                </a:rPr>
                <a:t>C:	Collision</a:t>
              </a:r>
            </a:p>
            <a:p>
              <a:pPr>
                <a:lnSpc>
                  <a:spcPct val="103000"/>
                </a:lnSpc>
                <a:buClr>
                  <a:srgbClr val="000000"/>
                </a:buClr>
                <a:buSzPct val="45000"/>
                <a:tabLst>
                  <a:tab pos="0" algn="l"/>
                  <a:tab pos="333375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latin typeface="Helvetica"/>
                </a:rPr>
                <a:t>I:	Idle channel slots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458200" cy="563562"/>
          </a:xfrm>
        </p:spPr>
        <p:txBody>
          <a:bodyPr lIns="0" rIns="0" bIns="0" anchor="b" anchorCtr="0"/>
          <a:lstStyle/>
          <a:p>
            <a:pPr eaLnBrk="1" hangingPunct="1">
              <a:defRPr/>
            </a:pPr>
            <a:r>
              <a:rPr lang="en-US" sz="31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CSMA (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tantia" pitchFamily="18" charset="0"/>
              </a:rPr>
              <a:t>CARRIER SENSE MULTIPLE ACCESS)</a:t>
            </a:r>
            <a:endParaRPr lang="en-US" sz="31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1219200"/>
            <a:ext cx="9144000" cy="457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Collision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dapat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dikurangi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/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dihindari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jika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stasiun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dapat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mendeteksi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terlebih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dahulu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apakah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medium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sedang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digunakan</a:t>
            </a:r>
            <a:endParaRPr lang="en-US" sz="2400" dirty="0">
              <a:solidFill>
                <a:srgbClr val="000000"/>
              </a:solidFill>
              <a:latin typeface="Constantia" pitchFamily="18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Sistem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ini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dapat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diterapkan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pada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jaringan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latency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rendah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seperti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pada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LAN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CSMA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masih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memungkinkan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terjadi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tabrakan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jika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dua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stasiun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mendeteksi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bersamaan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dan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jika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terdeteksi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jalur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idle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juga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akan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mengirimkan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frame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secara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bersamaan</a:t>
            </a:r>
            <a:endParaRPr lang="en-US" sz="2400" dirty="0">
              <a:solidFill>
                <a:srgbClr val="000000"/>
              </a:solidFill>
              <a:latin typeface="Constantia" pitchFamily="18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Mode 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akses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CSMA : 1-persistent, non-persistent, p-persistent,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304800"/>
            <a:ext cx="7772400" cy="1143000"/>
          </a:xfrm>
        </p:spPr>
        <p:txBody>
          <a:bodyPr lIns="0" rIns="0" bIns="0" anchor="b" anchorCtr="0"/>
          <a:lstStyle/>
          <a:p>
            <a:pPr eaLnBrk="1" hangingPunct="1">
              <a:defRPr/>
            </a:pPr>
            <a:r>
              <a:rPr lang="en-US" sz="2300" b="1" smtClean="0">
                <a:latin typeface="Tahoma" pitchFamily="34" charset="0"/>
              </a:rPr>
              <a:t>1-Persistent CSMA</a:t>
            </a:r>
            <a:endParaRPr lang="en-US" sz="2700" b="1" smtClean="0">
              <a:latin typeface="Tahoma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14400"/>
            <a:ext cx="7924800" cy="4343400"/>
          </a:xfrm>
        </p:spPr>
        <p:txBody>
          <a:bodyPr>
            <a:normAutofit lnSpcReduction="10000"/>
          </a:bodyPr>
          <a:lstStyle/>
          <a:p>
            <a:pPr marL="273050" indent="-273050" eaLnBrk="1" hangingPunct="1">
              <a:lnSpc>
                <a:spcPct val="90000"/>
              </a:lnSpc>
              <a:defRPr/>
            </a:pPr>
            <a:r>
              <a:rPr lang="en-US" sz="2400" smtClean="0">
                <a:latin typeface="Tahoma" pitchFamily="34" charset="0"/>
              </a:rPr>
              <a:t>Station yang punya paket untuk transmit deteksi kanal</a:t>
            </a:r>
          </a:p>
          <a:p>
            <a:pPr marL="273050" indent="-273050" eaLnBrk="1" hangingPunct="1">
              <a:lnSpc>
                <a:spcPct val="90000"/>
              </a:lnSpc>
              <a:defRPr/>
            </a:pPr>
            <a:r>
              <a:rPr lang="en-US" sz="2400" smtClean="0">
                <a:latin typeface="Tahoma" pitchFamily="34" charset="0"/>
              </a:rPr>
              <a:t>Jika kanal sibuk </a:t>
            </a:r>
            <a:r>
              <a:rPr lang="en-US" sz="2400" smtClean="0">
                <a:latin typeface="Tahoma" pitchFamily="34" charset="0"/>
                <a:sym typeface="Symbol" pitchFamily="18" charset="2"/>
              </a:rPr>
              <a:t> deteksi kanal secara kontinyu, tunggu sampai kanal menjadi idle</a:t>
            </a:r>
          </a:p>
          <a:p>
            <a:pPr marL="273050" indent="-273050" eaLnBrk="1" hangingPunct="1">
              <a:lnSpc>
                <a:spcPct val="90000"/>
              </a:lnSpc>
              <a:defRPr/>
            </a:pPr>
            <a:r>
              <a:rPr lang="en-US" sz="2400" smtClean="0">
                <a:latin typeface="Tahoma" pitchFamily="34" charset="0"/>
                <a:sym typeface="Symbol" pitchFamily="18" charset="2"/>
              </a:rPr>
              <a:t>Begitu kanal terdeteksi idle  transmit paket</a:t>
            </a:r>
          </a:p>
          <a:p>
            <a:pPr marL="273050" indent="-273050" eaLnBrk="1" hangingPunct="1">
              <a:lnSpc>
                <a:spcPct val="90000"/>
              </a:lnSpc>
              <a:defRPr/>
            </a:pPr>
            <a:r>
              <a:rPr lang="en-US" sz="2400" smtClean="0">
                <a:latin typeface="Tahoma" pitchFamily="34" charset="0"/>
                <a:sym typeface="Symbol" pitchFamily="18" charset="2"/>
              </a:rPr>
              <a:t>Jika lebih dari satu station menunggu  </a:t>
            </a:r>
            <a:r>
              <a:rPr lang="en-US" sz="2400" i="1" smtClean="0">
                <a:latin typeface="Tahoma" pitchFamily="34" charset="0"/>
                <a:sym typeface="Symbol" pitchFamily="18" charset="2"/>
              </a:rPr>
              <a:t>collision</a:t>
            </a:r>
          </a:p>
          <a:p>
            <a:pPr marL="273050" indent="-273050" eaLnBrk="1" hangingPunct="1">
              <a:lnSpc>
                <a:spcPct val="90000"/>
              </a:lnSpc>
              <a:defRPr/>
            </a:pPr>
            <a:r>
              <a:rPr lang="en-US" sz="2400" smtClean="0">
                <a:latin typeface="Tahoma" pitchFamily="34" charset="0"/>
                <a:sym typeface="Symbol" pitchFamily="18" charset="2"/>
              </a:rPr>
              <a:t>Station-station yang mempunyai paket yang tiba dalam t</a:t>
            </a:r>
            <a:r>
              <a:rPr lang="en-US" sz="2400" baseline="-25000" smtClean="0">
                <a:latin typeface="Tahoma" pitchFamily="34" charset="0"/>
                <a:sym typeface="Symbol" pitchFamily="18" charset="2"/>
              </a:rPr>
              <a:t>prop</a:t>
            </a:r>
            <a:r>
              <a:rPr lang="en-US" sz="2400" smtClean="0">
                <a:latin typeface="Tahoma" pitchFamily="34" charset="0"/>
                <a:sym typeface="Symbol" pitchFamily="18" charset="2"/>
              </a:rPr>
              <a:t> dari transmisi sebelumnya mempunyai kemungkinan collision</a:t>
            </a:r>
          </a:p>
          <a:p>
            <a:pPr marL="273050" indent="-273050" eaLnBrk="1" hangingPunct="1">
              <a:lnSpc>
                <a:spcPct val="90000"/>
              </a:lnSpc>
              <a:defRPr/>
            </a:pPr>
            <a:r>
              <a:rPr lang="en-US" sz="2400" smtClean="0">
                <a:latin typeface="Tahoma" pitchFamily="34" charset="0"/>
                <a:sym typeface="Symbol" pitchFamily="18" charset="2"/>
              </a:rPr>
              <a:t>Station yang terlibat collision menjalankan algoritma </a:t>
            </a:r>
            <a:r>
              <a:rPr lang="en-US" sz="2400" i="1" smtClean="0">
                <a:latin typeface="Tahoma" pitchFamily="34" charset="0"/>
                <a:sym typeface="Symbol" pitchFamily="18" charset="2"/>
              </a:rPr>
              <a:t>backoff</a:t>
            </a:r>
            <a:r>
              <a:rPr lang="en-US" sz="2400" smtClean="0">
                <a:latin typeface="Tahoma" pitchFamily="34" charset="0"/>
                <a:sym typeface="Symbol" pitchFamily="18" charset="2"/>
              </a:rPr>
              <a:t> utk </a:t>
            </a:r>
            <a:r>
              <a:rPr lang="en-US" sz="2400" i="1" smtClean="0">
                <a:latin typeface="Tahoma" pitchFamily="34" charset="0"/>
                <a:sym typeface="Symbol" pitchFamily="18" charset="2"/>
              </a:rPr>
              <a:t>scheduling</a:t>
            </a:r>
            <a:r>
              <a:rPr lang="en-US" sz="2400" smtClean="0">
                <a:latin typeface="Tahoma" pitchFamily="34" charset="0"/>
                <a:sym typeface="Symbol" pitchFamily="18" charset="2"/>
              </a:rPr>
              <a:t> waktu resensing berikutnya</a:t>
            </a:r>
          </a:p>
          <a:p>
            <a:pPr marL="273050" indent="-273050" eaLnBrk="1" hangingPunct="1">
              <a:lnSpc>
                <a:spcPct val="90000"/>
              </a:lnSpc>
              <a:defRPr/>
            </a:pPr>
            <a:r>
              <a:rPr lang="en-US" sz="2400" smtClean="0">
                <a:latin typeface="Tahoma" pitchFamily="34" charset="0"/>
                <a:sym typeface="Symbol" pitchFamily="18" charset="2"/>
              </a:rPr>
              <a:t>1-Persisten CSMA  berusaha akses medium sesegera mungkin  “</a:t>
            </a:r>
            <a:r>
              <a:rPr lang="en-US" sz="2400" i="1" smtClean="0">
                <a:latin typeface="Tahoma" pitchFamily="34" charset="0"/>
                <a:sym typeface="Symbol" pitchFamily="18" charset="2"/>
              </a:rPr>
              <a:t>greedy</a:t>
            </a:r>
            <a:r>
              <a:rPr lang="en-US" sz="2400" smtClean="0">
                <a:latin typeface="Tahoma" pitchFamily="34" charset="0"/>
                <a:sym typeface="Symbol" pitchFamily="18" charset="2"/>
              </a:rPr>
              <a:t>”  rate collision tinggi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457200"/>
            <a:ext cx="8229600" cy="1139825"/>
          </a:xfrm>
        </p:spPr>
        <p:txBody>
          <a:bodyPr lIns="0" rIns="0" bIns="0" anchor="b" anchorCtr="0"/>
          <a:lstStyle/>
          <a:p>
            <a:pPr eaLnBrk="1" hangingPunct="1">
              <a:defRPr/>
            </a:pPr>
            <a:r>
              <a:rPr lang="en-US" sz="2300" b="1" dirty="0" smtClean="0">
                <a:latin typeface="Tahoma" pitchFamily="34" charset="0"/>
              </a:rPr>
              <a:t>Non-Persistent CSMA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90600"/>
            <a:ext cx="7924800" cy="4114800"/>
          </a:xfrm>
        </p:spPr>
        <p:txBody>
          <a:bodyPr>
            <a:normAutofit fontScale="85000" lnSpcReduction="20000"/>
          </a:bodyPr>
          <a:lstStyle/>
          <a:p>
            <a:pPr marL="273050" indent="-273050" eaLnBrk="1" hangingPunct="1">
              <a:lnSpc>
                <a:spcPct val="90000"/>
              </a:lnSpc>
              <a:defRPr/>
            </a:pPr>
            <a:r>
              <a:rPr lang="en-US" sz="3000" dirty="0" err="1" smtClean="0">
                <a:latin typeface="Tahoma" pitchFamily="34" charset="0"/>
              </a:rPr>
              <a:t>Berusaha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mengurangi</a:t>
            </a:r>
            <a:r>
              <a:rPr lang="en-US" sz="3000" dirty="0" smtClean="0">
                <a:latin typeface="Tahoma" pitchFamily="34" charset="0"/>
              </a:rPr>
              <a:t> collision</a:t>
            </a:r>
          </a:p>
          <a:p>
            <a:pPr marL="273050" indent="-273050" eaLnBrk="1" hangingPunct="1">
              <a:lnSpc>
                <a:spcPct val="90000"/>
              </a:lnSpc>
              <a:defRPr/>
            </a:pPr>
            <a:r>
              <a:rPr lang="en-US" sz="3000" dirty="0" smtClean="0">
                <a:latin typeface="Tahoma" pitchFamily="34" charset="0"/>
              </a:rPr>
              <a:t>Station </a:t>
            </a:r>
            <a:r>
              <a:rPr lang="en-US" sz="3000" dirty="0" err="1" smtClean="0">
                <a:latin typeface="Tahoma" pitchFamily="34" charset="0"/>
              </a:rPr>
              <a:t>yg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punya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paket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utk</a:t>
            </a:r>
            <a:r>
              <a:rPr lang="en-US" sz="3000" dirty="0" smtClean="0">
                <a:latin typeface="Tahoma" pitchFamily="34" charset="0"/>
              </a:rPr>
              <a:t> transmit </a:t>
            </a:r>
            <a:r>
              <a:rPr lang="en-US" sz="3000" dirty="0" err="1" smtClean="0">
                <a:latin typeface="Tahoma" pitchFamily="34" charset="0"/>
              </a:rPr>
              <a:t>mendeteksi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kanal</a:t>
            </a:r>
            <a:endParaRPr lang="en-US" sz="3000" dirty="0" smtClean="0">
              <a:latin typeface="Tahoma" pitchFamily="34" charset="0"/>
            </a:endParaRPr>
          </a:p>
          <a:p>
            <a:pPr marL="273050" indent="-273050" eaLnBrk="1" hangingPunct="1">
              <a:lnSpc>
                <a:spcPct val="90000"/>
              </a:lnSpc>
              <a:defRPr/>
            </a:pPr>
            <a:r>
              <a:rPr lang="en-US" sz="3000" dirty="0" err="1" smtClean="0">
                <a:latin typeface="Tahoma" pitchFamily="34" charset="0"/>
              </a:rPr>
              <a:t>Jika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kanal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sibuk</a:t>
            </a:r>
            <a:r>
              <a:rPr lang="en-US" sz="3000" dirty="0" smtClean="0">
                <a:latin typeface="Tahoma" pitchFamily="34" charset="0"/>
              </a:rPr>
              <a:t>, </a:t>
            </a:r>
            <a:r>
              <a:rPr lang="en-US" sz="3000" dirty="0" err="1" smtClean="0">
                <a:latin typeface="Tahoma" pitchFamily="34" charset="0"/>
              </a:rPr>
              <a:t>segera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i="1" dirty="0" err="1" smtClean="0">
                <a:latin typeface="Tahoma" pitchFamily="34" charset="0"/>
              </a:rPr>
              <a:t>backoff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dan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i="1" dirty="0" smtClean="0">
                <a:latin typeface="Tahoma" pitchFamily="34" charset="0"/>
              </a:rPr>
              <a:t>reschedule </a:t>
            </a:r>
            <a:r>
              <a:rPr lang="en-US" sz="3000" dirty="0" err="1" smtClean="0">
                <a:latin typeface="Tahoma" pitchFamily="34" charset="0"/>
              </a:rPr>
              <a:t>waktu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i="1" dirty="0" err="1" smtClean="0">
                <a:latin typeface="Tahoma" pitchFamily="34" charset="0"/>
              </a:rPr>
              <a:t>resensing</a:t>
            </a:r>
            <a:endParaRPr lang="en-US" sz="3000" dirty="0" smtClean="0">
              <a:latin typeface="Tahoma" pitchFamily="34" charset="0"/>
            </a:endParaRPr>
          </a:p>
          <a:p>
            <a:pPr marL="273050" indent="-273050" eaLnBrk="1" hangingPunct="1">
              <a:lnSpc>
                <a:spcPct val="90000"/>
              </a:lnSpc>
              <a:defRPr/>
            </a:pPr>
            <a:r>
              <a:rPr lang="en-US" sz="3000" dirty="0" err="1" smtClean="0">
                <a:latin typeface="Tahoma" pitchFamily="34" charset="0"/>
              </a:rPr>
              <a:t>jika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kanal</a:t>
            </a:r>
            <a:r>
              <a:rPr lang="en-US" sz="3000" dirty="0" smtClean="0">
                <a:latin typeface="Tahoma" pitchFamily="34" charset="0"/>
              </a:rPr>
              <a:t> idle, station transmit</a:t>
            </a:r>
          </a:p>
          <a:p>
            <a:pPr marL="273050" indent="-273050" eaLnBrk="1" hangingPunct="1">
              <a:lnSpc>
                <a:spcPct val="90000"/>
              </a:lnSpc>
              <a:defRPr/>
            </a:pPr>
            <a:r>
              <a:rPr lang="en-US" sz="3000" dirty="0" err="1" smtClean="0">
                <a:latin typeface="Tahoma" pitchFamily="34" charset="0"/>
              </a:rPr>
              <a:t>Dengan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segera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melakukan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i="1" dirty="0" smtClean="0">
                <a:latin typeface="Tahoma" pitchFamily="34" charset="0"/>
              </a:rPr>
              <a:t>rescheduling </a:t>
            </a:r>
            <a:r>
              <a:rPr lang="en-US" sz="3000" i="1" dirty="0" err="1" smtClean="0">
                <a:latin typeface="Tahoma" pitchFamily="34" charset="0"/>
              </a:rPr>
              <a:t>resensing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jika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sibuk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dan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tidak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ngotot</a:t>
            </a:r>
            <a:r>
              <a:rPr lang="en-US" sz="3000" dirty="0" smtClean="0">
                <a:latin typeface="Tahoma" pitchFamily="34" charset="0"/>
              </a:rPr>
              <a:t> (</a:t>
            </a:r>
            <a:r>
              <a:rPr lang="en-US" sz="3000" i="1" dirty="0" smtClean="0">
                <a:latin typeface="Tahoma" pitchFamily="34" charset="0"/>
              </a:rPr>
              <a:t>persisting</a:t>
            </a:r>
            <a:r>
              <a:rPr lang="en-US" sz="3000" dirty="0" smtClean="0">
                <a:latin typeface="Tahoma" pitchFamily="34" charset="0"/>
              </a:rPr>
              <a:t>) </a:t>
            </a:r>
            <a:r>
              <a:rPr lang="en-US" sz="3000" dirty="0" smtClean="0">
                <a:latin typeface="Tahoma" pitchFamily="34" charset="0"/>
                <a:sym typeface="Symbol" pitchFamily="18" charset="2"/>
              </a:rPr>
              <a:t> </a:t>
            </a:r>
            <a:r>
              <a:rPr lang="en-US" sz="3000" dirty="0" err="1" smtClean="0">
                <a:latin typeface="Tahoma" pitchFamily="34" charset="0"/>
                <a:sym typeface="Symbol" pitchFamily="18" charset="2"/>
              </a:rPr>
              <a:t>insiden</a:t>
            </a:r>
            <a:r>
              <a:rPr lang="en-US" sz="3000" dirty="0" smtClean="0">
                <a:latin typeface="Tahoma" pitchFamily="34" charset="0"/>
                <a:sym typeface="Symbol" pitchFamily="18" charset="2"/>
              </a:rPr>
              <a:t> </a:t>
            </a:r>
            <a:r>
              <a:rPr lang="en-US" sz="3000" i="1" dirty="0" smtClean="0">
                <a:latin typeface="Tahoma" pitchFamily="34" charset="0"/>
                <a:sym typeface="Symbol" pitchFamily="18" charset="2"/>
              </a:rPr>
              <a:t>collision</a:t>
            </a:r>
            <a:r>
              <a:rPr lang="en-US" sz="3000" dirty="0" smtClean="0">
                <a:latin typeface="Tahoma" pitchFamily="34" charset="0"/>
                <a:sym typeface="Symbol" pitchFamily="18" charset="2"/>
              </a:rPr>
              <a:t>  </a:t>
            </a:r>
            <a:r>
              <a:rPr lang="en-US" sz="3000" dirty="0" err="1" smtClean="0">
                <a:latin typeface="Tahoma" pitchFamily="34" charset="0"/>
                <a:sym typeface="Symbol" pitchFamily="18" charset="2"/>
              </a:rPr>
              <a:t>dikurangi</a:t>
            </a:r>
            <a:r>
              <a:rPr lang="en-US" sz="3000" dirty="0" smtClean="0">
                <a:latin typeface="Tahoma" pitchFamily="34" charset="0"/>
                <a:sym typeface="Symbol" pitchFamily="18" charset="2"/>
              </a:rPr>
              <a:t> </a:t>
            </a:r>
            <a:r>
              <a:rPr lang="en-US" sz="3000" dirty="0" err="1" smtClean="0">
                <a:latin typeface="Tahoma" pitchFamily="34" charset="0"/>
                <a:sym typeface="Symbol" pitchFamily="18" charset="2"/>
              </a:rPr>
              <a:t>dibandingkan</a:t>
            </a:r>
            <a:r>
              <a:rPr lang="en-US" sz="3000" dirty="0" smtClean="0">
                <a:latin typeface="Tahoma" pitchFamily="34" charset="0"/>
                <a:sym typeface="Symbol" pitchFamily="18" charset="2"/>
              </a:rPr>
              <a:t> </a:t>
            </a:r>
            <a:r>
              <a:rPr lang="en-US" sz="3000" dirty="0" err="1" smtClean="0">
                <a:latin typeface="Tahoma" pitchFamily="34" charset="0"/>
                <a:sym typeface="Symbol" pitchFamily="18" charset="2"/>
              </a:rPr>
              <a:t>dengan</a:t>
            </a:r>
            <a:r>
              <a:rPr lang="en-US" sz="3000" dirty="0" smtClean="0">
                <a:latin typeface="Tahoma" pitchFamily="34" charset="0"/>
                <a:sym typeface="Symbol" pitchFamily="18" charset="2"/>
              </a:rPr>
              <a:t> </a:t>
            </a:r>
            <a:r>
              <a:rPr lang="en-US" sz="3000" i="1" dirty="0" smtClean="0">
                <a:latin typeface="Tahoma" pitchFamily="34" charset="0"/>
                <a:sym typeface="Symbol" pitchFamily="18" charset="2"/>
              </a:rPr>
              <a:t>1-persistent</a:t>
            </a:r>
            <a:endParaRPr lang="en-US" sz="3000" dirty="0" smtClean="0">
              <a:latin typeface="Tahoma" pitchFamily="34" charset="0"/>
              <a:sym typeface="Symbol" pitchFamily="18" charset="2"/>
            </a:endParaRPr>
          </a:p>
          <a:p>
            <a:pPr marL="273050" indent="-273050" eaLnBrk="1" hangingPunct="1">
              <a:lnSpc>
                <a:spcPct val="90000"/>
              </a:lnSpc>
              <a:defRPr/>
            </a:pPr>
            <a:r>
              <a:rPr lang="en-US" sz="3000" dirty="0" smtClean="0">
                <a:latin typeface="Tahoma" pitchFamily="34" charset="0"/>
              </a:rPr>
              <a:t>Rescheduling </a:t>
            </a:r>
            <a:r>
              <a:rPr lang="en-US" sz="3000" dirty="0" err="1" smtClean="0">
                <a:latin typeface="Tahoma" pitchFamily="34" charset="0"/>
              </a:rPr>
              <a:t>menyebabkan</a:t>
            </a:r>
            <a:r>
              <a:rPr lang="en-US" sz="3000" dirty="0" smtClean="0">
                <a:latin typeface="Tahoma" pitchFamily="34" charset="0"/>
              </a:rPr>
              <a:t> delay &gt; </a:t>
            </a:r>
            <a:r>
              <a:rPr lang="en-US" sz="3000" dirty="0" err="1" smtClean="0">
                <a:latin typeface="Tahoma" pitchFamily="34" charset="0"/>
              </a:rPr>
              <a:t>daripada</a:t>
            </a:r>
            <a:r>
              <a:rPr lang="en-US" sz="3000" dirty="0" smtClean="0">
                <a:latin typeface="Tahoma" pitchFamily="34" charset="0"/>
              </a:rPr>
              <a:t> </a:t>
            </a:r>
          </a:p>
          <a:p>
            <a:pPr marL="273050" indent="-273050" eaLnBrk="1" hangingPunct="1">
              <a:lnSpc>
                <a:spcPct val="90000"/>
              </a:lnSpc>
              <a:buFontTx/>
              <a:buNone/>
              <a:defRPr/>
            </a:pPr>
            <a:r>
              <a:rPr lang="en-US" sz="3000" i="1" dirty="0" smtClean="0">
                <a:latin typeface="Tahoma" pitchFamily="34" charset="0"/>
                <a:sym typeface="Symbol" pitchFamily="18" charset="2"/>
              </a:rPr>
              <a:t>	1-persistent</a:t>
            </a:r>
            <a:endParaRPr lang="en-US" sz="3000" dirty="0" smtClean="0">
              <a:latin typeface="Tahoma" pitchFamily="34" charset="0"/>
            </a:endParaRPr>
          </a:p>
          <a:p>
            <a:pPr marL="273050" indent="-273050" eaLnBrk="1" hangingPunct="1">
              <a:lnSpc>
                <a:spcPct val="90000"/>
              </a:lnSpc>
              <a:defRPr/>
            </a:pPr>
            <a:endParaRPr lang="en-US" sz="3000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228600"/>
            <a:ext cx="7772400" cy="914400"/>
          </a:xfrm>
        </p:spPr>
        <p:txBody>
          <a:bodyPr lIns="0" rIns="0" bIns="0" anchor="b" anchorCtr="0"/>
          <a:lstStyle/>
          <a:p>
            <a:pPr eaLnBrk="1" hangingPunct="1">
              <a:defRPr/>
            </a:pPr>
            <a:r>
              <a:rPr lang="en-US" sz="2300" b="1" smtClean="0">
                <a:latin typeface="Tahoma" pitchFamily="34" charset="0"/>
              </a:rPr>
              <a:t>p-Persistent CSMA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14400"/>
            <a:ext cx="8001000" cy="4114800"/>
          </a:xfrm>
        </p:spPr>
        <p:txBody>
          <a:bodyPr>
            <a:normAutofit fontScale="92500" lnSpcReduction="20000"/>
          </a:bodyPr>
          <a:lstStyle/>
          <a:p>
            <a:pPr marL="273050" indent="-273050"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latin typeface="Tahoma" pitchFamily="34" charset="0"/>
              </a:rPr>
              <a:t>Mengkombinasikan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dua</a:t>
            </a:r>
            <a:r>
              <a:rPr lang="en-US" sz="2800" dirty="0" smtClean="0">
                <a:latin typeface="Tahoma" pitchFamily="34" charset="0"/>
              </a:rPr>
              <a:t> skim </a:t>
            </a:r>
            <a:r>
              <a:rPr lang="en-US" sz="2800" dirty="0" err="1" smtClean="0">
                <a:latin typeface="Tahoma" pitchFamily="34" charset="0"/>
              </a:rPr>
              <a:t>sebelumnya</a:t>
            </a:r>
            <a:r>
              <a:rPr lang="en-US" sz="2800" dirty="0" smtClean="0">
                <a:latin typeface="Tahoma" pitchFamily="34" charset="0"/>
              </a:rPr>
              <a:t> (</a:t>
            </a:r>
            <a:r>
              <a:rPr lang="en-US" sz="2800" i="1" dirty="0" smtClean="0">
                <a:latin typeface="Tahoma" pitchFamily="34" charset="0"/>
              </a:rPr>
              <a:t>1-</a:t>
            </a:r>
          </a:p>
          <a:p>
            <a:pPr marL="273050" indent="-27305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i="1" dirty="0" err="1" smtClean="0">
                <a:latin typeface="Tahoma" pitchFamily="34" charset="0"/>
              </a:rPr>
              <a:t>persisten</a:t>
            </a:r>
            <a:r>
              <a:rPr lang="en-US" sz="2800" dirty="0" smtClean="0">
                <a:latin typeface="Tahoma" pitchFamily="34" charset="0"/>
              </a:rPr>
              <a:t> CSMA </a:t>
            </a:r>
            <a:r>
              <a:rPr lang="en-US" sz="2800" dirty="0" err="1" smtClean="0">
                <a:latin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i="1" dirty="0" smtClean="0">
                <a:latin typeface="Tahoma" pitchFamily="34" charset="0"/>
              </a:rPr>
              <a:t>Non-persistent</a:t>
            </a:r>
            <a:r>
              <a:rPr lang="en-US" sz="2800" dirty="0" smtClean="0">
                <a:latin typeface="Tahoma" pitchFamily="34" charset="0"/>
              </a:rPr>
              <a:t> CSMA)</a:t>
            </a:r>
          </a:p>
          <a:p>
            <a:pPr marL="273050" indent="-273050" eaLnBrk="1" hangingPunct="1">
              <a:lnSpc>
                <a:spcPct val="25000"/>
              </a:lnSpc>
              <a:defRPr/>
            </a:pPr>
            <a:endParaRPr lang="en-US" sz="2800" dirty="0" smtClean="0">
              <a:latin typeface="Tahoma" pitchFamily="34" charset="0"/>
            </a:endParaRPr>
          </a:p>
          <a:p>
            <a:pPr marL="273050" indent="-273050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Tahoma" pitchFamily="34" charset="0"/>
              </a:rPr>
              <a:t>Station yang </a:t>
            </a:r>
            <a:r>
              <a:rPr lang="en-US" sz="2800" dirty="0" err="1" smtClean="0">
                <a:latin typeface="Tahoma" pitchFamily="34" charset="0"/>
              </a:rPr>
              <a:t>punya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paket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untuk</a:t>
            </a:r>
            <a:r>
              <a:rPr lang="en-US" sz="2800" dirty="0" smtClean="0">
                <a:latin typeface="Tahoma" pitchFamily="34" charset="0"/>
              </a:rPr>
              <a:t> transmit </a:t>
            </a:r>
            <a:r>
              <a:rPr lang="en-US" sz="2800" dirty="0" err="1" smtClean="0">
                <a:latin typeface="Tahoma" pitchFamily="34" charset="0"/>
              </a:rPr>
              <a:t>mendeteksi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kanal</a:t>
            </a:r>
            <a:r>
              <a:rPr lang="en-US" sz="2800" dirty="0" smtClean="0">
                <a:latin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</a:rPr>
              <a:t>jika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kanal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sibuk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terus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deteksi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sampai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kanal</a:t>
            </a:r>
            <a:r>
              <a:rPr lang="en-US" sz="2800" i="1" dirty="0" smtClean="0">
                <a:latin typeface="Tahoma" pitchFamily="34" charset="0"/>
              </a:rPr>
              <a:t> idle</a:t>
            </a:r>
            <a:endParaRPr lang="en-US" sz="2800" dirty="0" smtClean="0">
              <a:latin typeface="Tahoma" pitchFamily="34" charset="0"/>
            </a:endParaRPr>
          </a:p>
          <a:p>
            <a:pPr marL="273050" indent="-273050" eaLnBrk="1" hangingPunct="1">
              <a:lnSpc>
                <a:spcPct val="25000"/>
              </a:lnSpc>
              <a:defRPr/>
            </a:pPr>
            <a:endParaRPr lang="en-US" sz="2800" dirty="0" smtClean="0">
              <a:latin typeface="Tahoma" pitchFamily="34" charset="0"/>
            </a:endParaRPr>
          </a:p>
          <a:p>
            <a:pPr marL="273050" indent="-273050"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latin typeface="Tahoma" pitchFamily="34" charset="0"/>
              </a:rPr>
              <a:t>Jika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kanal</a:t>
            </a:r>
            <a:r>
              <a:rPr lang="en-US" sz="2800" dirty="0" smtClean="0">
                <a:latin typeface="Tahoma" pitchFamily="34" charset="0"/>
              </a:rPr>
              <a:t> idle :</a:t>
            </a:r>
          </a:p>
          <a:p>
            <a:pPr marL="639763" lvl="1" indent="-246063" eaLnBrk="1" hangingPunct="1">
              <a:lnSpc>
                <a:spcPct val="80000"/>
              </a:lnSpc>
              <a:defRPr/>
            </a:pPr>
            <a:r>
              <a:rPr lang="en-US" sz="2100" dirty="0" err="1" smtClean="0">
                <a:latin typeface="Tahoma" pitchFamily="34" charset="0"/>
              </a:rPr>
              <a:t>dengan</a:t>
            </a:r>
            <a:r>
              <a:rPr lang="en-US" sz="2100" dirty="0" smtClean="0">
                <a:latin typeface="Tahoma" pitchFamily="34" charset="0"/>
              </a:rPr>
              <a:t> </a:t>
            </a:r>
            <a:r>
              <a:rPr lang="en-US" sz="2100" dirty="0" err="1" smtClean="0">
                <a:latin typeface="Tahoma" pitchFamily="34" charset="0"/>
              </a:rPr>
              <a:t>probabilitas</a:t>
            </a:r>
            <a:r>
              <a:rPr lang="en-US" sz="2100" dirty="0" smtClean="0">
                <a:latin typeface="Tahoma" pitchFamily="34" charset="0"/>
              </a:rPr>
              <a:t> p, station transmit </a:t>
            </a:r>
            <a:r>
              <a:rPr lang="en-US" sz="2100" dirty="0" err="1" smtClean="0">
                <a:latin typeface="Tahoma" pitchFamily="34" charset="0"/>
              </a:rPr>
              <a:t>paket</a:t>
            </a:r>
            <a:endParaRPr lang="en-US" sz="2100" dirty="0" smtClean="0">
              <a:latin typeface="Tahoma" pitchFamily="34" charset="0"/>
            </a:endParaRPr>
          </a:p>
          <a:p>
            <a:pPr marL="639763" lvl="1" indent="-246063" eaLnBrk="1" hangingPunct="1">
              <a:lnSpc>
                <a:spcPct val="80000"/>
              </a:lnSpc>
              <a:defRPr/>
            </a:pPr>
            <a:r>
              <a:rPr lang="en-US" sz="2100" dirty="0" err="1" smtClean="0">
                <a:latin typeface="Tahoma" pitchFamily="34" charset="0"/>
              </a:rPr>
              <a:t>dengan</a:t>
            </a:r>
            <a:r>
              <a:rPr lang="en-US" sz="2100" dirty="0" smtClean="0">
                <a:latin typeface="Tahoma" pitchFamily="34" charset="0"/>
              </a:rPr>
              <a:t> </a:t>
            </a:r>
            <a:r>
              <a:rPr lang="en-US" sz="2100" dirty="0" err="1" smtClean="0">
                <a:latin typeface="Tahoma" pitchFamily="34" charset="0"/>
              </a:rPr>
              <a:t>probabilitas</a:t>
            </a:r>
            <a:r>
              <a:rPr lang="en-US" sz="2100" dirty="0" smtClean="0">
                <a:latin typeface="Tahoma" pitchFamily="34" charset="0"/>
              </a:rPr>
              <a:t> 1-p station </a:t>
            </a:r>
            <a:r>
              <a:rPr lang="en-US" sz="2100" dirty="0" err="1" smtClean="0">
                <a:latin typeface="Tahoma" pitchFamily="34" charset="0"/>
              </a:rPr>
              <a:t>menunggu</a:t>
            </a:r>
            <a:r>
              <a:rPr lang="en-US" sz="2100" dirty="0" smtClean="0">
                <a:latin typeface="Tahoma" pitchFamily="34" charset="0"/>
              </a:rPr>
              <a:t> </a:t>
            </a:r>
            <a:r>
              <a:rPr lang="en-US" sz="2100" dirty="0" err="1" smtClean="0">
                <a:latin typeface="Tahoma" pitchFamily="34" charset="0"/>
              </a:rPr>
              <a:t>sebesar</a:t>
            </a:r>
            <a:r>
              <a:rPr lang="en-US" sz="2100" dirty="0" smtClean="0">
                <a:latin typeface="Tahoma" pitchFamily="34" charset="0"/>
              </a:rPr>
              <a:t> </a:t>
            </a:r>
            <a:r>
              <a:rPr lang="en-US" sz="2100" dirty="0" err="1" smtClean="0">
                <a:latin typeface="Tahoma" pitchFamily="34" charset="0"/>
              </a:rPr>
              <a:t>t</a:t>
            </a:r>
            <a:r>
              <a:rPr lang="en-US" sz="2100" baseline="-25000" dirty="0" err="1" smtClean="0">
                <a:latin typeface="Tahoma" pitchFamily="34" charset="0"/>
              </a:rPr>
              <a:t>prop</a:t>
            </a:r>
            <a:r>
              <a:rPr lang="en-US" sz="2100" dirty="0" smtClean="0">
                <a:latin typeface="Tahoma" pitchFamily="34" charset="0"/>
              </a:rPr>
              <a:t> </a:t>
            </a:r>
            <a:r>
              <a:rPr lang="en-US" sz="2100" dirty="0" err="1" smtClean="0">
                <a:latin typeface="Tahoma" pitchFamily="34" charset="0"/>
              </a:rPr>
              <a:t>sebelum</a:t>
            </a:r>
            <a:r>
              <a:rPr lang="en-US" sz="2100" dirty="0" smtClean="0">
                <a:latin typeface="Tahoma" pitchFamily="34" charset="0"/>
              </a:rPr>
              <a:t> sensing </a:t>
            </a:r>
            <a:r>
              <a:rPr lang="en-US" sz="2100" dirty="0" err="1" smtClean="0">
                <a:latin typeface="Tahoma" pitchFamily="34" charset="0"/>
              </a:rPr>
              <a:t>kanal</a:t>
            </a:r>
            <a:r>
              <a:rPr lang="en-US" sz="2100" dirty="0" smtClean="0">
                <a:latin typeface="Tahoma" pitchFamily="34" charset="0"/>
              </a:rPr>
              <a:t> </a:t>
            </a:r>
            <a:r>
              <a:rPr lang="en-US" sz="2100" dirty="0" err="1" smtClean="0">
                <a:latin typeface="Tahoma" pitchFamily="34" charset="0"/>
              </a:rPr>
              <a:t>kembali</a:t>
            </a:r>
            <a:endParaRPr lang="en-US" sz="2100" dirty="0" smtClean="0">
              <a:latin typeface="Tahoma" pitchFamily="34" charset="0"/>
            </a:endParaRPr>
          </a:p>
          <a:p>
            <a:pPr marL="273050" indent="-273050" eaLnBrk="1" hangingPunct="1">
              <a:lnSpc>
                <a:spcPct val="25000"/>
              </a:lnSpc>
              <a:defRPr/>
            </a:pPr>
            <a:endParaRPr lang="en-US" sz="2800" dirty="0" smtClean="0">
              <a:latin typeface="Tahoma" pitchFamily="34" charset="0"/>
            </a:endParaRPr>
          </a:p>
          <a:p>
            <a:pPr marL="273050" indent="-273050"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latin typeface="Tahoma" pitchFamily="34" charset="0"/>
              </a:rPr>
              <a:t>Teknik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ini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menyebarkan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usaha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transmisi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oleh</a:t>
            </a:r>
            <a:r>
              <a:rPr lang="en-US" sz="2800" dirty="0" smtClean="0">
                <a:latin typeface="Tahoma" pitchFamily="34" charset="0"/>
              </a:rPr>
              <a:t> station-station yang </a:t>
            </a:r>
            <a:r>
              <a:rPr lang="en-US" sz="2800" dirty="0" err="1" smtClean="0">
                <a:latin typeface="Tahoma" pitchFamily="34" charset="0"/>
              </a:rPr>
              <a:t>telah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menunggu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untuk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transmisi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sym typeface="Symbol" pitchFamily="18" charset="2"/>
              </a:rPr>
              <a:t> </a:t>
            </a:r>
            <a:r>
              <a:rPr lang="en-US" sz="2800" dirty="0" err="1" smtClean="0">
                <a:latin typeface="Tahoma" pitchFamily="34" charset="0"/>
                <a:sym typeface="Symbol" pitchFamily="18" charset="2"/>
              </a:rPr>
              <a:t>meningkatkan</a:t>
            </a:r>
            <a:r>
              <a:rPr lang="en-US" sz="2800" dirty="0" smtClean="0">
                <a:latin typeface="Tahoma" pitchFamily="34" charset="0"/>
                <a:sym typeface="Symbol" pitchFamily="18" charset="2"/>
              </a:rPr>
              <a:t> </a:t>
            </a:r>
            <a:r>
              <a:rPr lang="en-US" sz="2800" dirty="0" err="1" smtClean="0">
                <a:latin typeface="Tahoma" pitchFamily="34" charset="0"/>
                <a:sym typeface="Symbol" pitchFamily="18" charset="2"/>
              </a:rPr>
              <a:t>kemungkinan</a:t>
            </a:r>
            <a:r>
              <a:rPr lang="en-US" sz="2800" dirty="0" smtClean="0">
                <a:latin typeface="Tahoma" pitchFamily="34" charset="0"/>
                <a:sym typeface="Symbol" pitchFamily="18" charset="2"/>
              </a:rPr>
              <a:t> station </a:t>
            </a:r>
            <a:r>
              <a:rPr lang="en-US" sz="2800" dirty="0" err="1" smtClean="0">
                <a:latin typeface="Tahoma" pitchFamily="34" charset="0"/>
                <a:sym typeface="Symbol" pitchFamily="18" charset="2"/>
              </a:rPr>
              <a:t>menunggu</a:t>
            </a:r>
            <a:r>
              <a:rPr lang="en-US" sz="2800" dirty="0" smtClean="0">
                <a:latin typeface="Tahoma" pitchFamily="34" charset="0"/>
                <a:sym typeface="Symbol" pitchFamily="18" charset="2"/>
              </a:rPr>
              <a:t> </a:t>
            </a:r>
            <a:r>
              <a:rPr lang="en-US" sz="2800" dirty="0" err="1" smtClean="0">
                <a:latin typeface="Tahoma" pitchFamily="34" charset="0"/>
                <a:sym typeface="Symbol" pitchFamily="18" charset="2"/>
              </a:rPr>
              <a:t>akan</a:t>
            </a:r>
            <a:r>
              <a:rPr lang="en-US" sz="2800" dirty="0" smtClean="0">
                <a:latin typeface="Tahoma" pitchFamily="34" charset="0"/>
                <a:sym typeface="Symbol" pitchFamily="18" charset="2"/>
              </a:rPr>
              <a:t> </a:t>
            </a:r>
            <a:r>
              <a:rPr lang="en-US" sz="2800" dirty="0" err="1" smtClean="0">
                <a:latin typeface="Tahoma" pitchFamily="34" charset="0"/>
                <a:sym typeface="Symbol" pitchFamily="18" charset="2"/>
              </a:rPr>
              <a:t>sukses</a:t>
            </a:r>
            <a:r>
              <a:rPr lang="en-US" sz="2800" dirty="0" smtClean="0">
                <a:latin typeface="Tahoma" pitchFamily="34" charset="0"/>
                <a:sym typeface="Symbol" pitchFamily="18" charset="2"/>
              </a:rPr>
              <a:t> </a:t>
            </a:r>
            <a:r>
              <a:rPr lang="en-US" sz="2800" dirty="0" err="1" smtClean="0">
                <a:latin typeface="Tahoma" pitchFamily="34" charset="0"/>
                <a:sym typeface="Symbol" pitchFamily="18" charset="2"/>
              </a:rPr>
              <a:t>menduduki</a:t>
            </a:r>
            <a:r>
              <a:rPr lang="en-US" sz="2800" dirty="0" smtClean="0">
                <a:latin typeface="Tahoma" pitchFamily="34" charset="0"/>
                <a:sym typeface="Symbol" pitchFamily="18" charset="2"/>
              </a:rPr>
              <a:t> medium</a:t>
            </a:r>
            <a:endParaRPr lang="en-US" sz="2800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52400"/>
            <a:ext cx="8229600" cy="1139825"/>
          </a:xfrm>
        </p:spPr>
        <p:txBody>
          <a:bodyPr lIns="0" rIns="0" bIns="0" anchor="b" anchorCtr="0"/>
          <a:lstStyle/>
          <a:p>
            <a:pPr eaLnBrk="1" hangingPunct="1">
              <a:defRPr/>
            </a:pPr>
            <a:r>
              <a:rPr lang="en-US" sz="2300" b="1" smtClean="0">
                <a:latin typeface="Tahoma" pitchFamily="34" charset="0"/>
              </a:rPr>
              <a:t>Carrier Sensing Multiple Access with Collision detection (CSMA-CD)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273050" indent="-273050" eaLnBrk="1" hangingPunct="1">
              <a:defRPr/>
            </a:pPr>
            <a:r>
              <a:rPr lang="en-US" sz="3000" dirty="0" smtClean="0">
                <a:latin typeface="Tahoma" pitchFamily="34" charset="0"/>
              </a:rPr>
              <a:t>Station yang </a:t>
            </a:r>
            <a:r>
              <a:rPr lang="en-US" sz="3000" dirty="0" err="1" smtClean="0">
                <a:latin typeface="Tahoma" pitchFamily="34" charset="0"/>
              </a:rPr>
              <a:t>mempunyai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paket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mendeteksi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kanal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dan</a:t>
            </a:r>
            <a:r>
              <a:rPr lang="en-US" sz="3000" dirty="0" smtClean="0">
                <a:latin typeface="Tahoma" pitchFamily="34" charset="0"/>
              </a:rPr>
              <a:t> transmit </a:t>
            </a:r>
            <a:r>
              <a:rPr lang="en-US" sz="3000" dirty="0" err="1" smtClean="0">
                <a:latin typeface="Tahoma" pitchFamily="34" charset="0"/>
              </a:rPr>
              <a:t>jika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kanal</a:t>
            </a:r>
            <a:r>
              <a:rPr lang="en-US" sz="3000" i="1" dirty="0" smtClean="0">
                <a:latin typeface="Tahoma" pitchFamily="34" charset="0"/>
              </a:rPr>
              <a:t> idle</a:t>
            </a:r>
            <a:endParaRPr lang="en-US" sz="3000" dirty="0" smtClean="0">
              <a:latin typeface="Tahoma" pitchFamily="34" charset="0"/>
            </a:endParaRPr>
          </a:p>
          <a:p>
            <a:pPr marL="273050" indent="-273050" eaLnBrk="1" hangingPunct="1">
              <a:lnSpc>
                <a:spcPct val="50000"/>
              </a:lnSpc>
              <a:defRPr/>
            </a:pPr>
            <a:endParaRPr lang="en-US" sz="3000" dirty="0" smtClean="0">
              <a:latin typeface="Tahoma" pitchFamily="34" charset="0"/>
            </a:endParaRPr>
          </a:p>
          <a:p>
            <a:pPr marL="273050" indent="-273050" eaLnBrk="1" hangingPunct="1">
              <a:defRPr/>
            </a:pPr>
            <a:r>
              <a:rPr lang="en-US" sz="3000" dirty="0" err="1" smtClean="0">
                <a:latin typeface="Tahoma" pitchFamily="34" charset="0"/>
              </a:rPr>
              <a:t>Jika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kanal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sibuk</a:t>
            </a:r>
            <a:r>
              <a:rPr lang="en-US" sz="3000" dirty="0" smtClean="0">
                <a:latin typeface="Tahoma" pitchFamily="34" charset="0"/>
              </a:rPr>
              <a:t>, </a:t>
            </a:r>
            <a:r>
              <a:rPr lang="en-US" sz="3000" dirty="0" err="1" smtClean="0">
                <a:latin typeface="Tahoma" pitchFamily="34" charset="0"/>
              </a:rPr>
              <a:t>gunakan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strategi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dari</a:t>
            </a:r>
            <a:r>
              <a:rPr lang="en-US" sz="3000" dirty="0" smtClean="0">
                <a:latin typeface="Tahoma" pitchFamily="34" charset="0"/>
              </a:rPr>
              <a:t> CSMA (</a:t>
            </a:r>
            <a:r>
              <a:rPr lang="en-US" sz="3000" i="1" dirty="0" smtClean="0">
                <a:latin typeface="Tahoma" pitchFamily="34" charset="0"/>
              </a:rPr>
              <a:t>persist</a:t>
            </a:r>
            <a:r>
              <a:rPr lang="en-US" sz="3000" dirty="0" smtClean="0">
                <a:latin typeface="Tahoma" pitchFamily="34" charset="0"/>
              </a:rPr>
              <a:t>, </a:t>
            </a:r>
            <a:r>
              <a:rPr lang="en-US" sz="3000" i="1" dirty="0" err="1" smtClean="0">
                <a:latin typeface="Tahoma" pitchFamily="34" charset="0"/>
              </a:rPr>
              <a:t>backoff</a:t>
            </a:r>
            <a:r>
              <a:rPr lang="en-US" sz="3000" dirty="0" smtClean="0">
                <a:latin typeface="Tahoma" pitchFamily="34" charset="0"/>
              </a:rPr>
              <a:t>  </a:t>
            </a:r>
            <a:r>
              <a:rPr lang="en-US" sz="3000" dirty="0" err="1" smtClean="0">
                <a:latin typeface="Tahoma" pitchFamily="34" charset="0"/>
              </a:rPr>
              <a:t>segera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atau</a:t>
            </a:r>
            <a:r>
              <a:rPr lang="en-US" sz="3000" i="1" dirty="0" smtClean="0">
                <a:latin typeface="Tahoma" pitchFamily="34" charset="0"/>
              </a:rPr>
              <a:t> persist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dengan</a:t>
            </a:r>
            <a:r>
              <a:rPr lang="en-US" sz="3000" dirty="0" smtClean="0">
                <a:latin typeface="Tahoma" pitchFamily="34" charset="0"/>
              </a:rPr>
              <a:t> prob. p)</a:t>
            </a:r>
          </a:p>
          <a:p>
            <a:pPr marL="273050" indent="-273050" eaLnBrk="1" hangingPunct="1">
              <a:lnSpc>
                <a:spcPct val="50000"/>
              </a:lnSpc>
              <a:defRPr/>
            </a:pPr>
            <a:endParaRPr lang="en-US" sz="3000" dirty="0" smtClean="0">
              <a:latin typeface="Tahoma" pitchFamily="34" charset="0"/>
            </a:endParaRPr>
          </a:p>
          <a:p>
            <a:pPr marL="273050" indent="-273050" eaLnBrk="1" hangingPunct="1">
              <a:defRPr/>
            </a:pPr>
            <a:r>
              <a:rPr lang="en-US" sz="3000" dirty="0" err="1" smtClean="0">
                <a:latin typeface="Tahoma" pitchFamily="34" charset="0"/>
              </a:rPr>
              <a:t>Jika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i="1" dirty="0" smtClean="0">
                <a:latin typeface="Tahoma" pitchFamily="34" charset="0"/>
              </a:rPr>
              <a:t>collision </a:t>
            </a:r>
            <a:r>
              <a:rPr lang="en-US" sz="3000" dirty="0" err="1" smtClean="0">
                <a:latin typeface="Tahoma" pitchFamily="34" charset="0"/>
              </a:rPr>
              <a:t>terdeteksi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saat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transmisi</a:t>
            </a:r>
            <a:r>
              <a:rPr lang="en-US" sz="3000" dirty="0" smtClean="0">
                <a:latin typeface="Tahoma" pitchFamily="34" charset="0"/>
              </a:rPr>
              <a:t>, </a:t>
            </a:r>
            <a:r>
              <a:rPr lang="en-US" sz="3000" dirty="0" err="1" smtClean="0">
                <a:latin typeface="Tahoma" pitchFamily="34" charset="0"/>
              </a:rPr>
              <a:t>sinyal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i="1" dirty="0" smtClean="0">
                <a:latin typeface="Tahoma" pitchFamily="34" charset="0"/>
              </a:rPr>
              <a:t>short jamming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ditransmisikan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untuk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meyakinkan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semua</a:t>
            </a:r>
            <a:r>
              <a:rPr lang="en-US" sz="3000" dirty="0" smtClean="0">
                <a:latin typeface="Tahoma" pitchFamily="34" charset="0"/>
              </a:rPr>
              <a:t> station </a:t>
            </a:r>
            <a:r>
              <a:rPr lang="en-US" sz="3000" dirty="0" err="1" smtClean="0">
                <a:latin typeface="Tahoma" pitchFamily="34" charset="0"/>
              </a:rPr>
              <a:t>mengetahui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terjadi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i="1" dirty="0" smtClean="0">
                <a:latin typeface="Tahoma" pitchFamily="34" charset="0"/>
              </a:rPr>
              <a:t>collision </a:t>
            </a:r>
            <a:r>
              <a:rPr lang="en-US" sz="3000" dirty="0" err="1" smtClean="0">
                <a:latin typeface="Tahoma" pitchFamily="34" charset="0"/>
              </a:rPr>
              <a:t>sebelum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menghentikan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transmisi</a:t>
            </a:r>
            <a:r>
              <a:rPr lang="en-US" sz="3000" dirty="0" smtClean="0">
                <a:latin typeface="Tahoma" pitchFamily="34" charset="0"/>
              </a:rPr>
              <a:t>, </a:t>
            </a:r>
            <a:r>
              <a:rPr lang="en-US" sz="3000" dirty="0" err="1" smtClean="0">
                <a:latin typeface="Tahoma" pitchFamily="34" charset="0"/>
              </a:rPr>
              <a:t>selanjutnya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algoritma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i="1" dirty="0" err="1" smtClean="0">
                <a:latin typeface="Tahoma" pitchFamily="34" charset="0"/>
              </a:rPr>
              <a:t>backoff</a:t>
            </a:r>
            <a:r>
              <a:rPr lang="en-US" sz="3000" i="1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digunakan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untuk</a:t>
            </a:r>
            <a:r>
              <a:rPr lang="en-US" sz="3000" dirty="0" smtClean="0">
                <a:latin typeface="Tahoma" pitchFamily="34" charset="0"/>
              </a:rPr>
              <a:t> rescheduling </a:t>
            </a:r>
            <a:r>
              <a:rPr lang="en-US" sz="3000" dirty="0" err="1" smtClean="0">
                <a:latin typeface="Tahoma" pitchFamily="34" charset="0"/>
              </a:rPr>
              <a:t>waktu</a:t>
            </a:r>
            <a:r>
              <a:rPr lang="en-US" sz="3000" dirty="0" smtClean="0">
                <a:latin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</a:rPr>
              <a:t>resensing</a:t>
            </a:r>
            <a:endParaRPr lang="en-US" sz="3000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 rtlCol="0">
            <a:normAutofit/>
            <a:sp3d extrusionH="12700">
              <a:extrusionClr>
                <a:schemeClr val="bg1"/>
              </a:extrusion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Dua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Jenis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Kendali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Aliran</a:t>
            </a:r>
            <a:endParaRPr lang="en-US" dirty="0">
              <a:latin typeface="+mn-lt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800600"/>
          </a:xfrm>
        </p:spPr>
        <p:txBody>
          <a:bodyPr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r>
              <a:rPr lang="en-US" sz="2100" dirty="0"/>
              <a:t>Start-stop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err="1"/>
              <a:t>Aliran</a:t>
            </a:r>
            <a:r>
              <a:rPr lang="en-US" sz="2000" dirty="0"/>
              <a:t> data </a:t>
            </a:r>
            <a:r>
              <a:rPr lang="en-US" sz="2000" dirty="0" err="1"/>
              <a:t>diatur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permintaan</a:t>
            </a:r>
            <a:r>
              <a:rPr lang="en-US" sz="2000" dirty="0"/>
              <a:t> </a:t>
            </a:r>
            <a:r>
              <a:rPr lang="en-US" sz="2000" dirty="0" err="1"/>
              <a:t>pihak</a:t>
            </a:r>
            <a:r>
              <a:rPr lang="en-US" sz="2000" dirty="0"/>
              <a:t> </a:t>
            </a:r>
            <a:r>
              <a:rPr lang="en-US" sz="2000" dirty="0" err="1"/>
              <a:t>penerima</a:t>
            </a:r>
            <a:r>
              <a:rPr lang="en-US" sz="2000" dirty="0"/>
              <a:t>,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penerima</a:t>
            </a:r>
            <a:r>
              <a:rPr lang="en-US" sz="2000" dirty="0"/>
              <a:t> </a:t>
            </a:r>
            <a:r>
              <a:rPr lang="en-US" sz="2000" dirty="0" err="1"/>
              <a:t>merasa</a:t>
            </a:r>
            <a:r>
              <a:rPr lang="en-US" sz="2000" dirty="0"/>
              <a:t> buffer </a:t>
            </a:r>
            <a:r>
              <a:rPr lang="en-US" sz="2000" dirty="0" err="1"/>
              <a:t>penerimaannya</a:t>
            </a:r>
            <a:r>
              <a:rPr lang="en-US" sz="2000" dirty="0"/>
              <a:t> </a:t>
            </a:r>
            <a:r>
              <a:rPr lang="en-US" sz="2000" dirty="0" err="1"/>
              <a:t>penuh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ia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mengirim</a:t>
            </a:r>
            <a:r>
              <a:rPr lang="en-US" sz="2000" dirty="0"/>
              <a:t> </a:t>
            </a:r>
            <a:r>
              <a:rPr lang="en-US" sz="2000" dirty="0" err="1"/>
              <a:t>sinyal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stop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pengirim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buffer </a:t>
            </a:r>
            <a:r>
              <a:rPr lang="en-US" sz="2000" dirty="0" err="1"/>
              <a:t>penerimaannya</a:t>
            </a:r>
            <a:r>
              <a:rPr lang="en-US" sz="2000" dirty="0"/>
              <a:t> </a:t>
            </a:r>
            <a:r>
              <a:rPr lang="en-US" sz="2000" dirty="0" err="1"/>
              <a:t>kosong</a:t>
            </a:r>
            <a:r>
              <a:rPr lang="en-US" sz="2000" dirty="0"/>
              <a:t>, </a:t>
            </a:r>
            <a:r>
              <a:rPr lang="en-US" sz="2000" dirty="0" err="1"/>
              <a:t>ia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mengirim</a:t>
            </a:r>
            <a:r>
              <a:rPr lang="en-US" sz="2000" dirty="0"/>
              <a:t> </a:t>
            </a:r>
            <a:r>
              <a:rPr lang="en-US" sz="2000" dirty="0" err="1"/>
              <a:t>sinyal</a:t>
            </a:r>
            <a:r>
              <a:rPr lang="en-US" sz="2000" dirty="0"/>
              <a:t> start.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err="1"/>
              <a:t>Teknik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sederhana</a:t>
            </a:r>
            <a:r>
              <a:rPr lang="en-US" sz="2000" dirty="0"/>
              <a:t>, </a:t>
            </a:r>
            <a:r>
              <a:rPr lang="en-US" sz="2000" dirty="0" err="1"/>
              <a:t>relatif</a:t>
            </a:r>
            <a:r>
              <a:rPr lang="en-US" sz="2000" dirty="0"/>
              <a:t>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implementasikan</a:t>
            </a:r>
            <a:endParaRPr lang="en-US" sz="2000" dirty="0"/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err="1"/>
              <a:t>Teknik</a:t>
            </a:r>
            <a:r>
              <a:rPr lang="en-US" sz="2000" dirty="0"/>
              <a:t> start-stop </a:t>
            </a:r>
            <a:r>
              <a:rPr lang="en-US" sz="2000" dirty="0" err="1"/>
              <a:t>umum</a:t>
            </a:r>
            <a:r>
              <a:rPr lang="en-US" sz="2000" dirty="0"/>
              <a:t>:</a:t>
            </a:r>
          </a:p>
          <a:p>
            <a:pPr lvl="2" indent="-246888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1800" dirty="0" smtClean="0"/>
              <a:t>RTS,CTS</a:t>
            </a:r>
            <a:endParaRPr lang="en-US" sz="18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r>
              <a:rPr lang="en-US" sz="2100" dirty="0" err="1"/>
              <a:t>Mengatur</a:t>
            </a:r>
            <a:r>
              <a:rPr lang="en-US" sz="2100" dirty="0"/>
              <a:t> </a:t>
            </a:r>
            <a:r>
              <a:rPr lang="en-US" sz="2100" dirty="0" err="1"/>
              <a:t>aliran</a:t>
            </a:r>
            <a:endParaRPr lang="en-US" sz="2100" dirty="0"/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err="1"/>
              <a:t>Aliran</a:t>
            </a:r>
            <a:r>
              <a:rPr lang="en-US" sz="2000" dirty="0"/>
              <a:t> data </a:t>
            </a:r>
            <a:r>
              <a:rPr lang="en-US" sz="2000" dirty="0" err="1"/>
              <a:t>diatur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bandwitdh</a:t>
            </a:r>
            <a:r>
              <a:rPr lang="en-US" sz="2000" dirty="0"/>
              <a:t> </a:t>
            </a:r>
            <a:r>
              <a:rPr lang="en-US" sz="2000" dirty="0" err="1"/>
              <a:t>saluran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, </a:t>
            </a:r>
            <a:r>
              <a:rPr lang="en-US" sz="2000" dirty="0" err="1"/>
              <a:t>teknik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bekerja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feedback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penerima</a:t>
            </a:r>
            <a:r>
              <a:rPr lang="en-US" sz="2000" dirty="0"/>
              <a:t> yang ‘</a:t>
            </a:r>
            <a:r>
              <a:rPr lang="en-US" sz="2000" dirty="0" err="1"/>
              <a:t>mengukur</a:t>
            </a:r>
            <a:r>
              <a:rPr lang="en-US" sz="2000" dirty="0"/>
              <a:t>’ </a:t>
            </a:r>
            <a:r>
              <a:rPr lang="en-US" sz="2000" dirty="0" err="1"/>
              <a:t>laju</a:t>
            </a:r>
            <a:r>
              <a:rPr lang="en-US" sz="2000" dirty="0"/>
              <a:t> data yang </a:t>
            </a: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dia</a:t>
            </a:r>
            <a:r>
              <a:rPr lang="en-US" sz="2000" dirty="0"/>
              <a:t> </a:t>
            </a:r>
            <a:r>
              <a:rPr lang="en-US" sz="2000" dirty="0" err="1"/>
              <a:t>terima</a:t>
            </a:r>
            <a:r>
              <a:rPr lang="en-US" sz="2000" dirty="0"/>
              <a:t>.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err="1"/>
              <a:t>Relatif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rumit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teknik</a:t>
            </a:r>
            <a:r>
              <a:rPr lang="en-US" sz="2000" dirty="0"/>
              <a:t> start-stop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err="1"/>
              <a:t>Contoh</a:t>
            </a:r>
            <a:r>
              <a:rPr lang="en-US" sz="2000" dirty="0"/>
              <a:t> : (sliding) window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057400"/>
            <a:ext cx="8305800" cy="396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At time </a:t>
            </a:r>
            <a:r>
              <a:rPr lang="en-US" sz="2400" dirty="0" err="1" smtClean="0"/>
              <a:t>tl</a:t>
            </a:r>
            <a:r>
              <a:rPr lang="en-US" sz="2400" dirty="0" smtClean="0"/>
              <a:t>, station A has executed its persistence procedure and starts sending the  bits of its frame.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At time t2, station C has not yet sensed the first bit sent by A. Station C executes its persistence procedure and starts sending the bits in its frame, which propagate both to the left and to the right.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The collision occurs sometime after time t 2.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Station C detects a collision at time t 3 when it receives the first bit of A's frame. Station C immediately (or after a short time, but we assume immediately) aborts transmission.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Station A detects collision at time t 4 when it receives the first bit of C's frame; it also immediately aborts transmission.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At time t 4, the transmission of A's frame, though incomplete, is aborted;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4114800" cy="563562"/>
          </a:xfrm>
        </p:spPr>
        <p:txBody>
          <a:bodyPr lIns="0" rIns="0" bIns="0" anchor="b" anchorCtr="0"/>
          <a:lstStyle/>
          <a:p>
            <a:pPr eaLnBrk="1" hangingPunct="1">
              <a:defRPr/>
            </a:pPr>
            <a:r>
              <a:rPr lang="en-US" sz="2700" b="1" smtClean="0"/>
              <a:t>COLLISION DETECTION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1219200"/>
            <a:ext cx="9144000" cy="457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2400" dirty="0">
              <a:sym typeface="Symbol" pitchFamily="18" charset="2"/>
            </a:endParaRPr>
          </a:p>
        </p:txBody>
      </p:sp>
      <p:pic>
        <p:nvPicPr>
          <p:cNvPr id="8602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295400"/>
            <a:ext cx="6719888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Title 1"/>
          <p:cNvSpPr>
            <a:spLocks noGrp="1"/>
          </p:cNvSpPr>
          <p:nvPr>
            <p:ph type="title" idx="4294967295"/>
          </p:nvPr>
        </p:nvSpPr>
        <p:spPr>
          <a:xfrm>
            <a:off x="457200" y="-381000"/>
            <a:ext cx="8229600" cy="1139825"/>
          </a:xfrm>
        </p:spPr>
        <p:txBody>
          <a:bodyPr lIns="0" rIns="0" bIns="0" anchor="b" anchorCtr="0"/>
          <a:lstStyle/>
          <a:p>
            <a:pPr eaLnBrk="1" hangingPunct="1">
              <a:defRPr/>
            </a:pPr>
            <a:r>
              <a:rPr lang="en-US" smtClean="0"/>
              <a:t>CSMA/CA</a:t>
            </a:r>
          </a:p>
        </p:txBody>
      </p:sp>
      <p:sp>
        <p:nvSpPr>
          <p:cNvPr id="2426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609600"/>
            <a:ext cx="8229600" cy="4525963"/>
          </a:xfrm>
        </p:spPr>
        <p:txBody>
          <a:bodyPr/>
          <a:lstStyle/>
          <a:p>
            <a:pPr marL="273050" indent="-273050" eaLnBrk="1" hangingPunct="1">
              <a:defRPr/>
            </a:pPr>
            <a:r>
              <a:rPr lang="en-US" sz="2800" dirty="0" smtClean="0"/>
              <a:t>CSMA/CA(</a:t>
            </a:r>
            <a:r>
              <a:rPr lang="en-US" sz="2800" dirty="0" err="1" smtClean="0"/>
              <a:t>Carier</a:t>
            </a:r>
            <a:r>
              <a:rPr lang="en-US" sz="2800" dirty="0" smtClean="0"/>
              <a:t> Sense Multiple Access/Collision Avoidance)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modifikasi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CSMA. </a:t>
            </a:r>
          </a:p>
          <a:p>
            <a:pPr marL="273050" indent="-273050" eaLnBrk="1" hangingPunct="1">
              <a:defRPr/>
            </a:pPr>
            <a:r>
              <a:rPr lang="en-US" sz="2800" dirty="0" err="1" smtClean="0"/>
              <a:t>Jika</a:t>
            </a:r>
            <a:r>
              <a:rPr lang="en-US" sz="2800" dirty="0" smtClean="0"/>
              <a:t> channel </a:t>
            </a:r>
            <a:r>
              <a:rPr lang="en-US" sz="2800" dirty="0" err="1" smtClean="0"/>
              <a:t>dirasakan</a:t>
            </a:r>
            <a:r>
              <a:rPr lang="en-US" sz="2800" dirty="0" smtClean="0"/>
              <a:t> </a:t>
            </a:r>
            <a:r>
              <a:rPr lang="en-US" sz="2800" dirty="0" err="1" smtClean="0"/>
              <a:t>sibuk</a:t>
            </a:r>
            <a:r>
              <a:rPr lang="en-US" sz="2800" dirty="0" smtClean="0"/>
              <a:t>, </a:t>
            </a:r>
            <a:r>
              <a:rPr lang="en-US" sz="2800" dirty="0" err="1" smtClean="0"/>
              <a:t>transmisi</a:t>
            </a:r>
            <a:r>
              <a:rPr lang="en-US" sz="2800" dirty="0" smtClean="0"/>
              <a:t> </a:t>
            </a:r>
            <a:r>
              <a:rPr lang="en-US" sz="2800" dirty="0" err="1" smtClean="0"/>
              <a:t>dihentikan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interval random. </a:t>
            </a:r>
            <a:r>
              <a:rPr lang="en-US" sz="2800" dirty="0" err="1" smtClean="0"/>
              <a:t>Mengurangi</a:t>
            </a:r>
            <a:r>
              <a:rPr lang="en-US" sz="2800" dirty="0" smtClean="0"/>
              <a:t>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 collision </a:t>
            </a:r>
            <a:r>
              <a:rPr lang="en-US" sz="2800" dirty="0" err="1" smtClean="0"/>
              <a:t>pada</a:t>
            </a:r>
            <a:r>
              <a:rPr lang="en-US" sz="2800" dirty="0" smtClean="0"/>
              <a:t> channel.</a:t>
            </a:r>
          </a:p>
          <a:p>
            <a:pPr marL="273050" indent="-273050" eaLnBrk="1" hangingPunct="1">
              <a:defRPr/>
            </a:pP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collision, user </a:t>
            </a:r>
            <a:r>
              <a:rPr lang="en-US" sz="2800" dirty="0" err="1" smtClean="0"/>
              <a:t>menunggu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interval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,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mengecek</a:t>
            </a:r>
            <a:r>
              <a:rPr lang="en-US" sz="2800" dirty="0" smtClean="0"/>
              <a:t> </a:t>
            </a:r>
            <a:r>
              <a:rPr lang="en-US" sz="2800" dirty="0" err="1" smtClean="0"/>
              <a:t>kembali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transmit</a:t>
            </a:r>
          </a:p>
          <a:p>
            <a:pPr marL="273050" indent="-273050" eaLnBrk="1" hangingPunct="1">
              <a:defRPr/>
            </a:pPr>
            <a:endParaRPr lang="en-US" sz="2800" dirty="0" smtClean="0"/>
          </a:p>
          <a:p>
            <a:pPr marL="273050" indent="-273050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Title 1"/>
          <p:cNvSpPr>
            <a:spLocks noGrp="1"/>
          </p:cNvSpPr>
          <p:nvPr>
            <p:ph type="title" idx="4294967295"/>
          </p:nvPr>
        </p:nvSpPr>
        <p:spPr/>
        <p:txBody>
          <a:bodyPr lIns="0" rIns="0" bIns="0" anchor="b" anchorCtr="0"/>
          <a:lstStyle/>
          <a:p>
            <a:pPr eaLnBrk="1" hangingPunct="1">
              <a:defRPr/>
            </a:pPr>
            <a:r>
              <a:rPr lang="en-US" smtClean="0"/>
              <a:t>CSMA/CA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 eaLnBrk="1" hangingPunct="1">
              <a:defRPr/>
            </a:pPr>
            <a:r>
              <a:rPr lang="en-US" sz="2600" smtClean="0"/>
              <a:t>CSMA/CA digunakan ketika CSMA/CD tidak dapat diimplementasikan, karena sifat dasar channel.</a:t>
            </a:r>
          </a:p>
          <a:p>
            <a:pPr marL="273050" indent="-273050" eaLnBrk="1" hangingPunct="1">
              <a:defRPr/>
            </a:pPr>
            <a:r>
              <a:rPr lang="en-US" sz="2600" smtClean="0"/>
              <a:t>CSMA/CA digunakan pada 802.11 berdasarkan wireless LANs.</a:t>
            </a:r>
          </a:p>
          <a:p>
            <a:pPr marL="273050" indent="-273050" eaLnBrk="1" hangingPunct="1">
              <a:defRPr/>
            </a:pPr>
            <a:r>
              <a:rPr lang="en-US" sz="2600" smtClean="0"/>
              <a:t>Salah satu dari problem wireless LANs adalah tidak memungkinkannya untuk berada dalam mode mendengar(listen) sementara mengirim(sending). </a:t>
            </a:r>
          </a:p>
          <a:p>
            <a:pPr marL="273050" indent="-273050" eaLnBrk="1" hangingPunct="1">
              <a:defRPr/>
            </a:pPr>
            <a:r>
              <a:rPr lang="en-US" sz="2600" smtClean="0"/>
              <a:t>Alasan lain adalah hidden terminal problem, di mana node A, berada dalam range dari receiver R, tidak berada dalam range dari sender S, dan oleh karena itu node A tidak tahu apakah S sedang mentransmisikan ke R.</a:t>
            </a:r>
          </a:p>
          <a:p>
            <a:pPr marL="273050" indent="-273050" eaLnBrk="1" hangingPunct="1">
              <a:defRPr/>
            </a:pP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890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143000"/>
            <a:ext cx="8915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901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52400"/>
            <a:ext cx="6248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51175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Selamat Belajar, Jangan Jemu Membaca Buku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13613" cy="126365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+mn-lt"/>
              </a:rPr>
              <a:t>Pengguna Kendali Aliran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r>
              <a:rPr lang="en-US"/>
              <a:t>Pengguna utama adalah protokol lapis datalink (RS-232, RS-.., HDLC,…)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r>
              <a:rPr lang="en-US"/>
              <a:t>Untuk teknik kendali aliran yang lebih canggih diterapkan di lapis atas seperti  TCP (lapis transport)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 rtlCol="0">
            <a:normAutofit/>
            <a:sp3d extrusionH="12700">
              <a:extrusionClr>
                <a:schemeClr val="bg1"/>
              </a:extrusion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Kendali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Aliran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</a:t>
            </a:r>
            <a:r>
              <a:rPr lang="en-US" dirty="0">
                <a:latin typeface="+mn-lt"/>
              </a:rPr>
              <a:t> RS-232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8077200" cy="2514600"/>
          </a:xfrm>
        </p:spPr>
        <p:txBody>
          <a:bodyPr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r>
              <a:rPr lang="en-US" sz="2200"/>
              <a:t>Terdapat dua jenis kendali aliran yang bisa diterapkan di sistem komunikasi RS-232, yaitu teknik hardware dan teknik software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r>
              <a:rPr lang="en-US" sz="2200"/>
              <a:t>RTS – CTS (hardware), digunakan saluran tambahan untuk mengkomunikasikan informasi kendali aliran, dirancang untuk berkomunikasi dengan modem yang lebih lambat dari interface RS-232.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200"/>
          </a:p>
        </p:txBody>
      </p:sp>
      <p:graphicFrame>
        <p:nvGraphicFramePr>
          <p:cNvPr id="91213" name="Group 7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86111428"/>
              </p:ext>
            </p:extLst>
          </p:nvPr>
        </p:nvGraphicFramePr>
        <p:xfrm>
          <a:off x="990600" y="3581400"/>
          <a:ext cx="2286000" cy="2743201"/>
        </p:xfrm>
        <a:graphic>
          <a:graphicData uri="http://schemas.openxmlformats.org/drawingml/2006/table">
            <a:tbl>
              <a:tblPr/>
              <a:tblGrid>
                <a:gridCol w="815975"/>
                <a:gridCol w="708025"/>
                <a:gridCol w="762000"/>
              </a:tblGrid>
              <a:tr h="4699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Koneksi fisik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TX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  <a:sym typeface="Wingdings" pitchFamily="-112" charset="2"/>
                        </a:rPr>
                        <a:t>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RX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RX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  <a:sym typeface="Wingdings" pitchFamily="-112" charset="2"/>
                        </a:rPr>
                        <a:t>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TX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GND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GND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  <a:sym typeface="Wingdings" pitchFamily="-112" charset="2"/>
                        </a:rPr>
                        <a:t>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  <a:sym typeface="Wingdings" pitchFamily="-112" charset="2"/>
                        </a:rPr>
                        <a:t>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</a:rPr>
                        <a:t>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381" name="Text Box 36"/>
          <p:cNvSpPr txBox="1">
            <a:spLocks noChangeArrowheads="1"/>
          </p:cNvSpPr>
          <p:nvPr/>
        </p:nvSpPr>
        <p:spPr bwMode="auto">
          <a:xfrm>
            <a:off x="3733800" y="4191000"/>
            <a:ext cx="36576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</a:pPr>
            <a:r>
              <a:rPr lang="en-US">
                <a:latin typeface="+mn-lt"/>
              </a:rPr>
              <a:t>Pertukaran sinyal</a:t>
            </a:r>
          </a:p>
          <a:p>
            <a:pPr marL="342900" indent="-342900" eaLnBrk="0" hangingPunct="0">
              <a:spcBef>
                <a:spcPct val="50000"/>
              </a:spcBef>
              <a:buFontTx/>
              <a:buChar char="•"/>
            </a:pPr>
            <a:r>
              <a:rPr lang="en-US">
                <a:latin typeface="+mn-lt"/>
              </a:rPr>
              <a:t>RTS</a:t>
            </a:r>
          </a:p>
          <a:p>
            <a:pPr marL="342900" indent="-342900" eaLnBrk="0" hangingPunct="0">
              <a:spcBef>
                <a:spcPct val="50000"/>
              </a:spcBef>
              <a:buFontTx/>
              <a:buChar char="•"/>
            </a:pPr>
            <a:r>
              <a:rPr lang="en-US">
                <a:latin typeface="+mn-lt"/>
              </a:rPr>
              <a:t>Jika dijawab CTS maka TX jika tidak tunggu</a:t>
            </a:r>
          </a:p>
          <a:p>
            <a:pPr marL="342900" indent="-342900" eaLnBrk="0" hangingPunct="0">
              <a:spcBef>
                <a:spcPct val="50000"/>
              </a:spcBef>
              <a:buFontTx/>
              <a:buChar char="•"/>
            </a:pPr>
            <a:endParaRPr lang="en-US">
              <a:latin typeface="+mn-lt"/>
            </a:endParaRPr>
          </a:p>
        </p:txBody>
      </p:sp>
      <p:sp>
        <p:nvSpPr>
          <p:cNvPr id="57382" name="Line 76"/>
          <p:cNvSpPr>
            <a:spLocks noChangeShapeType="1"/>
          </p:cNvSpPr>
          <p:nvPr/>
        </p:nvSpPr>
        <p:spPr bwMode="auto">
          <a:xfrm>
            <a:off x="1828800" y="51816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 rtlCol="0">
            <a:normAutofit/>
            <a:sp3d extrusionH="12700">
              <a:extrusionClr>
                <a:schemeClr val="bg1"/>
              </a:extrusion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Sliding window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229600" cy="4530725"/>
          </a:xfrm>
        </p:spPr>
        <p:txBody>
          <a:bodyPr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r>
              <a:rPr lang="en-US" sz="2500" dirty="0" err="1">
                <a:latin typeface="+mj-lt"/>
              </a:rPr>
              <a:t>Teknik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kendali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aliran</a:t>
            </a:r>
            <a:r>
              <a:rPr lang="en-US" sz="2500" dirty="0">
                <a:latin typeface="+mj-lt"/>
              </a:rPr>
              <a:t> start-stop </a:t>
            </a:r>
            <a:r>
              <a:rPr lang="en-US" sz="2500" dirty="0" err="1">
                <a:latin typeface="+mj-lt"/>
              </a:rPr>
              <a:t>mempunyai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kelemahan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trafik</a:t>
            </a:r>
            <a:r>
              <a:rPr lang="en-US" sz="2500" dirty="0">
                <a:latin typeface="+mj-lt"/>
              </a:rPr>
              <a:t> yang </a:t>
            </a:r>
            <a:r>
              <a:rPr lang="en-US" sz="2500" dirty="0" err="1">
                <a:latin typeface="+mj-lt"/>
              </a:rPr>
              <a:t>terjadi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menjadi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diskrit</a:t>
            </a:r>
            <a:r>
              <a:rPr lang="en-US" sz="2500" dirty="0">
                <a:latin typeface="+mj-lt"/>
              </a:rPr>
              <a:t> (</a:t>
            </a:r>
            <a:r>
              <a:rPr lang="en-US" sz="2500" dirty="0" err="1">
                <a:latin typeface="+mj-lt"/>
              </a:rPr>
              <a:t>bisa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juga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bursty</a:t>
            </a:r>
            <a:r>
              <a:rPr lang="en-US" sz="2500" dirty="0">
                <a:latin typeface="+mj-lt"/>
              </a:rPr>
              <a:t>), </a:t>
            </a:r>
            <a:r>
              <a:rPr lang="en-US" sz="2500" dirty="0" err="1">
                <a:latin typeface="+mj-lt"/>
              </a:rPr>
              <a:t>menyebabkan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naiknya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peluang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kongesti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di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jaringan</a:t>
            </a:r>
            <a:r>
              <a:rPr lang="en-US" sz="2500" dirty="0">
                <a:latin typeface="+mj-lt"/>
              </a:rPr>
              <a:t>, </a:t>
            </a:r>
            <a:r>
              <a:rPr lang="en-US" sz="2500" dirty="0" err="1">
                <a:latin typeface="+mj-lt"/>
              </a:rPr>
              <a:t>tidak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cocok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untuk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komunikasi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jarak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jauh</a:t>
            </a:r>
            <a:r>
              <a:rPr lang="en-US" sz="2500" dirty="0">
                <a:latin typeface="+mj-lt"/>
              </a:rPr>
              <a:t> (</a:t>
            </a:r>
            <a:r>
              <a:rPr lang="en-US" sz="2500" dirty="0" err="1">
                <a:latin typeface="+mj-lt"/>
              </a:rPr>
              <a:t>melalui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banyak</a:t>
            </a:r>
            <a:r>
              <a:rPr lang="en-US" sz="2500" dirty="0">
                <a:latin typeface="+mj-lt"/>
              </a:rPr>
              <a:t> link).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r>
              <a:rPr lang="en-US" sz="2500" dirty="0" err="1">
                <a:latin typeface="+mj-lt"/>
              </a:rPr>
              <a:t>Dikembangkan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teknik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pengendalian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aliran</a:t>
            </a:r>
            <a:r>
              <a:rPr lang="en-US" sz="2500" dirty="0">
                <a:latin typeface="+mj-lt"/>
              </a:rPr>
              <a:t> yang </a:t>
            </a:r>
            <a:r>
              <a:rPr lang="en-US" sz="2500" dirty="0" err="1">
                <a:latin typeface="+mj-lt"/>
              </a:rPr>
              <a:t>lebih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adaptif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sesuai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dengan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kondisi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jalur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transmisi</a:t>
            </a:r>
            <a:r>
              <a:rPr lang="en-US" sz="2500" dirty="0">
                <a:latin typeface="+mj-lt"/>
              </a:rPr>
              <a:t> yang </a:t>
            </a:r>
            <a:r>
              <a:rPr lang="en-US" sz="2500" dirty="0" err="1">
                <a:latin typeface="+mj-lt"/>
              </a:rPr>
              <a:t>dilewati</a:t>
            </a:r>
            <a:r>
              <a:rPr lang="en-US" sz="2500" dirty="0">
                <a:latin typeface="+mj-lt"/>
              </a:rPr>
              <a:t>, </a:t>
            </a:r>
            <a:r>
              <a:rPr lang="en-US" sz="2500" dirty="0" err="1">
                <a:latin typeface="+mj-lt"/>
              </a:rPr>
              <a:t>sehingga</a:t>
            </a:r>
            <a:r>
              <a:rPr lang="en-US" sz="2500" dirty="0">
                <a:latin typeface="+mj-lt"/>
              </a:rPr>
              <a:t> data </a:t>
            </a:r>
            <a:r>
              <a:rPr lang="en-US" sz="2500" dirty="0" err="1">
                <a:latin typeface="+mj-lt"/>
              </a:rPr>
              <a:t>dapat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ditransmisikan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dengan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jumlah</a:t>
            </a:r>
            <a:r>
              <a:rPr lang="en-US" sz="2500" dirty="0">
                <a:latin typeface="+mj-lt"/>
              </a:rPr>
              <a:t> yang ‘</a:t>
            </a:r>
            <a:r>
              <a:rPr lang="en-US" sz="2500" dirty="0" err="1">
                <a:latin typeface="+mj-lt"/>
              </a:rPr>
              <a:t>cukup</a:t>
            </a:r>
            <a:r>
              <a:rPr lang="en-US" sz="2500" dirty="0">
                <a:latin typeface="+mj-lt"/>
              </a:rPr>
              <a:t>’ </a:t>
            </a:r>
            <a:r>
              <a:rPr lang="en-US" sz="2500" dirty="0" err="1">
                <a:latin typeface="+mj-lt"/>
              </a:rPr>
              <a:t>tidak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berlebih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dan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tidak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kurang</a:t>
            </a:r>
            <a:r>
              <a:rPr lang="en-US" sz="2500" dirty="0">
                <a:latin typeface="+mj-lt"/>
              </a:rPr>
              <a:t>. </a:t>
            </a:r>
            <a:r>
              <a:rPr lang="en-US" sz="2500" dirty="0" err="1">
                <a:latin typeface="+mj-lt"/>
              </a:rPr>
              <a:t>Teknik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ini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meningkatkan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efisiensi</a:t>
            </a:r>
            <a:r>
              <a:rPr lang="en-US" sz="2500" dirty="0">
                <a:latin typeface="+mj-lt"/>
              </a:rPr>
              <a:t> bandwidth yang </a:t>
            </a:r>
            <a:r>
              <a:rPr lang="en-US" sz="2500" dirty="0" err="1">
                <a:latin typeface="+mj-lt"/>
              </a:rPr>
              <a:t>pada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ujungnya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akan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mengurangi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terjadinya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kongesti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jaringan</a:t>
            </a:r>
            <a:r>
              <a:rPr lang="en-US" sz="2500" dirty="0">
                <a:latin typeface="+mj-lt"/>
              </a:rPr>
              <a:t>.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r>
              <a:rPr lang="en-US" sz="2500" dirty="0" err="1">
                <a:latin typeface="+mj-lt"/>
              </a:rPr>
              <a:t>Salah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satu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teknik</a:t>
            </a:r>
            <a:r>
              <a:rPr lang="en-US" sz="2500" dirty="0">
                <a:latin typeface="+mj-lt"/>
              </a:rPr>
              <a:t> yang </a:t>
            </a:r>
            <a:r>
              <a:rPr lang="en-US" sz="2500" dirty="0" err="1">
                <a:latin typeface="+mj-lt"/>
              </a:rPr>
              <a:t>sejak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awal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dibuatnya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protokol</a:t>
            </a:r>
            <a:r>
              <a:rPr lang="en-US" sz="2500" dirty="0">
                <a:latin typeface="+mj-lt"/>
              </a:rPr>
              <a:t> internet </a:t>
            </a:r>
            <a:r>
              <a:rPr lang="en-US" sz="2500" dirty="0" err="1">
                <a:latin typeface="+mj-lt"/>
              </a:rPr>
              <a:t>adalah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teknik</a:t>
            </a:r>
            <a:r>
              <a:rPr lang="en-US" sz="2500" dirty="0">
                <a:latin typeface="+mj-lt"/>
              </a:rPr>
              <a:t> sliding windows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13613" cy="1263650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Sliding window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 fontScale="92500"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r>
              <a:rPr lang="en-US" sz="2500" dirty="0">
                <a:latin typeface="+mj-lt"/>
              </a:rPr>
              <a:t>Window = </a:t>
            </a:r>
            <a:r>
              <a:rPr lang="en-US" sz="2500" dirty="0" err="1">
                <a:latin typeface="+mj-lt"/>
              </a:rPr>
              <a:t>angka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jumlah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pengiriman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paket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saat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ini</a:t>
            </a:r>
            <a:endParaRPr lang="en-US" sz="2500" dirty="0">
              <a:latin typeface="+mj-lt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r>
              <a:rPr lang="en-US" sz="2500" dirty="0">
                <a:latin typeface="+mj-lt"/>
              </a:rPr>
              <a:t>Window = 3 </a:t>
            </a:r>
            <a:r>
              <a:rPr lang="en-US" sz="2500" dirty="0">
                <a:latin typeface="+mj-lt"/>
                <a:sym typeface="Wingdings" pitchFamily="2" charset="2"/>
              </a:rPr>
              <a:t> </a:t>
            </a:r>
            <a:r>
              <a:rPr lang="en-US" sz="2500" dirty="0" err="1">
                <a:latin typeface="+mj-lt"/>
                <a:sym typeface="Wingdings" pitchFamily="2" charset="2"/>
              </a:rPr>
              <a:t>satu</a:t>
            </a:r>
            <a:r>
              <a:rPr lang="en-US" sz="2500" dirty="0">
                <a:latin typeface="+mj-lt"/>
                <a:sym typeface="Wingdings" pitchFamily="2" charset="2"/>
              </a:rPr>
              <a:t> kali </a:t>
            </a:r>
            <a:r>
              <a:rPr lang="en-US" sz="2500" dirty="0" err="1">
                <a:latin typeface="+mj-lt"/>
                <a:sym typeface="Wingdings" pitchFamily="2" charset="2"/>
              </a:rPr>
              <a:t>kirim</a:t>
            </a:r>
            <a:r>
              <a:rPr lang="en-US" sz="2500" dirty="0">
                <a:latin typeface="+mj-lt"/>
                <a:sym typeface="Wingdings" pitchFamily="2" charset="2"/>
              </a:rPr>
              <a:t> </a:t>
            </a:r>
            <a:r>
              <a:rPr lang="en-US" sz="2500" dirty="0" err="1">
                <a:latin typeface="+mj-lt"/>
                <a:sym typeface="Wingdings" pitchFamily="2" charset="2"/>
              </a:rPr>
              <a:t>maksimum</a:t>
            </a:r>
            <a:r>
              <a:rPr lang="en-US" sz="2500" dirty="0">
                <a:latin typeface="+mj-lt"/>
                <a:sym typeface="Wingdings" pitchFamily="2" charset="2"/>
              </a:rPr>
              <a:t> 3 </a:t>
            </a:r>
            <a:r>
              <a:rPr lang="en-US" sz="2500" dirty="0" err="1">
                <a:latin typeface="+mj-lt"/>
                <a:sym typeface="Wingdings" pitchFamily="2" charset="2"/>
              </a:rPr>
              <a:t>paket</a:t>
            </a:r>
            <a:endParaRPr lang="en-US" sz="2500" dirty="0">
              <a:latin typeface="+mj-lt"/>
              <a:sym typeface="Wingdings" pitchFamily="2" charset="2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r>
              <a:rPr lang="en-US" sz="2500" dirty="0">
                <a:latin typeface="+mj-lt"/>
                <a:sym typeface="Wingdings" pitchFamily="2" charset="2"/>
              </a:rPr>
              <a:t>Cara </a:t>
            </a:r>
            <a:r>
              <a:rPr lang="en-US" sz="2500" dirty="0" err="1">
                <a:latin typeface="+mj-lt"/>
                <a:sym typeface="Wingdings" pitchFamily="2" charset="2"/>
              </a:rPr>
              <a:t>kerja</a:t>
            </a:r>
            <a:r>
              <a:rPr lang="en-US" sz="2500" dirty="0">
                <a:latin typeface="+mj-lt"/>
                <a:sym typeface="Wingdings" pitchFamily="2" charset="2"/>
              </a:rPr>
              <a:t>: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err="1">
                <a:latin typeface="+mj-lt"/>
              </a:rPr>
              <a:t>Penerima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akan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menetapkan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jumlah</a:t>
            </a:r>
            <a:r>
              <a:rPr lang="en-US" dirty="0">
                <a:latin typeface="+mj-lt"/>
              </a:rPr>
              <a:t> window </a:t>
            </a:r>
            <a:r>
              <a:rPr lang="en-US" dirty="0" err="1">
                <a:latin typeface="+mj-lt"/>
              </a:rPr>
              <a:t>terimanya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berdasarkan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tingkat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keberhasilan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penerimaan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paket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kebijakan</a:t>
            </a:r>
            <a:r>
              <a:rPr lang="en-US" dirty="0">
                <a:latin typeface="+mj-lt"/>
              </a:rPr>
              <a:t> yang </a:t>
            </a:r>
            <a:r>
              <a:rPr lang="en-US" dirty="0" err="1">
                <a:latin typeface="+mj-lt"/>
              </a:rPr>
              <a:t>ditetapkan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oleh</a:t>
            </a:r>
            <a:r>
              <a:rPr lang="en-US" dirty="0">
                <a:latin typeface="+mj-lt"/>
              </a:rPr>
              <a:t> lapis </a:t>
            </a:r>
            <a:r>
              <a:rPr lang="en-US" dirty="0" err="1">
                <a:latin typeface="+mj-lt"/>
              </a:rPr>
              <a:t>aplikasi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dll</a:t>
            </a:r>
            <a:endParaRPr lang="en-US" dirty="0">
              <a:latin typeface="+mj-lt"/>
            </a:endParaRP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err="1">
                <a:latin typeface="+mj-lt"/>
              </a:rPr>
              <a:t>Pengirim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kemudian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akan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mengirim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paket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sesuai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dengan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jumlah</a:t>
            </a:r>
            <a:r>
              <a:rPr lang="en-US" dirty="0">
                <a:latin typeface="+mj-lt"/>
              </a:rPr>
              <a:t> window yang </a:t>
            </a:r>
            <a:r>
              <a:rPr lang="en-US" dirty="0" err="1">
                <a:latin typeface="+mj-lt"/>
              </a:rPr>
              <a:t>ditetapkan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penerima</a:t>
            </a:r>
            <a:endParaRPr lang="en-US" dirty="0">
              <a:latin typeface="+mj-lt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r>
              <a:rPr lang="en-US" sz="2500" dirty="0" err="1">
                <a:latin typeface="+mj-lt"/>
              </a:rPr>
              <a:t>Pada</a:t>
            </a:r>
            <a:r>
              <a:rPr lang="en-US" sz="2500" dirty="0">
                <a:latin typeface="+mj-lt"/>
              </a:rPr>
              <a:t> TCP </a:t>
            </a:r>
            <a:r>
              <a:rPr lang="en-US" sz="2500" dirty="0" err="1">
                <a:latin typeface="+mj-lt"/>
              </a:rPr>
              <a:t>besarnya</a:t>
            </a:r>
            <a:r>
              <a:rPr lang="en-US" sz="2500" dirty="0">
                <a:latin typeface="+mj-lt"/>
              </a:rPr>
              <a:t> windows </a:t>
            </a:r>
            <a:r>
              <a:rPr lang="en-US" sz="2500" dirty="0" err="1">
                <a:latin typeface="+mj-lt"/>
              </a:rPr>
              <a:t>di’ikutkan</a:t>
            </a:r>
            <a:r>
              <a:rPr lang="en-US" sz="2500" dirty="0">
                <a:latin typeface="+mj-lt"/>
              </a:rPr>
              <a:t>’ </a:t>
            </a:r>
            <a:r>
              <a:rPr lang="en-US" sz="2500" dirty="0" err="1">
                <a:latin typeface="+mj-lt"/>
              </a:rPr>
              <a:t>ke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paket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arah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pengirim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dari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pihak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penerima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>
                <a:latin typeface="+mj-lt"/>
                <a:sym typeface="Wingdings" pitchFamily="2" charset="2"/>
              </a:rPr>
              <a:t> </a:t>
            </a:r>
            <a:r>
              <a:rPr lang="en-US" sz="2500" dirty="0" err="1">
                <a:latin typeface="+mj-lt"/>
                <a:sym typeface="Wingdings" pitchFamily="2" charset="2"/>
              </a:rPr>
              <a:t>tidak</a:t>
            </a:r>
            <a:r>
              <a:rPr lang="en-US" sz="2500" dirty="0">
                <a:latin typeface="+mj-lt"/>
                <a:sym typeface="Wingdings" pitchFamily="2" charset="2"/>
              </a:rPr>
              <a:t> </a:t>
            </a:r>
            <a:r>
              <a:rPr lang="en-US" sz="2500" dirty="0" err="1">
                <a:latin typeface="+mj-lt"/>
                <a:sym typeface="Wingdings" pitchFamily="2" charset="2"/>
              </a:rPr>
              <a:t>perlu</a:t>
            </a:r>
            <a:r>
              <a:rPr lang="en-US" sz="2500" dirty="0">
                <a:latin typeface="+mj-lt"/>
                <a:sym typeface="Wingdings" pitchFamily="2" charset="2"/>
              </a:rPr>
              <a:t> </a:t>
            </a:r>
            <a:r>
              <a:rPr lang="en-US" sz="2500" dirty="0" err="1">
                <a:latin typeface="+mj-lt"/>
                <a:sym typeface="Wingdings" pitchFamily="2" charset="2"/>
              </a:rPr>
              <a:t>paket</a:t>
            </a:r>
            <a:r>
              <a:rPr lang="en-US" sz="2500" dirty="0">
                <a:latin typeface="+mj-lt"/>
                <a:sym typeface="Wingdings" pitchFamily="2" charset="2"/>
              </a:rPr>
              <a:t> </a:t>
            </a:r>
            <a:r>
              <a:rPr lang="en-US" sz="2500" dirty="0" err="1">
                <a:latin typeface="+mj-lt"/>
                <a:sym typeface="Wingdings" pitchFamily="2" charset="2"/>
              </a:rPr>
              <a:t>khusus</a:t>
            </a:r>
            <a:r>
              <a:rPr lang="en-US" sz="2500" dirty="0">
                <a:latin typeface="+mj-lt"/>
                <a:sym typeface="Wingdings" pitchFamily="2" charset="2"/>
              </a:rPr>
              <a:t>, </a:t>
            </a:r>
            <a:r>
              <a:rPr lang="en-US" sz="2500" dirty="0" err="1">
                <a:latin typeface="+mj-lt"/>
                <a:sym typeface="Wingdings" pitchFamily="2" charset="2"/>
              </a:rPr>
              <a:t>meningkatkan</a:t>
            </a:r>
            <a:r>
              <a:rPr lang="en-US" sz="2500" dirty="0">
                <a:latin typeface="+mj-lt"/>
                <a:sym typeface="Wingdings" pitchFamily="2" charset="2"/>
              </a:rPr>
              <a:t> </a:t>
            </a:r>
            <a:r>
              <a:rPr lang="en-US" sz="2500" dirty="0" err="1">
                <a:latin typeface="+mj-lt"/>
                <a:sym typeface="Wingdings" pitchFamily="2" charset="2"/>
              </a:rPr>
              <a:t>efesiensi</a:t>
            </a:r>
            <a:r>
              <a:rPr lang="en-US" sz="2500" dirty="0">
                <a:latin typeface="+mj-lt"/>
                <a:sym typeface="Wingdings" pitchFamily="2" charset="2"/>
              </a:rPr>
              <a:t> </a:t>
            </a:r>
            <a:r>
              <a:rPr lang="en-US" sz="2500" dirty="0" err="1">
                <a:latin typeface="+mj-lt"/>
                <a:sym typeface="Wingdings" pitchFamily="2" charset="2"/>
              </a:rPr>
              <a:t>transmisi</a:t>
            </a:r>
            <a:endParaRPr lang="en-US" sz="2500" dirty="0">
              <a:latin typeface="+mj-lt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l"/>
              <a:defRPr/>
            </a:pPr>
            <a:endParaRPr lang="en-US" sz="21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563562"/>
          </a:xfrm>
        </p:spPr>
        <p:txBody>
          <a:bodyPr/>
          <a:lstStyle/>
          <a:p>
            <a:pPr>
              <a:defRPr/>
            </a:pPr>
            <a:r>
              <a:rPr lang="en-US" sz="3600" b="1" smtClean="0"/>
              <a:t>SLIDING WINDOW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1219200"/>
            <a:ext cx="9144000" cy="457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 err="1">
                <a:solidFill>
                  <a:srgbClr val="002060"/>
                </a:solidFill>
              </a:rPr>
              <a:t>Karena</a:t>
            </a:r>
            <a:r>
              <a:rPr lang="en-US" sz="2400" dirty="0">
                <a:solidFill>
                  <a:srgbClr val="002060"/>
                </a:solidFill>
              </a:rPr>
              <a:t> frame yang </a:t>
            </a:r>
            <a:r>
              <a:rPr lang="en-US" sz="2400" dirty="0" err="1">
                <a:solidFill>
                  <a:srgbClr val="002060"/>
                </a:solidFill>
              </a:rPr>
              <a:t>berada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dalam</a:t>
            </a:r>
            <a:r>
              <a:rPr lang="en-US" sz="2400" dirty="0">
                <a:solidFill>
                  <a:srgbClr val="002060"/>
                </a:solidFill>
              </a:rPr>
              <a:t> window </a:t>
            </a:r>
            <a:r>
              <a:rPr lang="en-US" sz="2400" dirty="0" err="1">
                <a:solidFill>
                  <a:srgbClr val="002060"/>
                </a:solidFill>
              </a:rPr>
              <a:t>pengirim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bisa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hilang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atau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rusak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pengirim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harus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tetap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menyimpan</a:t>
            </a:r>
            <a:r>
              <a:rPr lang="en-US" sz="2400" dirty="0">
                <a:solidFill>
                  <a:srgbClr val="002060"/>
                </a:solidFill>
              </a:rPr>
              <a:t> frame </a:t>
            </a:r>
            <a:r>
              <a:rPr lang="en-US" sz="2400" dirty="0" err="1">
                <a:solidFill>
                  <a:srgbClr val="002060"/>
                </a:solidFill>
              </a:rPr>
              <a:t>tersebut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dalam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memorinya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sebagai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antisipasi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kemungkinan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retransmisi</a:t>
            </a:r>
            <a:r>
              <a:rPr lang="en-US" sz="2400" dirty="0">
                <a:solidFill>
                  <a:srgbClr val="002060"/>
                </a:solidFill>
              </a:rPr>
              <a:t>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>
                <a:solidFill>
                  <a:srgbClr val="002060"/>
                </a:solidFill>
              </a:rPr>
              <a:t>Piggybacking 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 </a:t>
            </a:r>
            <a:r>
              <a:rPr lang="en-US" sz="2400" dirty="0" err="1">
                <a:solidFill>
                  <a:srgbClr val="002060"/>
                </a:solidFill>
                <a:sym typeface="Wingdings" pitchFamily="2" charset="2"/>
              </a:rPr>
              <a:t>teknik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002060"/>
                </a:solidFill>
                <a:sym typeface="Wingdings" pitchFamily="2" charset="2"/>
              </a:rPr>
              <a:t>penumpangan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sym typeface="Wingdings" pitchFamily="2" charset="2"/>
              </a:rPr>
              <a:t>balasan</a:t>
            </a:r>
            <a:r>
              <a:rPr lang="id-ID" sz="2400" dirty="0" smtClean="0">
                <a:solidFill>
                  <a:srgbClr val="002060"/>
                </a:solidFill>
                <a:sym typeface="Wingdings" pitchFamily="2" charset="2"/>
              </a:rPr>
              <a:t> (ACK)</a:t>
            </a:r>
            <a:r>
              <a:rPr lang="en-US" sz="2400" dirty="0" smtClean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002060"/>
                </a:solidFill>
                <a:sym typeface="Wingdings" pitchFamily="2" charset="2"/>
              </a:rPr>
              <a:t>pada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 frame data </a:t>
            </a:r>
            <a:r>
              <a:rPr lang="en-US" sz="2400" dirty="0" err="1">
                <a:solidFill>
                  <a:srgbClr val="002060"/>
                </a:solidFill>
                <a:sym typeface="Wingdings" pitchFamily="2" charset="2"/>
              </a:rPr>
              <a:t>untuk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002060"/>
                </a:solidFill>
                <a:sym typeface="Wingdings" pitchFamily="2" charset="2"/>
              </a:rPr>
              <a:t>komunikasi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 2 </a:t>
            </a:r>
            <a:r>
              <a:rPr lang="en-US" sz="2400" dirty="0" err="1">
                <a:solidFill>
                  <a:srgbClr val="002060"/>
                </a:solidFill>
                <a:sym typeface="Wingdings" pitchFamily="2" charset="2"/>
              </a:rPr>
              <a:t>arah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 (</a:t>
            </a:r>
            <a:r>
              <a:rPr lang="en-US" sz="2400" dirty="0" err="1">
                <a:solidFill>
                  <a:srgbClr val="002060"/>
                </a:solidFill>
                <a:sym typeface="Wingdings" pitchFamily="2" charset="2"/>
              </a:rPr>
              <a:t>menghemat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002060"/>
                </a:solidFill>
                <a:sym typeface="Wingdings" pitchFamily="2" charset="2"/>
              </a:rPr>
              <a:t>kapasitas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002060"/>
                </a:solidFill>
                <a:sym typeface="Wingdings" pitchFamily="2" charset="2"/>
              </a:rPr>
              <a:t>komunikasi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).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>
                <a:solidFill>
                  <a:srgbClr val="002060"/>
                </a:solidFill>
              </a:rPr>
              <a:t>Sending window: </a:t>
            </a:r>
            <a:r>
              <a:rPr lang="en-US" sz="2400" dirty="0" err="1">
                <a:solidFill>
                  <a:srgbClr val="002060"/>
                </a:solidFill>
              </a:rPr>
              <a:t>jumlah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deretan</a:t>
            </a:r>
            <a:r>
              <a:rPr lang="en-US" sz="2400" dirty="0">
                <a:solidFill>
                  <a:srgbClr val="002060"/>
                </a:solidFill>
              </a:rPr>
              <a:t> frame </a:t>
            </a:r>
            <a:r>
              <a:rPr lang="en-US" sz="2400" dirty="0" err="1">
                <a:solidFill>
                  <a:srgbClr val="002060"/>
                </a:solidFill>
              </a:rPr>
              <a:t>maksimum</a:t>
            </a:r>
            <a:r>
              <a:rPr lang="en-US" sz="2400" dirty="0">
                <a:solidFill>
                  <a:srgbClr val="002060"/>
                </a:solidFill>
              </a:rPr>
              <a:t> yang </a:t>
            </a:r>
            <a:r>
              <a:rPr lang="en-US" sz="2400" dirty="0" err="1">
                <a:solidFill>
                  <a:srgbClr val="002060"/>
                </a:solidFill>
              </a:rPr>
              <a:t>dapat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dikirim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pada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suatu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saat</a:t>
            </a:r>
            <a:endParaRPr lang="en-US" sz="2400" dirty="0">
              <a:solidFill>
                <a:srgbClr val="002060"/>
              </a:solidFill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>
                <a:solidFill>
                  <a:srgbClr val="002060"/>
                </a:solidFill>
              </a:rPr>
              <a:t>Receiving window: </a:t>
            </a:r>
            <a:r>
              <a:rPr lang="en-US" sz="2400" dirty="0" err="1">
                <a:solidFill>
                  <a:srgbClr val="002060"/>
                </a:solidFill>
              </a:rPr>
              <a:t>jumlah</a:t>
            </a:r>
            <a:r>
              <a:rPr lang="en-US" sz="2400" dirty="0">
                <a:solidFill>
                  <a:srgbClr val="002060"/>
                </a:solidFill>
              </a:rPr>
              <a:t> frame </a:t>
            </a:r>
            <a:r>
              <a:rPr lang="en-US" sz="2400" dirty="0" err="1">
                <a:solidFill>
                  <a:srgbClr val="002060"/>
                </a:solidFill>
              </a:rPr>
              <a:t>maksimum</a:t>
            </a:r>
            <a:r>
              <a:rPr lang="en-US" sz="2400" dirty="0">
                <a:solidFill>
                  <a:srgbClr val="002060"/>
                </a:solidFill>
              </a:rPr>
              <a:t> yang </a:t>
            </a:r>
            <a:r>
              <a:rPr lang="en-US" sz="2400" dirty="0" err="1">
                <a:solidFill>
                  <a:srgbClr val="002060"/>
                </a:solidFill>
              </a:rPr>
              <a:t>dapat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diterima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563562"/>
          </a:xfrm>
        </p:spPr>
        <p:txBody>
          <a:bodyPr/>
          <a:lstStyle/>
          <a:p>
            <a:pPr>
              <a:defRPr/>
            </a:pPr>
            <a:r>
              <a:rPr lang="en-US" sz="3600" b="1" smtClean="0"/>
              <a:t>SLIDING WINDOW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1219200"/>
            <a:ext cx="9144000" cy="457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62468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39700" y="1143000"/>
            <a:ext cx="9004300" cy="5486400"/>
          </a:xfrm>
        </p:spPr>
      </p:pic>
      <p:sp>
        <p:nvSpPr>
          <p:cNvPr id="7" name="TextBox 6"/>
          <p:cNvSpPr txBox="1"/>
          <p:nvPr/>
        </p:nvSpPr>
        <p:spPr>
          <a:xfrm>
            <a:off x="6858000" y="304800"/>
            <a:ext cx="2133600" cy="5238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/>
              <a:t>Contoh</a:t>
            </a:r>
            <a:r>
              <a:rPr lang="en-US" sz="1400" dirty="0"/>
              <a:t>: </a:t>
            </a:r>
            <a:r>
              <a:rPr lang="en-US" sz="1400" dirty="0" err="1"/>
              <a:t>ukuran</a:t>
            </a:r>
            <a:r>
              <a:rPr lang="en-US" sz="1400" dirty="0"/>
              <a:t> window=7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4_Paper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4269</TotalTime>
  <Words>1741</Words>
  <Application>Microsoft Office PowerPoint</Application>
  <PresentationFormat>On-screen Show (4:3)</PresentationFormat>
  <Paragraphs>276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Ripple</vt:lpstr>
      <vt:lpstr>4_Paper</vt:lpstr>
      <vt:lpstr>Flow Control</vt:lpstr>
      <vt:lpstr>Kendali Aliran (Flow control)</vt:lpstr>
      <vt:lpstr>Dua Jenis Kendali Aliran</vt:lpstr>
      <vt:lpstr>Pengguna Kendali Aliran</vt:lpstr>
      <vt:lpstr>Kendali Aliran di RS-232</vt:lpstr>
      <vt:lpstr>Sliding window</vt:lpstr>
      <vt:lpstr>Sliding window</vt:lpstr>
      <vt:lpstr>SLIDING WINDOW</vt:lpstr>
      <vt:lpstr>SLIDING WINDOW</vt:lpstr>
      <vt:lpstr>SLIDING WINDOW</vt:lpstr>
      <vt:lpstr>Besarnya window</vt:lpstr>
      <vt:lpstr>Perhitungan Waktu Transmisi Paket</vt:lpstr>
      <vt:lpstr>Perhitungan Waktu Transmisi Paket</vt:lpstr>
      <vt:lpstr>Perhitungan Waktu Transmisi Paket</vt:lpstr>
      <vt:lpstr>Perhitungan Waktu Transmisi Paket</vt:lpstr>
      <vt:lpstr>(Lanjutan)</vt:lpstr>
      <vt:lpstr>PowerPoint Presentation</vt:lpstr>
      <vt:lpstr>Kategori untuk Sharing Medium Transmisi </vt:lpstr>
      <vt:lpstr>DYNAMIC MEDIUM ACCESS CONTROL</vt:lpstr>
      <vt:lpstr>ALOHA</vt:lpstr>
      <vt:lpstr>ALOHA</vt:lpstr>
      <vt:lpstr>ALOHA</vt:lpstr>
      <vt:lpstr>ALOHA</vt:lpstr>
      <vt:lpstr>Slotted Aloha</vt:lpstr>
      <vt:lpstr>CSMA (CARRIER SENSE MULTIPLE ACCESS)</vt:lpstr>
      <vt:lpstr>1-Persistent CSMA</vt:lpstr>
      <vt:lpstr>Non-Persistent CSMA</vt:lpstr>
      <vt:lpstr>p-Persistent CSMA</vt:lpstr>
      <vt:lpstr>Carrier Sensing Multiple Access with Collision detection (CSMA-CD)</vt:lpstr>
      <vt:lpstr>PowerPoint Presentation</vt:lpstr>
      <vt:lpstr>PowerPoint Presentation</vt:lpstr>
      <vt:lpstr>COLLISION DETECTION</vt:lpstr>
      <vt:lpstr>CSMA/CA</vt:lpstr>
      <vt:lpstr>CSMA/CA</vt:lpstr>
      <vt:lpstr>PowerPoint Presentation</vt:lpstr>
      <vt:lpstr>PowerPoint Presentation</vt:lpstr>
      <vt:lpstr>Selamat Belajar, Jangan Jemu Membaca Buku</vt:lpstr>
    </vt:vector>
  </TitlesOfParts>
  <Company>ITB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Jaringan Komputer</dc:title>
  <dc:creator>Tody Ariefianto Wibowo</dc:creator>
  <cp:lastModifiedBy>one</cp:lastModifiedBy>
  <cp:revision>99</cp:revision>
  <dcterms:created xsi:type="dcterms:W3CDTF">2010-03-01T00:48:05Z</dcterms:created>
  <dcterms:modified xsi:type="dcterms:W3CDTF">2015-02-26T10:38:43Z</dcterms:modified>
</cp:coreProperties>
</file>