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8"/>
  </p:notesMasterIdLst>
  <p:sldIdLst>
    <p:sldId id="257" r:id="rId2"/>
    <p:sldId id="258" r:id="rId3"/>
    <p:sldId id="259" r:id="rId4"/>
    <p:sldId id="260" r:id="rId5"/>
    <p:sldId id="261" r:id="rId6"/>
    <p:sldId id="299" r:id="rId7"/>
    <p:sldId id="300" r:id="rId8"/>
    <p:sldId id="30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79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302" r:id="rId45"/>
    <p:sldId id="297" r:id="rId46"/>
    <p:sldId id="298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26" autoAdjust="0"/>
  </p:normalViewPr>
  <p:slideViewPr>
    <p:cSldViewPr>
      <p:cViewPr varScale="1">
        <p:scale>
          <a:sx n="59" d="100"/>
          <a:sy n="59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29BF0F-6C48-4BDF-BF61-5BE0E59CF845}" type="doc">
      <dgm:prSet loTypeId="urn:microsoft.com/office/officeart/2005/8/layout/vList2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A14967A-B8BB-41E6-8019-895B0A1F2ECE}">
      <dgm:prSet phldrT="[Text]"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Link</a:t>
          </a:r>
          <a:endParaRPr lang="en-US" dirty="0"/>
        </a:p>
      </dgm:t>
    </dgm:pt>
    <dgm:pt modelId="{4E768B02-E26D-44CF-86B3-32D521A31717}" type="parTrans" cxnId="{47B36615-91DC-4529-A695-ABDACD4055A2}">
      <dgm:prSet/>
      <dgm:spPr/>
      <dgm:t>
        <a:bodyPr/>
        <a:lstStyle/>
        <a:p>
          <a:endParaRPr lang="en-US"/>
        </a:p>
      </dgm:t>
    </dgm:pt>
    <dgm:pt modelId="{0A893162-647B-4C0F-B842-0F5635A33000}" type="sibTrans" cxnId="{47B36615-91DC-4529-A695-ABDACD4055A2}">
      <dgm:prSet/>
      <dgm:spPr/>
      <dgm:t>
        <a:bodyPr/>
        <a:lstStyle/>
        <a:p>
          <a:endParaRPr lang="en-US"/>
        </a:p>
      </dgm:t>
    </dgm:pt>
    <dgm:pt modelId="{27F7B01B-C486-419C-8EB5-BE0AE9116D3E}">
      <dgm:prSet phldrT="[Text]"/>
      <dgm:spPr/>
      <dgm:t>
        <a:bodyPr/>
        <a:lstStyle/>
        <a:p>
          <a:r>
            <a:rPr lang="en-US" dirty="0" err="1" smtClean="0">
              <a:latin typeface="Comic Sans MS" pitchFamily="66" charset="0"/>
            </a:rPr>
            <a:t>Jalur</a:t>
          </a:r>
          <a:r>
            <a:rPr lang="en-US" dirty="0" smtClean="0">
              <a:latin typeface="Comic Sans MS" pitchFamily="66" charset="0"/>
            </a:rPr>
            <a:t> yang </a:t>
          </a:r>
          <a:r>
            <a:rPr lang="en-US" dirty="0" err="1" smtClean="0">
              <a:latin typeface="Comic Sans MS" pitchFamily="66" charset="0"/>
            </a:rPr>
            <a:t>menghubungkan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antar</a:t>
          </a:r>
          <a:r>
            <a:rPr lang="en-US" dirty="0" smtClean="0">
              <a:latin typeface="Comic Sans MS" pitchFamily="66" charset="0"/>
            </a:rPr>
            <a:t> 2 </a:t>
          </a:r>
          <a:r>
            <a:rPr lang="en-US" dirty="0" err="1" smtClean="0">
              <a:latin typeface="Comic Sans MS" pitchFamily="66" charset="0"/>
            </a:rPr>
            <a:t>elemen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jaringan</a:t>
          </a:r>
          <a:r>
            <a:rPr lang="en-US" dirty="0" smtClean="0">
              <a:latin typeface="Comic Sans MS" pitchFamily="66" charset="0"/>
            </a:rPr>
            <a:t> (node-node </a:t>
          </a:r>
          <a:r>
            <a:rPr lang="en-US" dirty="0" err="1" smtClean="0">
              <a:latin typeface="Comic Sans MS" pitchFamily="66" charset="0"/>
            </a:rPr>
            <a:t>atau</a:t>
          </a:r>
          <a:r>
            <a:rPr lang="en-US" dirty="0" smtClean="0">
              <a:latin typeface="Comic Sans MS" pitchFamily="66" charset="0"/>
            </a:rPr>
            <a:t> terminal-node)</a:t>
          </a:r>
          <a:endParaRPr lang="en-US" dirty="0"/>
        </a:p>
      </dgm:t>
    </dgm:pt>
    <dgm:pt modelId="{88DEA056-D6DC-4896-A2EF-75A572AE8493}" type="sibTrans" cxnId="{3AEA44F3-AE1C-4CF0-B36A-1476A873034F}">
      <dgm:prSet/>
      <dgm:spPr/>
      <dgm:t>
        <a:bodyPr/>
        <a:lstStyle/>
        <a:p>
          <a:endParaRPr lang="en-US"/>
        </a:p>
      </dgm:t>
    </dgm:pt>
    <dgm:pt modelId="{D9B5EB05-27A3-40C5-B40C-A2B06C047247}" type="parTrans" cxnId="{3AEA44F3-AE1C-4CF0-B36A-1476A873034F}">
      <dgm:prSet/>
      <dgm:spPr/>
      <dgm:t>
        <a:bodyPr/>
        <a:lstStyle/>
        <a:p>
          <a:endParaRPr lang="en-US"/>
        </a:p>
      </dgm:t>
    </dgm:pt>
    <dgm:pt modelId="{5225E7AD-83F2-490A-A318-6E68611B600E}">
      <dgm:prSet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Kumpulan link (+ node-node) = </a:t>
          </a:r>
          <a:r>
            <a:rPr lang="en-US" dirty="0" err="1" smtClean="0">
              <a:latin typeface="Comic Sans MS" pitchFamily="66" charset="0"/>
            </a:rPr>
            <a:t>jaringan</a:t>
          </a:r>
          <a:endParaRPr lang="en-US" dirty="0">
            <a:latin typeface="Comic Sans MS" pitchFamily="66" charset="0"/>
          </a:endParaRPr>
        </a:p>
      </dgm:t>
    </dgm:pt>
    <dgm:pt modelId="{3DEF95C1-54F7-41C4-8282-C7A90116BA69}" type="parTrans" cxnId="{3F30BFC1-F025-4081-9238-7964BF7C77C6}">
      <dgm:prSet/>
      <dgm:spPr/>
      <dgm:t>
        <a:bodyPr/>
        <a:lstStyle/>
        <a:p>
          <a:endParaRPr lang="en-US"/>
        </a:p>
      </dgm:t>
    </dgm:pt>
    <dgm:pt modelId="{EF8AE1CB-9A68-4B2A-A8F9-07185C17DA15}" type="sibTrans" cxnId="{3F30BFC1-F025-4081-9238-7964BF7C77C6}">
      <dgm:prSet/>
      <dgm:spPr/>
      <dgm:t>
        <a:bodyPr/>
        <a:lstStyle/>
        <a:p>
          <a:endParaRPr lang="en-US"/>
        </a:p>
      </dgm:t>
    </dgm:pt>
    <dgm:pt modelId="{F9E6DD2A-59D1-4D0E-9B33-8044611FCE2F}">
      <dgm:prSet/>
      <dgm:spPr/>
      <dgm:t>
        <a:bodyPr/>
        <a:lstStyle/>
        <a:p>
          <a:r>
            <a:rPr lang="en-US" dirty="0" err="1" smtClean="0">
              <a:latin typeface="Comic Sans MS" pitchFamily="66" charset="0"/>
            </a:rPr>
            <a:t>Fungsi</a:t>
          </a:r>
          <a:r>
            <a:rPr lang="en-US" dirty="0" smtClean="0">
              <a:latin typeface="Comic Sans MS" pitchFamily="66" charset="0"/>
            </a:rPr>
            <a:t> link </a:t>
          </a:r>
          <a:r>
            <a:rPr lang="en-US" dirty="0" err="1" smtClean="0">
              <a:latin typeface="Comic Sans MS" pitchFamily="66" charset="0"/>
            </a:rPr>
            <a:t>sangat</a:t>
          </a:r>
          <a:r>
            <a:rPr lang="en-US" dirty="0" smtClean="0">
              <a:latin typeface="Comic Sans MS" pitchFamily="66" charset="0"/>
            </a:rPr>
            <a:t> vital, </a:t>
          </a:r>
          <a:r>
            <a:rPr lang="en-US" dirty="0" err="1" smtClean="0">
              <a:latin typeface="Comic Sans MS" pitchFamily="66" charset="0"/>
            </a:rPr>
            <a:t>maka</a:t>
          </a:r>
          <a:r>
            <a:rPr lang="en-US" dirty="0" smtClean="0">
              <a:latin typeface="Comic Sans MS" pitchFamily="66" charset="0"/>
            </a:rPr>
            <a:t> OSI </a:t>
          </a:r>
          <a:r>
            <a:rPr lang="en-US" dirty="0" err="1" smtClean="0">
              <a:latin typeface="Comic Sans MS" pitchFamily="66" charset="0"/>
            </a:rPr>
            <a:t>menetapkan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protokol</a:t>
          </a:r>
          <a:r>
            <a:rPr lang="en-US" dirty="0" smtClean="0">
              <a:latin typeface="Comic Sans MS" pitchFamily="66" charset="0"/>
            </a:rPr>
            <a:t> lapis 2 (</a:t>
          </a:r>
          <a:r>
            <a:rPr lang="en-US" dirty="0" err="1" smtClean="0">
              <a:latin typeface="Comic Sans MS" pitchFamily="66" charset="0"/>
            </a:rPr>
            <a:t>datalink</a:t>
          </a:r>
          <a:r>
            <a:rPr lang="en-US" dirty="0" smtClean="0">
              <a:latin typeface="Comic Sans MS" pitchFamily="66" charset="0"/>
            </a:rPr>
            <a:t>)</a:t>
          </a:r>
          <a:endParaRPr lang="en-US" dirty="0">
            <a:latin typeface="Comic Sans MS" pitchFamily="66" charset="0"/>
          </a:endParaRPr>
        </a:p>
      </dgm:t>
    </dgm:pt>
    <dgm:pt modelId="{83F63790-7B02-4849-A946-BDCB833A3989}" type="parTrans" cxnId="{DCA466C8-D4FE-494B-AE3A-A2A9D25D77FC}">
      <dgm:prSet/>
      <dgm:spPr/>
      <dgm:t>
        <a:bodyPr/>
        <a:lstStyle/>
        <a:p>
          <a:endParaRPr lang="en-US"/>
        </a:p>
      </dgm:t>
    </dgm:pt>
    <dgm:pt modelId="{3699DA65-D2CE-48E2-AD44-5B2BF0FB5CC6}" type="sibTrans" cxnId="{DCA466C8-D4FE-494B-AE3A-A2A9D25D77FC}">
      <dgm:prSet/>
      <dgm:spPr/>
      <dgm:t>
        <a:bodyPr/>
        <a:lstStyle/>
        <a:p>
          <a:endParaRPr lang="en-US"/>
        </a:p>
      </dgm:t>
    </dgm:pt>
    <dgm:pt modelId="{BA30D180-5DCF-40DB-B2C3-EEDC505566C7}">
      <dgm:prSet/>
      <dgm:spPr/>
      <dgm:t>
        <a:bodyPr/>
        <a:lstStyle/>
        <a:p>
          <a:r>
            <a:rPr lang="en-US" dirty="0" err="1" smtClean="0">
              <a:latin typeface="Comic Sans MS" pitchFamily="66" charset="0"/>
            </a:rPr>
            <a:t>Datalink</a:t>
          </a:r>
          <a:r>
            <a:rPr lang="en-US" dirty="0" smtClean="0">
              <a:latin typeface="Comic Sans MS" pitchFamily="66" charset="0"/>
            </a:rPr>
            <a:t> = </a:t>
          </a:r>
          <a:r>
            <a:rPr lang="en-US" dirty="0" err="1" smtClean="0">
              <a:latin typeface="Comic Sans MS" pitchFamily="66" charset="0"/>
            </a:rPr>
            <a:t>mengatur</a:t>
          </a:r>
          <a:r>
            <a:rPr lang="en-US" dirty="0" smtClean="0">
              <a:latin typeface="Comic Sans MS" pitchFamily="66" charset="0"/>
            </a:rPr>
            <a:t> agar </a:t>
          </a:r>
          <a:r>
            <a:rPr lang="en-US" dirty="0" err="1" smtClean="0">
              <a:latin typeface="Comic Sans MS" pitchFamily="66" charset="0"/>
            </a:rPr>
            <a:t>komunikasi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di</a:t>
          </a:r>
          <a:r>
            <a:rPr lang="en-US" dirty="0" smtClean="0">
              <a:latin typeface="Comic Sans MS" pitchFamily="66" charset="0"/>
            </a:rPr>
            <a:t> link </a:t>
          </a:r>
          <a:r>
            <a:rPr lang="en-US" dirty="0" err="1" smtClean="0">
              <a:latin typeface="Comic Sans MS" pitchFamily="66" charset="0"/>
            </a:rPr>
            <a:t>tersebut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berjalan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b="1" i="1" dirty="0" err="1" smtClean="0">
              <a:latin typeface="Comic Sans MS" pitchFamily="66" charset="0"/>
            </a:rPr>
            <a:t>benar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dan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b="1" i="1" dirty="0" err="1" smtClean="0">
              <a:latin typeface="Comic Sans MS" pitchFamily="66" charset="0"/>
            </a:rPr>
            <a:t>lancar</a:t>
          </a:r>
          <a:endParaRPr lang="en-US" b="1" i="1" dirty="0">
            <a:latin typeface="Comic Sans MS" pitchFamily="66" charset="0"/>
          </a:endParaRPr>
        </a:p>
      </dgm:t>
    </dgm:pt>
    <dgm:pt modelId="{4F24D181-75B3-4F33-B961-B8F0B58F18F6}" type="parTrans" cxnId="{245829FD-6059-4B39-803E-76D49C91E5AF}">
      <dgm:prSet/>
      <dgm:spPr/>
      <dgm:t>
        <a:bodyPr/>
        <a:lstStyle/>
        <a:p>
          <a:endParaRPr lang="en-US"/>
        </a:p>
      </dgm:t>
    </dgm:pt>
    <dgm:pt modelId="{34588966-3C74-4E78-8348-4B609B467FCF}" type="sibTrans" cxnId="{245829FD-6059-4B39-803E-76D49C91E5AF}">
      <dgm:prSet/>
      <dgm:spPr/>
      <dgm:t>
        <a:bodyPr/>
        <a:lstStyle/>
        <a:p>
          <a:endParaRPr lang="en-US"/>
        </a:p>
      </dgm:t>
    </dgm:pt>
    <dgm:pt modelId="{E556770B-7FD7-47F6-ABFC-2DA84F3D24C2}">
      <dgm:prSet/>
      <dgm:spPr/>
      <dgm:t>
        <a:bodyPr/>
        <a:lstStyle/>
        <a:p>
          <a:r>
            <a:rPr lang="en-US" dirty="0" err="1" smtClean="0">
              <a:latin typeface="Comic Sans MS" pitchFamily="66" charset="0"/>
            </a:rPr>
            <a:t>Tidak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ada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keharusan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jenis</a:t>
          </a:r>
          <a:r>
            <a:rPr lang="en-US" dirty="0" smtClean="0">
              <a:latin typeface="Comic Sans MS" pitchFamily="66" charset="0"/>
            </a:rPr>
            <a:t> link </a:t>
          </a:r>
          <a:r>
            <a:rPr lang="en-US" dirty="0" err="1" smtClean="0">
              <a:latin typeface="Comic Sans MS" pitchFamily="66" charset="0"/>
            </a:rPr>
            <a:t>dalam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jaringan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sama</a:t>
          </a:r>
          <a:r>
            <a:rPr lang="en-US" dirty="0" smtClean="0">
              <a:latin typeface="Comic Sans MS" pitchFamily="66" charset="0"/>
            </a:rPr>
            <a:t> = </a:t>
          </a:r>
          <a:r>
            <a:rPr lang="en-US" dirty="0" err="1" smtClean="0">
              <a:latin typeface="Comic Sans MS" pitchFamily="66" charset="0"/>
            </a:rPr>
            <a:t>boleh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memilih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teknologi</a:t>
          </a:r>
          <a:r>
            <a:rPr lang="en-US" dirty="0" smtClean="0">
              <a:latin typeface="Comic Sans MS" pitchFamily="66" charset="0"/>
            </a:rPr>
            <a:t> link (</a:t>
          </a:r>
          <a:r>
            <a:rPr lang="en-US" dirty="0" err="1" smtClean="0">
              <a:latin typeface="Comic Sans MS" pitchFamily="66" charset="0"/>
            </a:rPr>
            <a:t>fisik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maupun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protokol</a:t>
          </a:r>
          <a:r>
            <a:rPr lang="en-US" dirty="0" smtClean="0">
              <a:latin typeface="Comic Sans MS" pitchFamily="66" charset="0"/>
            </a:rPr>
            <a:t>) </a:t>
          </a:r>
          <a:r>
            <a:rPr lang="en-US" dirty="0" err="1" smtClean="0">
              <a:latin typeface="Comic Sans MS" pitchFamily="66" charset="0"/>
            </a:rPr>
            <a:t>untuk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setiap</a:t>
          </a:r>
          <a:r>
            <a:rPr lang="en-US" dirty="0" smtClean="0">
              <a:latin typeface="Comic Sans MS" pitchFamily="66" charset="0"/>
            </a:rPr>
            <a:t> link</a:t>
          </a:r>
          <a:endParaRPr lang="en-US" dirty="0">
            <a:latin typeface="Comic Sans MS" pitchFamily="66" charset="0"/>
          </a:endParaRPr>
        </a:p>
      </dgm:t>
    </dgm:pt>
    <dgm:pt modelId="{C5DDB72C-5CBA-41E7-A200-2FFCFE77C153}" type="parTrans" cxnId="{A2605BD0-4025-4FAD-9078-0A7572DC4D7C}">
      <dgm:prSet/>
      <dgm:spPr/>
      <dgm:t>
        <a:bodyPr/>
        <a:lstStyle/>
        <a:p>
          <a:endParaRPr lang="en-US"/>
        </a:p>
      </dgm:t>
    </dgm:pt>
    <dgm:pt modelId="{04C43DB1-64A8-4612-85D5-84F415436420}" type="sibTrans" cxnId="{A2605BD0-4025-4FAD-9078-0A7572DC4D7C}">
      <dgm:prSet/>
      <dgm:spPr/>
      <dgm:t>
        <a:bodyPr/>
        <a:lstStyle/>
        <a:p>
          <a:endParaRPr lang="en-US"/>
        </a:p>
      </dgm:t>
    </dgm:pt>
    <dgm:pt modelId="{00D59786-3295-4477-8589-F0E4DAF4DEA1}">
      <dgm:prSet/>
      <dgm:spPr/>
      <dgm:t>
        <a:bodyPr/>
        <a:lstStyle/>
        <a:p>
          <a:r>
            <a:rPr lang="en-US" dirty="0" err="1" smtClean="0">
              <a:latin typeface="Comic Sans MS" pitchFamily="66" charset="0"/>
            </a:rPr>
            <a:t>Terdapat</a:t>
          </a:r>
          <a:r>
            <a:rPr lang="en-US" dirty="0" smtClean="0">
              <a:latin typeface="Comic Sans MS" pitchFamily="66" charset="0"/>
            </a:rPr>
            <a:t> 2 </a:t>
          </a:r>
          <a:r>
            <a:rPr lang="en-US" dirty="0" err="1" smtClean="0">
              <a:latin typeface="Comic Sans MS" pitchFamily="66" charset="0"/>
            </a:rPr>
            <a:t>macam</a:t>
          </a:r>
          <a:r>
            <a:rPr lang="en-US" dirty="0" smtClean="0">
              <a:latin typeface="Comic Sans MS" pitchFamily="66" charset="0"/>
            </a:rPr>
            <a:t> link : link </a:t>
          </a:r>
          <a:r>
            <a:rPr lang="en-US" dirty="0" err="1" smtClean="0">
              <a:latin typeface="Comic Sans MS" pitchFamily="66" charset="0"/>
            </a:rPr>
            <a:t>fisik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dan</a:t>
          </a:r>
          <a:r>
            <a:rPr lang="en-US" dirty="0" smtClean="0">
              <a:latin typeface="Comic Sans MS" pitchFamily="66" charset="0"/>
            </a:rPr>
            <a:t> link </a:t>
          </a:r>
          <a:r>
            <a:rPr lang="en-US" dirty="0" err="1" smtClean="0">
              <a:latin typeface="Comic Sans MS" pitchFamily="66" charset="0"/>
            </a:rPr>
            <a:t>logik</a:t>
          </a:r>
          <a:r>
            <a:rPr lang="en-US" dirty="0" smtClean="0">
              <a:latin typeface="Comic Sans MS" pitchFamily="66" charset="0"/>
            </a:rPr>
            <a:t> (</a:t>
          </a:r>
          <a:r>
            <a:rPr lang="en-US" dirty="0" err="1" smtClean="0">
              <a:latin typeface="Comic Sans MS" pitchFamily="66" charset="0"/>
            </a:rPr>
            <a:t>contoh</a:t>
          </a:r>
          <a:r>
            <a:rPr lang="en-US" dirty="0" smtClean="0">
              <a:latin typeface="Comic Sans MS" pitchFamily="66" charset="0"/>
            </a:rPr>
            <a:t>:  virtual path yang </a:t>
          </a:r>
          <a:r>
            <a:rPr lang="en-US" dirty="0" err="1" smtClean="0">
              <a:latin typeface="Comic Sans MS" pitchFamily="66" charset="0"/>
            </a:rPr>
            <a:t>terdiri</a:t>
          </a:r>
          <a:r>
            <a:rPr lang="en-US" dirty="0" smtClean="0">
              <a:latin typeface="Comic Sans MS" pitchFamily="66" charset="0"/>
            </a:rPr>
            <a:t> </a:t>
          </a:r>
          <a:r>
            <a:rPr lang="en-US" dirty="0" err="1" smtClean="0">
              <a:latin typeface="Comic Sans MS" pitchFamily="66" charset="0"/>
            </a:rPr>
            <a:t>atas</a:t>
          </a:r>
          <a:r>
            <a:rPr lang="en-US" dirty="0" smtClean="0">
              <a:latin typeface="Comic Sans MS" pitchFamily="66" charset="0"/>
            </a:rPr>
            <a:t> virtual channel)</a:t>
          </a:r>
          <a:endParaRPr lang="en-US" dirty="0">
            <a:latin typeface="Comic Sans MS" pitchFamily="66" charset="0"/>
          </a:endParaRPr>
        </a:p>
      </dgm:t>
    </dgm:pt>
    <dgm:pt modelId="{24F7BB03-DA71-4F58-B39F-89AB31D27F22}" type="parTrans" cxnId="{79F431E2-BCD6-4EBC-97A3-35D3F2A65F71}">
      <dgm:prSet/>
      <dgm:spPr/>
      <dgm:t>
        <a:bodyPr/>
        <a:lstStyle/>
        <a:p>
          <a:endParaRPr lang="en-US"/>
        </a:p>
      </dgm:t>
    </dgm:pt>
    <dgm:pt modelId="{A9B2F559-9AD5-447A-9020-36259FFF67AA}" type="sibTrans" cxnId="{79F431E2-BCD6-4EBC-97A3-35D3F2A65F71}">
      <dgm:prSet/>
      <dgm:spPr/>
      <dgm:t>
        <a:bodyPr/>
        <a:lstStyle/>
        <a:p>
          <a:endParaRPr lang="en-US"/>
        </a:p>
      </dgm:t>
    </dgm:pt>
    <dgm:pt modelId="{462F6E89-00DF-405F-BED5-63CD5E3A5594}">
      <dgm:prSet phldrT="[Text]"/>
      <dgm:spPr/>
      <dgm:t>
        <a:bodyPr/>
        <a:lstStyle/>
        <a:p>
          <a:endParaRPr lang="en-US" dirty="0"/>
        </a:p>
      </dgm:t>
    </dgm:pt>
    <dgm:pt modelId="{09BDAD25-4CDE-4777-AA7E-41868B9AA717}" type="parTrans" cxnId="{1E5553D1-8CCE-4BFB-978C-3A0E9476E4F1}">
      <dgm:prSet/>
      <dgm:spPr/>
    </dgm:pt>
    <dgm:pt modelId="{2E06E8E4-2904-44D0-93E7-4E27C2F18B9F}" type="sibTrans" cxnId="{1E5553D1-8CCE-4BFB-978C-3A0E9476E4F1}">
      <dgm:prSet/>
      <dgm:spPr/>
    </dgm:pt>
    <dgm:pt modelId="{B9D672D8-E421-4874-9C22-46E95AB7757C}" type="pres">
      <dgm:prSet presAssocID="{A729BF0F-6C48-4BDF-BF61-5BE0E59CF8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98D6B-A6F0-42B8-87BB-227C43AA692A}" type="pres">
      <dgm:prSet presAssocID="{7A14967A-B8BB-41E6-8019-895B0A1F2ECE}" presName="parentText" presStyleLbl="node1" presStyleIdx="0" presStyleCnt="1" custLinFactNeighborX="-917" custLinFactNeighborY="9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6DD3A-DE3D-46A5-89CB-DAEA0E9E53C4}" type="pres">
      <dgm:prSet presAssocID="{7A14967A-B8BB-41E6-8019-895B0A1F2EC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A23513-1B8D-4F97-9474-65DCEB8DFA7B}" type="presOf" srcId="{BA30D180-5DCF-40DB-B2C3-EEDC505566C7}" destId="{3846DD3A-DE3D-46A5-89CB-DAEA0E9E53C4}" srcOrd="0" destOrd="4" presId="urn:microsoft.com/office/officeart/2005/8/layout/vList2"/>
    <dgm:cxn modelId="{79F431E2-BCD6-4EBC-97A3-35D3F2A65F71}" srcId="{7A14967A-B8BB-41E6-8019-895B0A1F2ECE}" destId="{00D59786-3295-4477-8589-F0E4DAF4DEA1}" srcOrd="6" destOrd="0" parTransId="{24F7BB03-DA71-4F58-B39F-89AB31D27F22}" sibTransId="{A9B2F559-9AD5-447A-9020-36259FFF67AA}"/>
    <dgm:cxn modelId="{38901EF0-2BBA-4F8D-BCC7-E6E14466BC5E}" type="presOf" srcId="{00D59786-3295-4477-8589-F0E4DAF4DEA1}" destId="{3846DD3A-DE3D-46A5-89CB-DAEA0E9E53C4}" srcOrd="0" destOrd="6" presId="urn:microsoft.com/office/officeart/2005/8/layout/vList2"/>
    <dgm:cxn modelId="{47B36615-91DC-4529-A695-ABDACD4055A2}" srcId="{A729BF0F-6C48-4BDF-BF61-5BE0E59CF845}" destId="{7A14967A-B8BB-41E6-8019-895B0A1F2ECE}" srcOrd="0" destOrd="0" parTransId="{4E768B02-E26D-44CF-86B3-32D521A31717}" sibTransId="{0A893162-647B-4C0F-B842-0F5635A33000}"/>
    <dgm:cxn modelId="{DCA466C8-D4FE-494B-AE3A-A2A9D25D77FC}" srcId="{7A14967A-B8BB-41E6-8019-895B0A1F2ECE}" destId="{F9E6DD2A-59D1-4D0E-9B33-8044611FCE2F}" srcOrd="3" destOrd="0" parTransId="{83F63790-7B02-4849-A946-BDCB833A3989}" sibTransId="{3699DA65-D2CE-48E2-AD44-5B2BF0FB5CC6}"/>
    <dgm:cxn modelId="{00FAC55C-9D93-414F-A07E-BB1815875428}" type="presOf" srcId="{F9E6DD2A-59D1-4D0E-9B33-8044611FCE2F}" destId="{3846DD3A-DE3D-46A5-89CB-DAEA0E9E53C4}" srcOrd="0" destOrd="3" presId="urn:microsoft.com/office/officeart/2005/8/layout/vList2"/>
    <dgm:cxn modelId="{997915ED-1DB9-4432-8094-9622EFE9F870}" type="presOf" srcId="{7A14967A-B8BB-41E6-8019-895B0A1F2ECE}" destId="{62C98D6B-A6F0-42B8-87BB-227C43AA692A}" srcOrd="0" destOrd="0" presId="urn:microsoft.com/office/officeart/2005/8/layout/vList2"/>
    <dgm:cxn modelId="{1E5553D1-8CCE-4BFB-978C-3A0E9476E4F1}" srcId="{7A14967A-B8BB-41E6-8019-895B0A1F2ECE}" destId="{462F6E89-00DF-405F-BED5-63CD5E3A5594}" srcOrd="0" destOrd="0" parTransId="{09BDAD25-4CDE-4777-AA7E-41868B9AA717}" sibTransId="{2E06E8E4-2904-44D0-93E7-4E27C2F18B9F}"/>
    <dgm:cxn modelId="{3F30BFC1-F025-4081-9238-7964BF7C77C6}" srcId="{7A14967A-B8BB-41E6-8019-895B0A1F2ECE}" destId="{5225E7AD-83F2-490A-A318-6E68611B600E}" srcOrd="2" destOrd="0" parTransId="{3DEF95C1-54F7-41C4-8282-C7A90116BA69}" sibTransId="{EF8AE1CB-9A68-4B2A-A8F9-07185C17DA15}"/>
    <dgm:cxn modelId="{A2605BD0-4025-4FAD-9078-0A7572DC4D7C}" srcId="{7A14967A-B8BB-41E6-8019-895B0A1F2ECE}" destId="{E556770B-7FD7-47F6-ABFC-2DA84F3D24C2}" srcOrd="5" destOrd="0" parTransId="{C5DDB72C-5CBA-41E7-A200-2FFCFE77C153}" sibTransId="{04C43DB1-64A8-4612-85D5-84F415436420}"/>
    <dgm:cxn modelId="{8CE854FA-56B3-4CA1-A84A-EDE4D011B7F2}" type="presOf" srcId="{462F6E89-00DF-405F-BED5-63CD5E3A5594}" destId="{3846DD3A-DE3D-46A5-89CB-DAEA0E9E53C4}" srcOrd="0" destOrd="0" presId="urn:microsoft.com/office/officeart/2005/8/layout/vList2"/>
    <dgm:cxn modelId="{245829FD-6059-4B39-803E-76D49C91E5AF}" srcId="{7A14967A-B8BB-41E6-8019-895B0A1F2ECE}" destId="{BA30D180-5DCF-40DB-B2C3-EEDC505566C7}" srcOrd="4" destOrd="0" parTransId="{4F24D181-75B3-4F33-B961-B8F0B58F18F6}" sibTransId="{34588966-3C74-4E78-8348-4B609B467FCF}"/>
    <dgm:cxn modelId="{3AEA44F3-AE1C-4CF0-B36A-1476A873034F}" srcId="{7A14967A-B8BB-41E6-8019-895B0A1F2ECE}" destId="{27F7B01B-C486-419C-8EB5-BE0AE9116D3E}" srcOrd="1" destOrd="0" parTransId="{D9B5EB05-27A3-40C5-B40C-A2B06C047247}" sibTransId="{88DEA056-D6DC-4896-A2EF-75A572AE8493}"/>
    <dgm:cxn modelId="{13707686-5789-4FE1-952C-6E3473197783}" type="presOf" srcId="{5225E7AD-83F2-490A-A318-6E68611B600E}" destId="{3846DD3A-DE3D-46A5-89CB-DAEA0E9E53C4}" srcOrd="0" destOrd="2" presId="urn:microsoft.com/office/officeart/2005/8/layout/vList2"/>
    <dgm:cxn modelId="{2913A7B4-1BA4-4282-BAC0-BF5BF82F9790}" type="presOf" srcId="{27F7B01B-C486-419C-8EB5-BE0AE9116D3E}" destId="{3846DD3A-DE3D-46A5-89CB-DAEA0E9E53C4}" srcOrd="0" destOrd="1" presId="urn:microsoft.com/office/officeart/2005/8/layout/vList2"/>
    <dgm:cxn modelId="{50403A36-514A-4933-BEB6-97F25BABDD8E}" type="presOf" srcId="{E556770B-7FD7-47F6-ABFC-2DA84F3D24C2}" destId="{3846DD3A-DE3D-46A5-89CB-DAEA0E9E53C4}" srcOrd="0" destOrd="5" presId="urn:microsoft.com/office/officeart/2005/8/layout/vList2"/>
    <dgm:cxn modelId="{4512DE89-1BDA-44B2-8037-9165EC32E269}" type="presOf" srcId="{A729BF0F-6C48-4BDF-BF61-5BE0E59CF845}" destId="{B9D672D8-E421-4874-9C22-46E95AB7757C}" srcOrd="0" destOrd="0" presId="urn:microsoft.com/office/officeart/2005/8/layout/vList2"/>
    <dgm:cxn modelId="{F7223148-0F2A-45CA-8A08-377D362F24B5}" type="presParOf" srcId="{B9D672D8-E421-4874-9C22-46E95AB7757C}" destId="{62C98D6B-A6F0-42B8-87BB-227C43AA692A}" srcOrd="0" destOrd="0" presId="urn:microsoft.com/office/officeart/2005/8/layout/vList2"/>
    <dgm:cxn modelId="{D5AE0868-E555-4048-9B69-EDFEE04AF2F0}" type="presParOf" srcId="{B9D672D8-E421-4874-9C22-46E95AB7757C}" destId="{3846DD3A-DE3D-46A5-89CB-DAEA0E9E53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98D6B-A6F0-42B8-87BB-227C43AA692A}">
      <dsp:nvSpPr>
        <dsp:cNvPr id="0" name=""/>
        <dsp:cNvSpPr/>
      </dsp:nvSpPr>
      <dsp:spPr>
        <a:xfrm>
          <a:off x="0" y="109547"/>
          <a:ext cx="8305800" cy="789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Comic Sans MS" pitchFamily="66" charset="0"/>
            </a:rPr>
            <a:t>Link</a:t>
          </a:r>
          <a:endParaRPr lang="en-US" sz="3000" kern="1200" dirty="0"/>
        </a:p>
      </dsp:txBody>
      <dsp:txXfrm>
        <a:off x="38552" y="148099"/>
        <a:ext cx="8228696" cy="712646"/>
      </dsp:txXfrm>
    </dsp:sp>
    <dsp:sp modelId="{3846DD3A-DE3D-46A5-89CB-DAEA0E9E53C4}">
      <dsp:nvSpPr>
        <dsp:cNvPr id="0" name=""/>
        <dsp:cNvSpPr/>
      </dsp:nvSpPr>
      <dsp:spPr>
        <a:xfrm>
          <a:off x="0" y="848774"/>
          <a:ext cx="8305800" cy="534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>
              <a:latin typeface="Comic Sans MS" pitchFamily="66" charset="0"/>
            </a:rPr>
            <a:t>Jalur</a:t>
          </a:r>
          <a:r>
            <a:rPr lang="en-US" sz="2300" kern="1200" dirty="0" smtClean="0">
              <a:latin typeface="Comic Sans MS" pitchFamily="66" charset="0"/>
            </a:rPr>
            <a:t> yang </a:t>
          </a:r>
          <a:r>
            <a:rPr lang="en-US" sz="2300" kern="1200" dirty="0" err="1" smtClean="0">
              <a:latin typeface="Comic Sans MS" pitchFamily="66" charset="0"/>
            </a:rPr>
            <a:t>menghubungkan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antar</a:t>
          </a:r>
          <a:r>
            <a:rPr lang="en-US" sz="2300" kern="1200" dirty="0" smtClean="0">
              <a:latin typeface="Comic Sans MS" pitchFamily="66" charset="0"/>
            </a:rPr>
            <a:t> 2 </a:t>
          </a:r>
          <a:r>
            <a:rPr lang="en-US" sz="2300" kern="1200" dirty="0" err="1" smtClean="0">
              <a:latin typeface="Comic Sans MS" pitchFamily="66" charset="0"/>
            </a:rPr>
            <a:t>elemen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jaringan</a:t>
          </a:r>
          <a:r>
            <a:rPr lang="en-US" sz="2300" kern="1200" dirty="0" smtClean="0">
              <a:latin typeface="Comic Sans MS" pitchFamily="66" charset="0"/>
            </a:rPr>
            <a:t> (node-node </a:t>
          </a:r>
          <a:r>
            <a:rPr lang="en-US" sz="2300" kern="1200" dirty="0" err="1" smtClean="0">
              <a:latin typeface="Comic Sans MS" pitchFamily="66" charset="0"/>
            </a:rPr>
            <a:t>atau</a:t>
          </a:r>
          <a:r>
            <a:rPr lang="en-US" sz="2300" kern="1200" dirty="0" smtClean="0">
              <a:latin typeface="Comic Sans MS" pitchFamily="66" charset="0"/>
            </a:rPr>
            <a:t> terminal-node)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>
              <a:latin typeface="Comic Sans MS" pitchFamily="66" charset="0"/>
            </a:rPr>
            <a:t>Kumpulan link (+ node-node) = </a:t>
          </a:r>
          <a:r>
            <a:rPr lang="en-US" sz="2300" kern="1200" dirty="0" err="1" smtClean="0">
              <a:latin typeface="Comic Sans MS" pitchFamily="66" charset="0"/>
            </a:rPr>
            <a:t>jaringan</a:t>
          </a:r>
          <a:endParaRPr lang="en-US" sz="2300" kern="1200" dirty="0">
            <a:latin typeface="Comic Sans MS" pitchFamily="66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>
              <a:latin typeface="Comic Sans MS" pitchFamily="66" charset="0"/>
            </a:rPr>
            <a:t>Fungsi</a:t>
          </a:r>
          <a:r>
            <a:rPr lang="en-US" sz="2300" kern="1200" dirty="0" smtClean="0">
              <a:latin typeface="Comic Sans MS" pitchFamily="66" charset="0"/>
            </a:rPr>
            <a:t> link </a:t>
          </a:r>
          <a:r>
            <a:rPr lang="en-US" sz="2300" kern="1200" dirty="0" err="1" smtClean="0">
              <a:latin typeface="Comic Sans MS" pitchFamily="66" charset="0"/>
            </a:rPr>
            <a:t>sangat</a:t>
          </a:r>
          <a:r>
            <a:rPr lang="en-US" sz="2300" kern="1200" dirty="0" smtClean="0">
              <a:latin typeface="Comic Sans MS" pitchFamily="66" charset="0"/>
            </a:rPr>
            <a:t> vital, </a:t>
          </a:r>
          <a:r>
            <a:rPr lang="en-US" sz="2300" kern="1200" dirty="0" err="1" smtClean="0">
              <a:latin typeface="Comic Sans MS" pitchFamily="66" charset="0"/>
            </a:rPr>
            <a:t>maka</a:t>
          </a:r>
          <a:r>
            <a:rPr lang="en-US" sz="2300" kern="1200" dirty="0" smtClean="0">
              <a:latin typeface="Comic Sans MS" pitchFamily="66" charset="0"/>
            </a:rPr>
            <a:t> OSI </a:t>
          </a:r>
          <a:r>
            <a:rPr lang="en-US" sz="2300" kern="1200" dirty="0" err="1" smtClean="0">
              <a:latin typeface="Comic Sans MS" pitchFamily="66" charset="0"/>
            </a:rPr>
            <a:t>menetapkan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protokol</a:t>
          </a:r>
          <a:r>
            <a:rPr lang="en-US" sz="2300" kern="1200" dirty="0" smtClean="0">
              <a:latin typeface="Comic Sans MS" pitchFamily="66" charset="0"/>
            </a:rPr>
            <a:t> lapis 2 (</a:t>
          </a:r>
          <a:r>
            <a:rPr lang="en-US" sz="2300" kern="1200" dirty="0" err="1" smtClean="0">
              <a:latin typeface="Comic Sans MS" pitchFamily="66" charset="0"/>
            </a:rPr>
            <a:t>datalink</a:t>
          </a:r>
          <a:r>
            <a:rPr lang="en-US" sz="2300" kern="1200" dirty="0" smtClean="0">
              <a:latin typeface="Comic Sans MS" pitchFamily="66" charset="0"/>
            </a:rPr>
            <a:t>)</a:t>
          </a:r>
          <a:endParaRPr lang="en-US" sz="2300" kern="1200" dirty="0">
            <a:latin typeface="Comic Sans MS" pitchFamily="66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>
              <a:latin typeface="Comic Sans MS" pitchFamily="66" charset="0"/>
            </a:rPr>
            <a:t>Datalink</a:t>
          </a:r>
          <a:r>
            <a:rPr lang="en-US" sz="2300" kern="1200" dirty="0" smtClean="0">
              <a:latin typeface="Comic Sans MS" pitchFamily="66" charset="0"/>
            </a:rPr>
            <a:t> = </a:t>
          </a:r>
          <a:r>
            <a:rPr lang="en-US" sz="2300" kern="1200" dirty="0" err="1" smtClean="0">
              <a:latin typeface="Comic Sans MS" pitchFamily="66" charset="0"/>
            </a:rPr>
            <a:t>mengatur</a:t>
          </a:r>
          <a:r>
            <a:rPr lang="en-US" sz="2300" kern="1200" dirty="0" smtClean="0">
              <a:latin typeface="Comic Sans MS" pitchFamily="66" charset="0"/>
            </a:rPr>
            <a:t> agar </a:t>
          </a:r>
          <a:r>
            <a:rPr lang="en-US" sz="2300" kern="1200" dirty="0" err="1" smtClean="0">
              <a:latin typeface="Comic Sans MS" pitchFamily="66" charset="0"/>
            </a:rPr>
            <a:t>komunikasi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di</a:t>
          </a:r>
          <a:r>
            <a:rPr lang="en-US" sz="2300" kern="1200" dirty="0" smtClean="0">
              <a:latin typeface="Comic Sans MS" pitchFamily="66" charset="0"/>
            </a:rPr>
            <a:t> link </a:t>
          </a:r>
          <a:r>
            <a:rPr lang="en-US" sz="2300" kern="1200" dirty="0" err="1" smtClean="0">
              <a:latin typeface="Comic Sans MS" pitchFamily="66" charset="0"/>
            </a:rPr>
            <a:t>tersebut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berjalan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b="1" i="1" kern="1200" dirty="0" err="1" smtClean="0">
              <a:latin typeface="Comic Sans MS" pitchFamily="66" charset="0"/>
            </a:rPr>
            <a:t>benar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dan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b="1" i="1" kern="1200" dirty="0" err="1" smtClean="0">
              <a:latin typeface="Comic Sans MS" pitchFamily="66" charset="0"/>
            </a:rPr>
            <a:t>lancar</a:t>
          </a:r>
          <a:endParaRPr lang="en-US" sz="2300" b="1" i="1" kern="1200" dirty="0">
            <a:latin typeface="Comic Sans MS" pitchFamily="66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>
              <a:latin typeface="Comic Sans MS" pitchFamily="66" charset="0"/>
            </a:rPr>
            <a:t>Tidak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ada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keharusan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jenis</a:t>
          </a:r>
          <a:r>
            <a:rPr lang="en-US" sz="2300" kern="1200" dirty="0" smtClean="0">
              <a:latin typeface="Comic Sans MS" pitchFamily="66" charset="0"/>
            </a:rPr>
            <a:t> link </a:t>
          </a:r>
          <a:r>
            <a:rPr lang="en-US" sz="2300" kern="1200" dirty="0" err="1" smtClean="0">
              <a:latin typeface="Comic Sans MS" pitchFamily="66" charset="0"/>
            </a:rPr>
            <a:t>dalam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jaringan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sama</a:t>
          </a:r>
          <a:r>
            <a:rPr lang="en-US" sz="2300" kern="1200" dirty="0" smtClean="0">
              <a:latin typeface="Comic Sans MS" pitchFamily="66" charset="0"/>
            </a:rPr>
            <a:t> = </a:t>
          </a:r>
          <a:r>
            <a:rPr lang="en-US" sz="2300" kern="1200" dirty="0" err="1" smtClean="0">
              <a:latin typeface="Comic Sans MS" pitchFamily="66" charset="0"/>
            </a:rPr>
            <a:t>boleh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memilih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teknologi</a:t>
          </a:r>
          <a:r>
            <a:rPr lang="en-US" sz="2300" kern="1200" dirty="0" smtClean="0">
              <a:latin typeface="Comic Sans MS" pitchFamily="66" charset="0"/>
            </a:rPr>
            <a:t> link (</a:t>
          </a:r>
          <a:r>
            <a:rPr lang="en-US" sz="2300" kern="1200" dirty="0" err="1" smtClean="0">
              <a:latin typeface="Comic Sans MS" pitchFamily="66" charset="0"/>
            </a:rPr>
            <a:t>fisik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maupun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protokol</a:t>
          </a:r>
          <a:r>
            <a:rPr lang="en-US" sz="2300" kern="1200" dirty="0" smtClean="0">
              <a:latin typeface="Comic Sans MS" pitchFamily="66" charset="0"/>
            </a:rPr>
            <a:t>) </a:t>
          </a:r>
          <a:r>
            <a:rPr lang="en-US" sz="2300" kern="1200" dirty="0" err="1" smtClean="0">
              <a:latin typeface="Comic Sans MS" pitchFamily="66" charset="0"/>
            </a:rPr>
            <a:t>untuk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setiap</a:t>
          </a:r>
          <a:r>
            <a:rPr lang="en-US" sz="2300" kern="1200" dirty="0" smtClean="0">
              <a:latin typeface="Comic Sans MS" pitchFamily="66" charset="0"/>
            </a:rPr>
            <a:t> link</a:t>
          </a:r>
          <a:endParaRPr lang="en-US" sz="2300" kern="1200" dirty="0">
            <a:latin typeface="Comic Sans MS" pitchFamily="66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>
              <a:latin typeface="Comic Sans MS" pitchFamily="66" charset="0"/>
            </a:rPr>
            <a:t>Terdapat</a:t>
          </a:r>
          <a:r>
            <a:rPr lang="en-US" sz="2300" kern="1200" dirty="0" smtClean="0">
              <a:latin typeface="Comic Sans MS" pitchFamily="66" charset="0"/>
            </a:rPr>
            <a:t> 2 </a:t>
          </a:r>
          <a:r>
            <a:rPr lang="en-US" sz="2300" kern="1200" dirty="0" err="1" smtClean="0">
              <a:latin typeface="Comic Sans MS" pitchFamily="66" charset="0"/>
            </a:rPr>
            <a:t>macam</a:t>
          </a:r>
          <a:r>
            <a:rPr lang="en-US" sz="2300" kern="1200" dirty="0" smtClean="0">
              <a:latin typeface="Comic Sans MS" pitchFamily="66" charset="0"/>
            </a:rPr>
            <a:t> link : link </a:t>
          </a:r>
          <a:r>
            <a:rPr lang="en-US" sz="2300" kern="1200" dirty="0" err="1" smtClean="0">
              <a:latin typeface="Comic Sans MS" pitchFamily="66" charset="0"/>
            </a:rPr>
            <a:t>fisik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dan</a:t>
          </a:r>
          <a:r>
            <a:rPr lang="en-US" sz="2300" kern="1200" dirty="0" smtClean="0">
              <a:latin typeface="Comic Sans MS" pitchFamily="66" charset="0"/>
            </a:rPr>
            <a:t> link </a:t>
          </a:r>
          <a:r>
            <a:rPr lang="en-US" sz="2300" kern="1200" dirty="0" err="1" smtClean="0">
              <a:latin typeface="Comic Sans MS" pitchFamily="66" charset="0"/>
            </a:rPr>
            <a:t>logik</a:t>
          </a:r>
          <a:r>
            <a:rPr lang="en-US" sz="2300" kern="1200" dirty="0" smtClean="0">
              <a:latin typeface="Comic Sans MS" pitchFamily="66" charset="0"/>
            </a:rPr>
            <a:t> (</a:t>
          </a:r>
          <a:r>
            <a:rPr lang="en-US" sz="2300" kern="1200" dirty="0" err="1" smtClean="0">
              <a:latin typeface="Comic Sans MS" pitchFamily="66" charset="0"/>
            </a:rPr>
            <a:t>contoh</a:t>
          </a:r>
          <a:r>
            <a:rPr lang="en-US" sz="2300" kern="1200" dirty="0" smtClean="0">
              <a:latin typeface="Comic Sans MS" pitchFamily="66" charset="0"/>
            </a:rPr>
            <a:t>:  virtual path yang </a:t>
          </a:r>
          <a:r>
            <a:rPr lang="en-US" sz="2300" kern="1200" dirty="0" err="1" smtClean="0">
              <a:latin typeface="Comic Sans MS" pitchFamily="66" charset="0"/>
            </a:rPr>
            <a:t>terdiri</a:t>
          </a:r>
          <a:r>
            <a:rPr lang="en-US" sz="2300" kern="1200" dirty="0" smtClean="0">
              <a:latin typeface="Comic Sans MS" pitchFamily="66" charset="0"/>
            </a:rPr>
            <a:t> </a:t>
          </a:r>
          <a:r>
            <a:rPr lang="en-US" sz="2300" kern="1200" dirty="0" err="1" smtClean="0">
              <a:latin typeface="Comic Sans MS" pitchFamily="66" charset="0"/>
            </a:rPr>
            <a:t>atas</a:t>
          </a:r>
          <a:r>
            <a:rPr lang="en-US" sz="2300" kern="1200" dirty="0" smtClean="0">
              <a:latin typeface="Comic Sans MS" pitchFamily="66" charset="0"/>
            </a:rPr>
            <a:t> virtual channel)</a:t>
          </a:r>
          <a:endParaRPr lang="en-US" sz="2300" kern="1200" dirty="0">
            <a:latin typeface="Comic Sans MS" pitchFamily="66" charset="0"/>
          </a:endParaRPr>
        </a:p>
      </dsp:txBody>
      <dsp:txXfrm>
        <a:off x="0" y="848774"/>
        <a:ext cx="8305800" cy="534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AE3865-2CE3-4623-9681-7148EB70E8F5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22D81C-CF26-47CD-B506-94631FC66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76035-04CB-446A-B4D2-DB2E49E623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3131B5-CBED-418F-8B82-0EA069114E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XOR Truth Table Input Output A B </a:t>
            </a:r>
            <a:r>
              <a:rPr lang="id-ID" smtClean="0"/>
              <a:t>:</a:t>
            </a:r>
            <a:endParaRPr lang="id-ID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0 </a:t>
            </a:r>
            <a:r>
              <a:rPr lang="id-ID" dirty="0" smtClean="0"/>
              <a:t>xor </a:t>
            </a:r>
            <a:r>
              <a:rPr lang="en-US" dirty="0" smtClean="0"/>
              <a:t>0 </a:t>
            </a:r>
            <a:r>
              <a:rPr lang="id-ID" dirty="0" smtClean="0"/>
              <a:t>= </a:t>
            </a:r>
            <a:r>
              <a:rPr lang="en-US" dirty="0" smtClean="0"/>
              <a:t>0</a:t>
            </a:r>
            <a:endParaRPr lang="id-ID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0 </a:t>
            </a:r>
            <a:r>
              <a:rPr lang="id-ID" dirty="0" smtClean="0"/>
              <a:t>xor </a:t>
            </a:r>
            <a:r>
              <a:rPr lang="en-US" dirty="0" smtClean="0"/>
              <a:t>1 </a:t>
            </a:r>
            <a:r>
              <a:rPr lang="id-ID" dirty="0" smtClean="0"/>
              <a:t>= </a:t>
            </a:r>
            <a:r>
              <a:rPr lang="en-US" dirty="0" smtClean="0"/>
              <a:t>1</a:t>
            </a:r>
            <a:endParaRPr lang="id-ID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 </a:t>
            </a:r>
            <a:r>
              <a:rPr lang="id-ID" dirty="0" smtClean="0"/>
              <a:t>xor </a:t>
            </a:r>
            <a:r>
              <a:rPr lang="en-US" dirty="0" smtClean="0"/>
              <a:t>0 </a:t>
            </a:r>
            <a:r>
              <a:rPr lang="id-ID" dirty="0" smtClean="0"/>
              <a:t>= </a:t>
            </a:r>
            <a:r>
              <a:rPr lang="en-US" dirty="0" smtClean="0"/>
              <a:t>1 </a:t>
            </a:r>
            <a:endParaRPr lang="id-ID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 </a:t>
            </a:r>
            <a:r>
              <a:rPr lang="id-ID" dirty="0" smtClean="0"/>
              <a:t>xor </a:t>
            </a:r>
            <a:r>
              <a:rPr lang="en-US" dirty="0" smtClean="0"/>
              <a:t>1 </a:t>
            </a:r>
            <a:r>
              <a:rPr lang="id-ID" dirty="0" smtClean="0"/>
              <a:t>= </a:t>
            </a:r>
            <a:r>
              <a:rPr lang="en-US" dirty="0" smtClean="0"/>
              <a:t>0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B18934-874A-4847-88C5-A52FE6CF6F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d-ID" dirty="0" smtClean="0"/>
              <a:t>Pembagian biner sama</a:t>
            </a:r>
            <a:r>
              <a:rPr lang="id-ID" baseline="0" dirty="0" smtClean="0"/>
              <a:t> </a:t>
            </a:r>
            <a:r>
              <a:rPr lang="id-ID" baseline="0" smtClean="0"/>
              <a:t>dengan di-xor-kan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EB0FC-CCD1-426E-9AFE-550018BE79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7D233F-3DEC-4CAA-A170-9321C85CF3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d-ID" dirty="0" smtClean="0"/>
              <a:t>0 xor</a:t>
            </a:r>
            <a:r>
              <a:rPr lang="id-ID" baseline="0" dirty="0" smtClean="0"/>
              <a:t> 0 = 0</a:t>
            </a:r>
          </a:p>
          <a:p>
            <a:pPr eaLnBrk="1" hangingPunct="1">
              <a:spcBef>
                <a:spcPct val="0"/>
              </a:spcBef>
            </a:pPr>
            <a:r>
              <a:rPr lang="id-ID" baseline="0" dirty="0" smtClean="0"/>
              <a:t>0 xor 1 = 1</a:t>
            </a:r>
          </a:p>
          <a:p>
            <a:pPr eaLnBrk="1" hangingPunct="1">
              <a:spcBef>
                <a:spcPct val="0"/>
              </a:spcBef>
            </a:pPr>
            <a:r>
              <a:rPr lang="id-ID" baseline="0" dirty="0" smtClean="0"/>
              <a:t>1 xor 0 = 1</a:t>
            </a:r>
          </a:p>
          <a:p>
            <a:pPr eaLnBrk="1" hangingPunct="1">
              <a:spcBef>
                <a:spcPct val="0"/>
              </a:spcBef>
            </a:pPr>
            <a:r>
              <a:rPr lang="id-ID" baseline="0" smtClean="0"/>
              <a:t>1 xor 1 = 0</a:t>
            </a: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BA377-C351-4BA0-B27F-D8BB21F977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BDF62A-499F-4073-B612-2F3B1FDA36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342C8-1313-4C80-BAFE-0548F7A60C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A29C12-0640-4818-B6D6-E3AF297AB2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9DB5E3-032B-4F9B-8FE8-038EF3D5C5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553671-F6AF-4625-BACD-C420B3BB42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6A7A62-FE8F-4C0C-B631-FD905CAD26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7C08F3-4B8A-439B-8591-78E7221C77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6A8B96-74EE-4FE9-A8C8-DAFEE177D9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3649A-A7A3-463B-90D3-4D08438974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DC28D-8E0A-4A7B-8978-0057747F9F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B4D6DF-AA12-45A4-BFA8-7C69D1E98E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56C85-3868-4236-907D-B3C8C48AEA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0F7B60-06D8-471E-BDDE-CE7D6A4C7D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B467B2-5341-4FFD-88A5-46CC95C5EA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7FC08B-D638-4E69-B142-369A9D93D6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5B391E-6398-4D2A-A370-54423A1706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d-ID" dirty="0" smtClean="0"/>
              <a:t>OSI =</a:t>
            </a:r>
            <a:r>
              <a:rPr lang="id-ID" baseline="0" dirty="0" smtClean="0"/>
              <a:t> Open System Interconnection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87389D-D2C8-49EC-951B-AF0D493C15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BC0826-ECF2-4C74-993A-B35C68CEE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5F0CA8-9092-4E62-9214-A61A3CB1F8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5A24BA-32E5-4A3D-A292-AE1F5D5B8A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77E206-BD85-47FB-BE73-85217C9E33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D132A9-CC3D-4A6D-9CBE-6ADE158E07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7CCA8-FC71-4A45-9059-1CD79A5D0D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EAFA7E-957E-4002-8BBD-3C5C05BE11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05D25A-B189-437D-8CD0-CC04124F8E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4959BB-7917-48BD-8281-62B974913FE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D81C-CF26-47CD-B506-94631FC66C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4155B4-7A10-4EB2-9BB1-BFAD66ED2B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69199-C25D-473C-A79A-700334FB5CB8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D82DF-6940-486B-8F06-76808EEEE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28E07-0508-40F6-A4D9-B512EC84A81F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76DF8-676C-4E41-92A5-B601C83851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08D349-2F80-4308-BD1D-0864A4A72999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5E7BE-2E15-42F0-B9E9-4CB8474224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D6B41-27B0-48A4-9D3D-B78030076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31782-09FF-482E-94D2-AEA5938B96F8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98C49-6BA0-4799-86B2-632F7D7B82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EB098E-BDC2-47C6-A159-4A85DBD45DC0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22318-91C2-43A8-836B-A2E48549F1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A2FA88-DC65-47CA-832B-3E2BEBBD8C16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B2446-29EA-4B44-8227-ECBAA6723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5CC8B-4D43-40D4-AE8D-4F85E989969C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2B6F6-21B0-40F6-8B00-A66C607490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CD87CE-05D3-44EC-9FA7-446656815D31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0032C-7EAB-4B21-86EA-518CD24569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BC222-D46F-4D05-8929-9BE02C4812BF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22254-D1B5-452D-B04F-12FEAD179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33FA19-1AF5-4DFD-8694-E6BE91CE93D1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AF41-B228-4EBD-AFC5-BEF737D7B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4A24A7-8BCA-47CB-8D3D-DEE9E78999D1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F1522-8CD8-481B-A6D5-1CFFBD0940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1A85CB-959D-43D4-A222-066B029C20F9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1E4CDB-1CF4-43E6-AEBD-2BAADEDD6F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err="1">
                <a:latin typeface="Comic Sans MS" pitchFamily="66" charset="0"/>
              </a:rPr>
              <a:t>Jaringan</a:t>
            </a:r>
            <a:r>
              <a:rPr>
                <a:latin typeface="Comic Sans MS" pitchFamily="66" charset="0"/>
              </a:rPr>
              <a:t> </a:t>
            </a:r>
            <a:r>
              <a:rPr err="1" smtClean="0">
                <a:latin typeface="Comic Sans MS" pitchFamily="66" charset="0"/>
              </a:rPr>
              <a:t>Komputer</a:t>
            </a:r>
            <a:endParaRPr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>
                <a:latin typeface="Comic Sans MS" pitchFamily="66" charset="0"/>
              </a:rPr>
              <a:t>Materi</a:t>
            </a:r>
            <a:r>
              <a:rPr lang="en-US">
                <a:latin typeface="Comic Sans MS" pitchFamily="66" charset="0"/>
              </a:rPr>
              <a:t> 4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>
                <a:latin typeface="Comic Sans MS" pitchFamily="66" charset="0"/>
              </a:rPr>
              <a:t>Lapis Datalink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Pariti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Penambahan</a:t>
            </a:r>
            <a:r>
              <a:rPr lang="en-US" sz="2400" dirty="0">
                <a:latin typeface="Comic Sans MS" pitchFamily="66" charset="0"/>
              </a:rPr>
              <a:t> 1  bit </a:t>
            </a:r>
            <a:r>
              <a:rPr lang="en-US" sz="2400" dirty="0" err="1">
                <a:latin typeface="Comic Sans MS" pitchFamily="66" charset="0"/>
              </a:rPr>
              <a:t>sebagai</a:t>
            </a:r>
            <a:r>
              <a:rPr lang="en-US" sz="2400" dirty="0">
                <a:latin typeface="Comic Sans MS" pitchFamily="66" charset="0"/>
              </a:rPr>
              <a:t> bit </a:t>
            </a:r>
            <a:r>
              <a:rPr lang="en-US" sz="2400" dirty="0" err="1">
                <a:latin typeface="Comic Sans MS" pitchFamily="66" charset="0"/>
              </a:rPr>
              <a:t>deteksi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kesalahan</a:t>
            </a:r>
            <a:endParaRPr lang="en-US" sz="24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Terdapat</a:t>
            </a:r>
            <a:r>
              <a:rPr lang="en-US" sz="2400" dirty="0">
                <a:latin typeface="Comic Sans MS" pitchFamily="66" charset="0"/>
              </a:rPr>
              <a:t> 2 </a:t>
            </a:r>
            <a:r>
              <a:rPr lang="en-US" sz="2400" dirty="0" err="1">
                <a:latin typeface="Comic Sans MS" pitchFamily="66" charset="0"/>
              </a:rPr>
              <a:t>jenis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pariti</a:t>
            </a:r>
            <a:r>
              <a:rPr lang="en-US" sz="2400" dirty="0">
                <a:latin typeface="Comic Sans MS" pitchFamily="66" charset="0"/>
              </a:rPr>
              <a:t> : </a:t>
            </a:r>
            <a:r>
              <a:rPr lang="en-US" sz="2400" dirty="0" err="1">
                <a:latin typeface="Comic Sans MS" pitchFamily="66" charset="0"/>
              </a:rPr>
              <a:t>genap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ganjil</a:t>
            </a:r>
            <a:endParaRPr lang="en-US" sz="2400" dirty="0">
              <a:latin typeface="Comic Sans MS" pitchFamily="66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 err="1">
                <a:latin typeface="Comic Sans MS" pitchFamily="66" charset="0"/>
              </a:rPr>
              <a:t>Pariti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genap</a:t>
            </a:r>
            <a:r>
              <a:rPr lang="en-US" sz="2000" dirty="0">
                <a:latin typeface="Comic Sans MS" pitchFamily="66" charset="0"/>
              </a:rPr>
              <a:t> = </a:t>
            </a:r>
            <a:r>
              <a:rPr lang="en-US" sz="2000" dirty="0" err="1">
                <a:latin typeface="Comic Sans MS" pitchFamily="66" charset="0"/>
              </a:rPr>
              <a:t>jumlah</a:t>
            </a:r>
            <a:r>
              <a:rPr lang="en-US" sz="2000" dirty="0">
                <a:latin typeface="Comic Sans MS" pitchFamily="66" charset="0"/>
              </a:rPr>
              <a:t> bit 1 </a:t>
            </a:r>
            <a:r>
              <a:rPr lang="en-US" sz="2000" dirty="0" err="1">
                <a:latin typeface="Comic Sans MS" pitchFamily="66" charset="0"/>
              </a:rPr>
              <a:t>dalam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kode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genap</a:t>
            </a:r>
            <a:endParaRPr lang="en-US" sz="2000" dirty="0">
              <a:latin typeface="Comic Sans MS" pitchFamily="66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 err="1">
                <a:latin typeface="Comic Sans MS" pitchFamily="66" charset="0"/>
              </a:rPr>
              <a:t>Pariti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genap</a:t>
            </a:r>
            <a:r>
              <a:rPr lang="en-US" sz="2000" dirty="0">
                <a:latin typeface="Comic Sans MS" pitchFamily="66" charset="0"/>
              </a:rPr>
              <a:t> = d1 </a:t>
            </a:r>
            <a:r>
              <a:rPr lang="en-US" sz="2000" dirty="0" err="1">
                <a:latin typeface="Comic Sans MS" pitchFamily="66" charset="0"/>
              </a:rPr>
              <a:t>xor</a:t>
            </a:r>
            <a:r>
              <a:rPr lang="en-US" sz="2000" dirty="0">
                <a:latin typeface="Comic Sans MS" pitchFamily="66" charset="0"/>
              </a:rPr>
              <a:t> d2 </a:t>
            </a:r>
            <a:r>
              <a:rPr lang="en-US" sz="2000" dirty="0" err="1">
                <a:latin typeface="Comic Sans MS" pitchFamily="66" charset="0"/>
              </a:rPr>
              <a:t>xor</a:t>
            </a:r>
            <a:r>
              <a:rPr lang="en-US" sz="2000" dirty="0">
                <a:latin typeface="Comic Sans MS" pitchFamily="66" charset="0"/>
              </a:rPr>
              <a:t> ….. </a:t>
            </a:r>
            <a:r>
              <a:rPr lang="en-US" sz="2000" dirty="0" err="1">
                <a:latin typeface="Comic Sans MS" pitchFamily="66" charset="0"/>
              </a:rPr>
              <a:t>d</a:t>
            </a:r>
            <a:r>
              <a:rPr lang="en-US" sz="2000" dirty="0" err="1" smtClean="0">
                <a:latin typeface="Comic Sans MS" pitchFamily="66" charset="0"/>
              </a:rPr>
              <a:t>n</a:t>
            </a:r>
            <a:endParaRPr lang="en-US" sz="2000" dirty="0">
              <a:latin typeface="Comic Sans MS" pitchFamily="66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 err="1">
                <a:latin typeface="Comic Sans MS" pitchFamily="66" charset="0"/>
              </a:rPr>
              <a:t>Pariti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ganjil</a:t>
            </a:r>
            <a:r>
              <a:rPr lang="en-US" sz="2000" dirty="0">
                <a:latin typeface="Comic Sans MS" pitchFamily="66" charset="0"/>
              </a:rPr>
              <a:t> = </a:t>
            </a:r>
            <a:r>
              <a:rPr lang="en-US" sz="2000" dirty="0" err="1">
                <a:latin typeface="Comic Sans MS" pitchFamily="66" charset="0"/>
              </a:rPr>
              <a:t>jumlah</a:t>
            </a:r>
            <a:r>
              <a:rPr lang="en-US" sz="2000" dirty="0">
                <a:latin typeface="Comic Sans MS" pitchFamily="66" charset="0"/>
              </a:rPr>
              <a:t> bit 1 </a:t>
            </a:r>
            <a:r>
              <a:rPr lang="en-US" sz="2000" dirty="0" err="1">
                <a:latin typeface="Comic Sans MS" pitchFamily="66" charset="0"/>
              </a:rPr>
              <a:t>dalam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kode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ganjil</a:t>
            </a:r>
            <a:endParaRPr lang="en-US" sz="2000" dirty="0">
              <a:latin typeface="Comic Sans MS" pitchFamily="66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 err="1">
                <a:latin typeface="Comic Sans MS" pitchFamily="66" charset="0"/>
              </a:rPr>
              <a:t>Pariti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ganjil</a:t>
            </a:r>
            <a:r>
              <a:rPr lang="en-US" sz="2000" dirty="0">
                <a:latin typeface="Comic Sans MS" pitchFamily="66" charset="0"/>
              </a:rPr>
              <a:t> = (d1 </a:t>
            </a:r>
            <a:r>
              <a:rPr lang="en-US" sz="2000" dirty="0" err="1">
                <a:latin typeface="Comic Sans MS" pitchFamily="66" charset="0"/>
              </a:rPr>
              <a:t>xor</a:t>
            </a:r>
            <a:r>
              <a:rPr lang="en-US" sz="2000" dirty="0">
                <a:latin typeface="Comic Sans MS" pitchFamily="66" charset="0"/>
              </a:rPr>
              <a:t> d2 </a:t>
            </a:r>
            <a:r>
              <a:rPr lang="en-US" sz="2000" dirty="0" err="1">
                <a:latin typeface="Comic Sans MS" pitchFamily="66" charset="0"/>
              </a:rPr>
              <a:t>xor</a:t>
            </a:r>
            <a:r>
              <a:rPr lang="en-US" sz="2000" dirty="0">
                <a:latin typeface="Comic Sans MS" pitchFamily="66" charset="0"/>
              </a:rPr>
              <a:t> ….. </a:t>
            </a:r>
            <a:r>
              <a:rPr lang="en-US" sz="2000" dirty="0" err="1">
                <a:latin typeface="Comic Sans MS" pitchFamily="66" charset="0"/>
              </a:rPr>
              <a:t>Dn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err="1">
                <a:latin typeface="Comic Sans MS" pitchFamily="66" charset="0"/>
              </a:rPr>
              <a:t>xor</a:t>
            </a:r>
            <a:r>
              <a:rPr lang="en-US" sz="2000" dirty="0">
                <a:latin typeface="Comic Sans MS" pitchFamily="66" charset="0"/>
              </a:rPr>
              <a:t> 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Sistem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sederhana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mudah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dibuat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hardwarenya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PC </a:t>
            </a:r>
            <a:r>
              <a:rPr lang="en-US" sz="2400" dirty="0" err="1">
                <a:latin typeface="Comic Sans MS" pitchFamily="66" charset="0"/>
              </a:rPr>
              <a:t>digunakan</a:t>
            </a:r>
            <a:r>
              <a:rPr lang="en-US" sz="2400" dirty="0">
                <a:latin typeface="Comic Sans MS" pitchFamily="66" charset="0"/>
              </a:rPr>
              <a:t> IC 74LS280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400">
                <a:latin typeface="Comic Sans MS" pitchFamily="66" charset="0"/>
              </a:rPr>
              <a:t>Cyclic Redudancy Check: Sisi Penggirim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Merupakan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hasil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operasi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pembagian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biner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pembagi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tertentu</a:t>
            </a:r>
            <a:r>
              <a:rPr lang="en-US" dirty="0">
                <a:latin typeface="Comic Sans MS" pitchFamily="66" charset="0"/>
              </a:rPr>
              <a:t> (generator </a:t>
            </a:r>
            <a:r>
              <a:rPr lang="en-US" dirty="0" err="1">
                <a:latin typeface="Comic Sans MS" pitchFamily="66" charset="0"/>
              </a:rPr>
              <a:t>polinomial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Pembagi</a:t>
            </a:r>
            <a:r>
              <a:rPr lang="en-US" dirty="0">
                <a:latin typeface="Comic Sans MS" pitchFamily="66" charset="0"/>
              </a:rPr>
              <a:t> : </a:t>
            </a:r>
            <a:r>
              <a:rPr lang="en-US" dirty="0" err="1">
                <a:latin typeface="Comic Sans MS" pitchFamily="66" charset="0"/>
              </a:rPr>
              <a:t>D</a:t>
            </a:r>
            <a:r>
              <a:rPr lang="en-US" sz="2100" dirty="0" err="1"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D</a:t>
            </a:r>
            <a:r>
              <a:rPr lang="en-US" sz="2000" dirty="0">
                <a:latin typeface="Comic Sans MS" pitchFamily="66" charset="0"/>
              </a:rPr>
              <a:t>n-1</a:t>
            </a:r>
            <a:r>
              <a:rPr lang="en-US" dirty="0">
                <a:latin typeface="Comic Sans MS" pitchFamily="66" charset="0"/>
              </a:rPr>
              <a:t> …D</a:t>
            </a:r>
            <a:r>
              <a:rPr lang="en-US" sz="2000" dirty="0">
                <a:latin typeface="Comic Sans MS" pitchFamily="66" charset="0"/>
              </a:rPr>
              <a:t>1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Deretan</a:t>
            </a:r>
            <a:r>
              <a:rPr lang="en-US" dirty="0">
                <a:latin typeface="Comic Sans MS" pitchFamily="66" charset="0"/>
              </a:rPr>
              <a:t> bit : b</a:t>
            </a:r>
            <a:r>
              <a:rPr lang="en-US" sz="2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 b</a:t>
            </a:r>
            <a:r>
              <a:rPr lang="en-US" sz="2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b</a:t>
            </a:r>
            <a:r>
              <a:rPr lang="en-US" sz="2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 …. </a:t>
            </a:r>
            <a:r>
              <a:rPr lang="en-US" dirty="0" err="1">
                <a:latin typeface="Comic Sans MS" pitchFamily="66" charset="0"/>
              </a:rPr>
              <a:t>b</a:t>
            </a:r>
            <a:r>
              <a:rPr lang="en-US" sz="2000" dirty="0" err="1">
                <a:latin typeface="Comic Sans MS" pitchFamily="66" charset="0"/>
              </a:rPr>
              <a:t>m</a:t>
            </a:r>
            <a:endParaRPr lang="en-US" sz="2000" dirty="0">
              <a:latin typeface="Comic Sans MS" pitchFamily="66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Operasi</a:t>
            </a:r>
            <a:r>
              <a:rPr lang="en-US" dirty="0">
                <a:latin typeface="Comic Sans MS" pitchFamily="66" charset="0"/>
              </a:rPr>
              <a:t> :</a:t>
            </a:r>
          </a:p>
          <a:p>
            <a:pPr marL="1005840" lvl="2" eaLnBrk="1" fontAlgn="auto" hangingPunct="1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</a:rPr>
              <a:t>(b</a:t>
            </a:r>
            <a:r>
              <a:rPr lang="en-US" sz="18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 b</a:t>
            </a:r>
            <a:r>
              <a:rPr lang="en-US" sz="18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b</a:t>
            </a:r>
            <a:r>
              <a:rPr lang="en-US" sz="1800" dirty="0">
                <a:latin typeface="Comic Sans MS" pitchFamily="66" charset="0"/>
              </a:rPr>
              <a:t>3…</a:t>
            </a:r>
            <a:r>
              <a:rPr lang="en-US" dirty="0" err="1">
                <a:latin typeface="Comic Sans MS" pitchFamily="66" charset="0"/>
              </a:rPr>
              <a:t>b</a:t>
            </a:r>
            <a:r>
              <a:rPr lang="en-US" sz="1800" dirty="0" err="1">
                <a:latin typeface="Comic Sans MS" pitchFamily="66" charset="0"/>
              </a:rPr>
              <a:t>m</a:t>
            </a:r>
            <a:r>
              <a:rPr lang="en-US" dirty="0">
                <a:latin typeface="Comic Sans MS" pitchFamily="66" charset="0"/>
              </a:rPr>
              <a:t>)</a:t>
            </a:r>
            <a:r>
              <a:rPr lang="en-US" sz="1600" dirty="0">
                <a:latin typeface="Comic Sans MS" pitchFamily="66" charset="0"/>
              </a:rPr>
              <a:t>n-1</a:t>
            </a:r>
            <a:r>
              <a:rPr lang="en-US" dirty="0">
                <a:latin typeface="Comic Sans MS" pitchFamily="66" charset="0"/>
              </a:rPr>
              <a:t> / </a:t>
            </a:r>
            <a:r>
              <a:rPr lang="en-US" dirty="0" err="1">
                <a:latin typeface="Comic Sans MS" pitchFamily="66" charset="0"/>
              </a:rPr>
              <a:t>D</a:t>
            </a:r>
            <a:r>
              <a:rPr lang="en-US" sz="1800" dirty="0" err="1"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…D</a:t>
            </a:r>
            <a:r>
              <a:rPr lang="en-US" sz="18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sisa</a:t>
            </a:r>
            <a:r>
              <a:rPr lang="en-US" dirty="0">
                <a:latin typeface="Comic Sans MS" pitchFamily="66" charset="0"/>
              </a:rPr>
              <a:t> (R</a:t>
            </a:r>
            <a:r>
              <a:rPr lang="en-US" sz="1600" dirty="0">
                <a:latin typeface="Comic Sans MS" pitchFamily="66" charset="0"/>
              </a:rPr>
              <a:t>n-1…</a:t>
            </a:r>
            <a:r>
              <a:rPr lang="en-US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300" dirty="0" err="1">
                <a:latin typeface="Comic Sans MS" pitchFamily="66" charset="0"/>
              </a:rPr>
              <a:t>Dikirim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 b</a:t>
            </a:r>
            <a:r>
              <a:rPr lang="en-US" sz="2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b</a:t>
            </a:r>
            <a:r>
              <a:rPr lang="en-US" sz="2000" dirty="0">
                <a:latin typeface="Comic Sans MS" pitchFamily="66" charset="0"/>
              </a:rPr>
              <a:t>3…</a:t>
            </a:r>
            <a:r>
              <a:rPr lang="en-US" dirty="0" err="1">
                <a:latin typeface="Comic Sans MS" pitchFamily="66" charset="0"/>
              </a:rPr>
              <a:t>b</a:t>
            </a:r>
            <a:r>
              <a:rPr lang="en-US" sz="2000" dirty="0" err="1">
                <a:latin typeface="Comic Sans MS" pitchFamily="66" charset="0"/>
              </a:rPr>
              <a:t>m</a:t>
            </a:r>
            <a:r>
              <a:rPr lang="en-US" dirty="0">
                <a:latin typeface="Comic Sans MS" pitchFamily="66" charset="0"/>
              </a:rPr>
              <a:t> R</a:t>
            </a:r>
            <a:r>
              <a:rPr lang="en-US" sz="1700" dirty="0">
                <a:latin typeface="Comic Sans MS" pitchFamily="66" charset="0"/>
              </a:rPr>
              <a:t>n-1…</a:t>
            </a:r>
            <a:r>
              <a:rPr lang="en-US" dirty="0">
                <a:latin typeface="Comic Sans MS" pitchFamily="66" charset="0"/>
              </a:rPr>
              <a:t>R</a:t>
            </a:r>
            <a:r>
              <a:rPr lang="en-US" sz="1700" dirty="0">
                <a:latin typeface="Comic Sans MS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6588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400">
                <a:latin typeface="Comic Sans MS" pitchFamily="66" charset="0"/>
              </a:rPr>
              <a:t>Cyclic Redudancy Check: Sisi Penerima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229600" cy="5562600"/>
          </a:xfrm>
        </p:spPr>
        <p:txBody>
          <a:bodyPr rtlCol="0">
            <a:normAutofit fontScale="92500"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Oleh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penerima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dilakukan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operasi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sama</a:t>
            </a:r>
            <a:r>
              <a:rPr lang="en-US" dirty="0">
                <a:latin typeface="Comic Sans MS" pitchFamily="66" charset="0"/>
              </a:rPr>
              <a:t> 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</a:rPr>
              <a:t>b</a:t>
            </a:r>
            <a:r>
              <a:rPr lang="en-US" sz="18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 b</a:t>
            </a:r>
            <a:r>
              <a:rPr lang="en-US" sz="18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b</a:t>
            </a:r>
            <a:r>
              <a:rPr lang="en-US" sz="1800" dirty="0">
                <a:latin typeface="Comic Sans MS" pitchFamily="66" charset="0"/>
              </a:rPr>
              <a:t>3…</a:t>
            </a:r>
            <a:r>
              <a:rPr lang="en-US" dirty="0" err="1">
                <a:latin typeface="Comic Sans MS" pitchFamily="66" charset="0"/>
              </a:rPr>
              <a:t>b</a:t>
            </a:r>
            <a:r>
              <a:rPr lang="en-US" sz="1800" dirty="0" err="1">
                <a:latin typeface="Comic Sans MS" pitchFamily="66" charset="0"/>
              </a:rPr>
              <a:t>m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n-1…</a:t>
            </a:r>
            <a:r>
              <a:rPr lang="en-US" sz="2000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 / </a:t>
            </a:r>
            <a:r>
              <a:rPr lang="en-US" dirty="0" err="1">
                <a:latin typeface="Comic Sans MS" pitchFamily="66" charset="0"/>
              </a:rPr>
              <a:t>D</a:t>
            </a:r>
            <a:r>
              <a:rPr lang="en-US" sz="1800" dirty="0" err="1"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…D</a:t>
            </a:r>
            <a:r>
              <a:rPr lang="en-US" sz="18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sisa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(</a:t>
            </a:r>
            <a:r>
              <a:rPr lang="en-US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n-1…</a:t>
            </a:r>
            <a:r>
              <a:rPr lang="en-US" sz="2000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>
                <a:latin typeface="Comic Sans MS" pitchFamily="66" charset="0"/>
              </a:rPr>
              <a:t>Data </a:t>
            </a:r>
            <a:r>
              <a:rPr lang="en-US" sz="2000" dirty="0" err="1">
                <a:latin typeface="Comic Sans MS" pitchFamily="66" charset="0"/>
              </a:rPr>
              <a:t>benar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jika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n-1…</a:t>
            </a:r>
            <a:r>
              <a:rPr lang="en-US" sz="2000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1 =</a:t>
            </a:r>
            <a:r>
              <a:rPr lang="en-US" sz="2000" dirty="0">
                <a:latin typeface="Comic Sans MS" pitchFamily="66" charset="0"/>
              </a:rPr>
              <a:t> 0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>
                <a:latin typeface="Comic Sans MS" pitchFamily="66" charset="0"/>
              </a:rPr>
              <a:t>Data </a:t>
            </a:r>
            <a:r>
              <a:rPr lang="en-US" sz="2000" dirty="0" err="1">
                <a:latin typeface="Comic Sans MS" pitchFamily="66" charset="0"/>
              </a:rPr>
              <a:t>salah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jika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n-1…</a:t>
            </a:r>
            <a:r>
              <a:rPr lang="en-US" sz="2000" dirty="0">
                <a:latin typeface="Comic Sans MS" pitchFamily="66" charset="0"/>
              </a:rPr>
              <a:t>r</a:t>
            </a:r>
            <a:r>
              <a:rPr lang="en-US" sz="1600" dirty="0">
                <a:latin typeface="Comic Sans MS" pitchFamily="66" charset="0"/>
              </a:rPr>
              <a:t>1 </a:t>
            </a:r>
            <a:r>
              <a:rPr lang="en-US" sz="1600" dirty="0">
                <a:latin typeface="Comic Sans MS" pitchFamily="66" charset="0"/>
                <a:cs typeface="Arial" charset="0"/>
              </a:rPr>
              <a:t>≠</a:t>
            </a:r>
            <a:r>
              <a:rPr lang="en-US" sz="2000" dirty="0">
                <a:latin typeface="Comic Sans MS" pitchFamily="66" charset="0"/>
              </a:rPr>
              <a:t> 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Pembagi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standar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internasional</a:t>
            </a:r>
            <a:endParaRPr lang="en-US" dirty="0">
              <a:latin typeface="Comic Sans MS" pitchFamily="66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>
                <a:latin typeface="Comic Sans MS" pitchFamily="66" charset="0"/>
              </a:rPr>
              <a:t>CRC-16 </a:t>
            </a:r>
            <a:r>
              <a:rPr lang="en-US" sz="2000" dirty="0">
                <a:latin typeface="Comic Sans MS" pitchFamily="66" charset="0"/>
                <a:sym typeface="Wingdings" pitchFamily="2" charset="2"/>
              </a:rPr>
              <a:t> 11000000000000101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>
                <a:latin typeface="Comic Sans MS" pitchFamily="66" charset="0"/>
                <a:sym typeface="Wingdings" pitchFamily="2" charset="2"/>
              </a:rPr>
              <a:t>CRC-ITU  10001000000100001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>
                <a:latin typeface="Comic Sans MS" pitchFamily="66" charset="0"/>
                <a:sym typeface="Wingdings" pitchFamily="2" charset="2"/>
              </a:rPr>
              <a:t>CRC-32  100000100100000010001110110110111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Jika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diperlukan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pembagi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boleh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menggunakan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standar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asal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memenuhi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 err="1">
                <a:latin typeface="Comic Sans MS" pitchFamily="66" charset="0"/>
              </a:rPr>
              <a:t>Diawali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diakhiri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dengan</a:t>
            </a:r>
            <a:r>
              <a:rPr lang="en-US" sz="2000" dirty="0">
                <a:latin typeface="Comic Sans MS" pitchFamily="66" charset="0"/>
              </a:rPr>
              <a:t> bit 1 ( 1xxxxxx1)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 err="1">
                <a:latin typeface="Comic Sans MS" pitchFamily="66" charset="0"/>
              </a:rPr>
              <a:t>Jumlah</a:t>
            </a:r>
            <a:r>
              <a:rPr lang="en-US" sz="2000" dirty="0">
                <a:latin typeface="Comic Sans MS" pitchFamily="66" charset="0"/>
              </a:rPr>
              <a:t> minimum bit “1” : 3 bit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>
                <a:latin typeface="Comic Sans MS" pitchFamily="66" charset="0"/>
              </a:rPr>
              <a:t>Agar </a:t>
            </a:r>
            <a:r>
              <a:rPr lang="en-US" sz="2000" dirty="0" err="1">
                <a:latin typeface="Comic Sans MS" pitchFamily="66" charset="0"/>
              </a:rPr>
              <a:t>bisa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mendeteksi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jumlah</a:t>
            </a:r>
            <a:r>
              <a:rPr lang="en-US" sz="2000" dirty="0">
                <a:latin typeface="Comic Sans MS" pitchFamily="66" charset="0"/>
              </a:rPr>
              <a:t> bit </a:t>
            </a:r>
            <a:r>
              <a:rPr lang="en-US" sz="2000" dirty="0" err="1">
                <a:latin typeface="Comic Sans MS" pitchFamily="66" charset="0"/>
              </a:rPr>
              <a:t>kesalahan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ganjil</a:t>
            </a:r>
            <a:r>
              <a:rPr lang="en-US" sz="2000" dirty="0">
                <a:latin typeface="Comic Sans MS" pitchFamily="66" charset="0"/>
              </a:rPr>
              <a:t> :</a:t>
            </a:r>
            <a:r>
              <a:rPr lang="en-US" sz="2000" dirty="0" err="1">
                <a:latin typeface="Comic Sans MS" pitchFamily="66" charset="0"/>
              </a:rPr>
              <a:t>harus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habis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dibagi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oleh</a:t>
            </a:r>
            <a:r>
              <a:rPr lang="en-US" sz="2000" dirty="0">
                <a:latin typeface="Comic Sans MS" pitchFamily="66" charset="0"/>
              </a:rPr>
              <a:t> (11 =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X + </a:t>
            </a:r>
            <a:r>
              <a:rPr lang="en-US" sz="21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err="1">
                <a:latin typeface="Comic Sans MS" pitchFamily="66" charset="0"/>
              </a:rPr>
              <a:t>Contoh</a:t>
            </a:r>
            <a:r>
              <a:rPr>
                <a:latin typeface="Comic Sans MS" pitchFamily="66" charset="0"/>
              </a:rPr>
              <a:t> </a:t>
            </a:r>
            <a:r>
              <a:rPr err="1">
                <a:latin typeface="Comic Sans MS" pitchFamily="66" charset="0"/>
              </a:rPr>
              <a:t>Perhitungan</a:t>
            </a:r>
            <a:r>
              <a:rPr>
                <a:latin typeface="Comic Sans MS" pitchFamily="66" charset="0"/>
              </a:rPr>
              <a:t> CRC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22413" y="1868488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4" imgW="6095520" imgH="4064040" progId="Visio.Drawing.11">
                  <p:embed/>
                </p:oleObj>
              </mc:Choice>
              <mc:Fallback>
                <p:oleObj name="VISIO" r:id="rId4" imgW="6095520" imgH="40640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1868488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Oval 4"/>
          <p:cNvSpPr>
            <a:spLocks noChangeArrowheads="1"/>
          </p:cNvSpPr>
          <p:nvPr/>
        </p:nvSpPr>
        <p:spPr bwMode="auto">
          <a:xfrm rot="-1000371">
            <a:off x="1066800" y="1143000"/>
            <a:ext cx="4191000" cy="533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4572000" y="1066800"/>
            <a:ext cx="35052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143000" y="3733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Pengirim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096000" y="1066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Penerima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127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400" err="1">
                <a:latin typeface="Comic Sans MS" pitchFamily="66" charset="0"/>
              </a:rPr>
              <a:t>Penggunaan</a:t>
            </a:r>
            <a:r>
              <a:rPr sz="3400">
                <a:latin typeface="Comic Sans MS" pitchFamily="66" charset="0"/>
              </a:rPr>
              <a:t> : </a:t>
            </a:r>
            <a:r>
              <a:rPr sz="3400" err="1">
                <a:latin typeface="Comic Sans MS" pitchFamily="66" charset="0"/>
              </a:rPr>
              <a:t>Pada</a:t>
            </a:r>
            <a:r>
              <a:rPr sz="3400">
                <a:latin typeface="Comic Sans MS" pitchFamily="66" charset="0"/>
              </a:rPr>
              <a:t> </a:t>
            </a:r>
            <a:r>
              <a:rPr sz="3400" err="1">
                <a:latin typeface="Comic Sans MS" pitchFamily="66" charset="0"/>
              </a:rPr>
              <a:t>Paket</a:t>
            </a:r>
            <a:r>
              <a:rPr sz="3400">
                <a:latin typeface="Comic Sans MS" pitchFamily="66" charset="0"/>
              </a:rPr>
              <a:t> LAN (MAC)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524000"/>
          <a:ext cx="8229600" cy="4530727"/>
        </p:xfrm>
        <a:graphic>
          <a:graphicData uri="http://schemas.openxmlformats.org/drawingml/2006/table">
            <a:tbl>
              <a:tblPr/>
              <a:tblGrid>
                <a:gridCol w="512763"/>
                <a:gridCol w="514350"/>
                <a:gridCol w="512762"/>
                <a:gridCol w="512763"/>
                <a:gridCol w="514350"/>
                <a:gridCol w="512762"/>
                <a:gridCol w="512763"/>
                <a:gridCol w="514350"/>
                <a:gridCol w="514350"/>
                <a:gridCol w="515937"/>
                <a:gridCol w="515938"/>
                <a:gridCol w="514350"/>
                <a:gridCol w="515937"/>
                <a:gridCol w="515938"/>
                <a:gridCol w="514350"/>
                <a:gridCol w="515937"/>
              </a:tblGrid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8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9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Destination MAC Address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7725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Source MAC Address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088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Protocol/Length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8088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Data (46 – 1500 B)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1038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CRC-32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Checksum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16525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CRC </a:t>
            </a:r>
            <a:r>
              <a:rPr lang="en-US" sz="2400" dirty="0" err="1">
                <a:latin typeface="Comic Sans MS" pitchFamily="66" charset="0"/>
              </a:rPr>
              <a:t>memerlukan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perhitungan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xor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sebanyak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jumlah</a:t>
            </a:r>
            <a:r>
              <a:rPr lang="en-US" sz="2400" dirty="0">
                <a:latin typeface="Comic Sans MS" pitchFamily="66" charset="0"/>
              </a:rPr>
              <a:t> bit data 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memerlukan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kemampuan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komputasi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 yang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cukup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besar</a:t>
            </a:r>
            <a:endParaRPr lang="en-US" sz="24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Diciptakan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metoda</a:t>
            </a:r>
            <a:r>
              <a:rPr lang="en-US" sz="2400" dirty="0">
                <a:latin typeface="Comic Sans MS" pitchFamily="66" charset="0"/>
              </a:rPr>
              <a:t> checksum (</a:t>
            </a:r>
            <a:r>
              <a:rPr lang="en-US" sz="2400" dirty="0" err="1">
                <a:latin typeface="Comic Sans MS" pitchFamily="66" charset="0"/>
              </a:rPr>
              <a:t>untuk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mengurangi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perhitungan</a:t>
            </a:r>
            <a:r>
              <a:rPr lang="en-US" sz="2400" dirty="0">
                <a:latin typeface="Comic Sans MS" pitchFamily="66" charset="0"/>
              </a:rPr>
              <a:t>) </a:t>
            </a:r>
            <a:r>
              <a:rPr lang="en-US" sz="2400" dirty="0" err="1">
                <a:latin typeface="Comic Sans MS" pitchFamily="66" charset="0"/>
              </a:rPr>
              <a:t>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beberapa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jenis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transmisi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perlu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kecanggihan</a:t>
            </a:r>
            <a:r>
              <a:rPr lang="en-US" sz="2400" dirty="0">
                <a:latin typeface="Comic Sans MS" pitchFamily="66" charset="0"/>
              </a:rPr>
              <a:t> CRC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sudah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melakukan</a:t>
            </a:r>
            <a:r>
              <a:rPr lang="en-US" sz="2400" dirty="0">
                <a:latin typeface="Comic Sans MS" pitchFamily="66" charset="0"/>
              </a:rPr>
              <a:t> CRC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lapis lain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Cara </a:t>
            </a:r>
            <a:r>
              <a:rPr lang="en-US" sz="2400" dirty="0" err="1">
                <a:latin typeface="Comic Sans MS" pitchFamily="66" charset="0"/>
              </a:rPr>
              <a:t>perhitungan</a:t>
            </a:r>
            <a:r>
              <a:rPr lang="en-US" sz="2400" dirty="0">
                <a:latin typeface="Comic Sans MS" pitchFamily="66" charset="0"/>
              </a:rPr>
              <a:t> checksum: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>
                <a:latin typeface="Comic Sans MS" pitchFamily="66" charset="0"/>
              </a:rPr>
              <a:t>Data </a:t>
            </a:r>
            <a:r>
              <a:rPr lang="en-US" sz="2000" dirty="0" err="1">
                <a:latin typeface="Comic Sans MS" pitchFamily="66" charset="0"/>
              </a:rPr>
              <a:t>dibagi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menjadi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kelompok-kelompok</a:t>
            </a:r>
            <a:r>
              <a:rPr lang="en-US" sz="2000" dirty="0">
                <a:latin typeface="Comic Sans MS" pitchFamily="66" charset="0"/>
              </a:rPr>
              <a:t> 16 bit (word)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>
                <a:latin typeface="Comic Sans MS" pitchFamily="66" charset="0"/>
              </a:rPr>
              <a:t>Word </a:t>
            </a:r>
            <a:r>
              <a:rPr lang="en-US" sz="2000" dirty="0" err="1">
                <a:latin typeface="Comic Sans MS" pitchFamily="66" charset="0"/>
              </a:rPr>
              <a:t>pertama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xor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dengan</a:t>
            </a:r>
            <a:r>
              <a:rPr lang="en-US" sz="2000" dirty="0">
                <a:latin typeface="Comic Sans MS" pitchFamily="66" charset="0"/>
              </a:rPr>
              <a:t> word </a:t>
            </a:r>
            <a:r>
              <a:rPr lang="en-US" sz="2000" dirty="0" err="1">
                <a:latin typeface="Comic Sans MS" pitchFamily="66" charset="0"/>
              </a:rPr>
              <a:t>kedua</a:t>
            </a:r>
            <a:endParaRPr lang="en-US" sz="2000" dirty="0">
              <a:latin typeface="Comic Sans MS" pitchFamily="66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 err="1">
                <a:latin typeface="Comic Sans MS" pitchFamily="66" charset="0"/>
              </a:rPr>
              <a:t>Hasil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xor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dengan</a:t>
            </a:r>
            <a:r>
              <a:rPr lang="en-US" sz="2000" dirty="0">
                <a:latin typeface="Comic Sans MS" pitchFamily="66" charset="0"/>
              </a:rPr>
              <a:t> word </a:t>
            </a:r>
            <a:r>
              <a:rPr lang="en-US" sz="2000" dirty="0" err="1">
                <a:latin typeface="Comic Sans MS" pitchFamily="66" charset="0"/>
              </a:rPr>
              <a:t>ketiga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keempat</a:t>
            </a:r>
            <a:r>
              <a:rPr lang="en-US" sz="2000" dirty="0">
                <a:latin typeface="Comic Sans MS" pitchFamily="66" charset="0"/>
              </a:rPr>
              <a:t>, …</a:t>
            </a:r>
            <a:r>
              <a:rPr lang="en-US" sz="2000" dirty="0" err="1">
                <a:latin typeface="Comic Sans MS" pitchFamily="66" charset="0"/>
              </a:rPr>
              <a:t>sampai</a:t>
            </a:r>
            <a:r>
              <a:rPr lang="en-US" sz="2000" dirty="0">
                <a:latin typeface="Comic Sans MS" pitchFamily="66" charset="0"/>
              </a:rPr>
              <a:t> word </a:t>
            </a:r>
            <a:r>
              <a:rPr lang="en-US" sz="2000" dirty="0" err="1">
                <a:latin typeface="Comic Sans MS" pitchFamily="66" charset="0"/>
              </a:rPr>
              <a:t>terakhir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jika</a:t>
            </a:r>
            <a:r>
              <a:rPr lang="en-US" sz="2000" dirty="0">
                <a:latin typeface="Comic Sans MS" pitchFamily="66" charset="0"/>
              </a:rPr>
              <a:t> bit-bit </a:t>
            </a:r>
            <a:r>
              <a:rPr lang="en-US" sz="2000" dirty="0" err="1">
                <a:latin typeface="Comic Sans MS" pitchFamily="66" charset="0"/>
              </a:rPr>
              <a:t>terakhir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cukup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untuk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menjadi</a:t>
            </a:r>
            <a:r>
              <a:rPr lang="en-US" sz="2000" dirty="0">
                <a:latin typeface="Comic Sans MS" pitchFamily="66" charset="0"/>
              </a:rPr>
              <a:t> word, </a:t>
            </a:r>
            <a:r>
              <a:rPr lang="en-US" sz="2000" dirty="0" err="1">
                <a:latin typeface="Comic Sans MS" pitchFamily="66" charset="0"/>
              </a:rPr>
              <a:t>ditambahkan</a:t>
            </a:r>
            <a:r>
              <a:rPr lang="en-US" sz="2000" dirty="0">
                <a:latin typeface="Comic Sans MS" pitchFamily="66" charset="0"/>
              </a:rPr>
              <a:t> padding bit ‘0’ </a:t>
            </a:r>
            <a:r>
              <a:rPr lang="en-US" sz="2000" dirty="0" err="1">
                <a:latin typeface="Comic Sans MS" pitchFamily="66" charset="0"/>
              </a:rPr>
              <a:t>sampai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membentuk</a:t>
            </a:r>
            <a:r>
              <a:rPr lang="en-US" sz="2000" dirty="0">
                <a:latin typeface="Comic Sans MS" pitchFamily="66" charset="0"/>
              </a:rPr>
              <a:t> word)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 dirty="0" err="1">
                <a:latin typeface="Comic Sans MS" pitchFamily="66" charset="0"/>
              </a:rPr>
              <a:t>Hasil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akhir</a:t>
            </a:r>
            <a:r>
              <a:rPr lang="en-US" sz="2000" dirty="0">
                <a:latin typeface="Comic Sans MS" pitchFamily="66" charset="0"/>
              </a:rPr>
              <a:t> (16 bit) = checksum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Contoh perhitungan</a:t>
            </a:r>
          </a:p>
        </p:txBody>
      </p:sp>
      <p:graphicFrame>
        <p:nvGraphicFramePr>
          <p:cNvPr id="51407" name="Group 207"/>
          <p:cNvGraphicFramePr>
            <a:graphicFrameLocks noGrp="1"/>
          </p:cNvGraphicFramePr>
          <p:nvPr>
            <p:ph type="tbl" idx="1"/>
          </p:nvPr>
        </p:nvGraphicFramePr>
        <p:xfrm>
          <a:off x="762000" y="1676400"/>
          <a:ext cx="6781800" cy="4389120"/>
        </p:xfrm>
        <a:graphic>
          <a:graphicData uri="http://schemas.openxmlformats.org/drawingml/2006/table">
            <a:tbl>
              <a:tblPr/>
              <a:tblGrid>
                <a:gridCol w="423863"/>
                <a:gridCol w="423862"/>
                <a:gridCol w="423863"/>
                <a:gridCol w="423862"/>
                <a:gridCol w="423863"/>
                <a:gridCol w="423862"/>
                <a:gridCol w="423863"/>
                <a:gridCol w="423862"/>
                <a:gridCol w="423863"/>
                <a:gridCol w="423862"/>
                <a:gridCol w="423863"/>
                <a:gridCol w="423862"/>
                <a:gridCol w="423863"/>
                <a:gridCol w="423862"/>
                <a:gridCol w="423863"/>
                <a:gridCol w="423862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82" name="Line 200"/>
          <p:cNvSpPr>
            <a:spLocks noChangeShapeType="1"/>
          </p:cNvSpPr>
          <p:nvPr/>
        </p:nvSpPr>
        <p:spPr bwMode="auto">
          <a:xfrm flipH="1">
            <a:off x="75438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583" name="Text Box 201"/>
          <p:cNvSpPr txBox="1">
            <a:spLocks noChangeArrowheads="1"/>
          </p:cNvSpPr>
          <p:nvPr/>
        </p:nvSpPr>
        <p:spPr bwMode="auto">
          <a:xfrm>
            <a:off x="8001000" y="2057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DATA</a:t>
            </a:r>
          </a:p>
        </p:txBody>
      </p:sp>
      <p:sp>
        <p:nvSpPr>
          <p:cNvPr id="18584" name="Line 202"/>
          <p:cNvSpPr>
            <a:spLocks noChangeShapeType="1"/>
          </p:cNvSpPr>
          <p:nvPr/>
        </p:nvSpPr>
        <p:spPr bwMode="auto">
          <a:xfrm flipV="1">
            <a:off x="7467600" y="2971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85" name="Text Box 203"/>
          <p:cNvSpPr txBox="1">
            <a:spLocks noChangeArrowheads="1"/>
          </p:cNvSpPr>
          <p:nvPr/>
        </p:nvSpPr>
        <p:spPr bwMode="auto">
          <a:xfrm>
            <a:off x="7924800" y="2743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Padding</a:t>
            </a:r>
          </a:p>
        </p:txBody>
      </p:sp>
      <p:sp>
        <p:nvSpPr>
          <p:cNvPr id="18586" name="Line 204"/>
          <p:cNvSpPr>
            <a:spLocks noChangeShapeType="1"/>
          </p:cNvSpPr>
          <p:nvPr/>
        </p:nvSpPr>
        <p:spPr bwMode="auto">
          <a:xfrm flipH="1">
            <a:off x="7467600" y="5638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587" name="Text Box 205"/>
          <p:cNvSpPr txBox="1">
            <a:spLocks noChangeArrowheads="1"/>
          </p:cNvSpPr>
          <p:nvPr/>
        </p:nvSpPr>
        <p:spPr bwMode="auto">
          <a:xfrm>
            <a:off x="7848600" y="53340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Checksum</a:t>
            </a:r>
          </a:p>
        </p:txBody>
      </p:sp>
      <p:sp>
        <p:nvSpPr>
          <p:cNvPr id="18588" name="Freeform 206"/>
          <p:cNvSpPr>
            <a:spLocks/>
          </p:cNvSpPr>
          <p:nvPr/>
        </p:nvSpPr>
        <p:spPr bwMode="auto">
          <a:xfrm>
            <a:off x="609600" y="1676400"/>
            <a:ext cx="6942138" cy="1851025"/>
          </a:xfrm>
          <a:custGeom>
            <a:avLst/>
            <a:gdLst>
              <a:gd name="T0" fmla="*/ 2147483647 w 4373"/>
              <a:gd name="T1" fmla="*/ 2147483647 h 1166"/>
              <a:gd name="T2" fmla="*/ 2147483647 w 4373"/>
              <a:gd name="T3" fmla="*/ 2147483647 h 1166"/>
              <a:gd name="T4" fmla="*/ 2147483647 w 4373"/>
              <a:gd name="T5" fmla="*/ 2147483647 h 1166"/>
              <a:gd name="T6" fmla="*/ 2147483647 w 4373"/>
              <a:gd name="T7" fmla="*/ 2147483647 h 1166"/>
              <a:gd name="T8" fmla="*/ 2147483647 w 4373"/>
              <a:gd name="T9" fmla="*/ 2147483647 h 1166"/>
              <a:gd name="T10" fmla="*/ 2147483647 w 4373"/>
              <a:gd name="T11" fmla="*/ 2147483647 h 1166"/>
              <a:gd name="T12" fmla="*/ 2147483647 w 4373"/>
              <a:gd name="T13" fmla="*/ 2147483647 h 1166"/>
              <a:gd name="T14" fmla="*/ 2147483647 w 4373"/>
              <a:gd name="T15" fmla="*/ 2147483647 h 1166"/>
              <a:gd name="T16" fmla="*/ 2147483647 w 4373"/>
              <a:gd name="T17" fmla="*/ 2147483647 h 1166"/>
              <a:gd name="T18" fmla="*/ 2147483647 w 4373"/>
              <a:gd name="T19" fmla="*/ 2147483647 h 1166"/>
              <a:gd name="T20" fmla="*/ 2147483647 w 4373"/>
              <a:gd name="T21" fmla="*/ 2147483647 h 1166"/>
              <a:gd name="T22" fmla="*/ 2147483647 w 4373"/>
              <a:gd name="T23" fmla="*/ 2147483647 h 1166"/>
              <a:gd name="T24" fmla="*/ 2147483647 w 4373"/>
              <a:gd name="T25" fmla="*/ 2147483647 h 1166"/>
              <a:gd name="T26" fmla="*/ 2147483647 w 4373"/>
              <a:gd name="T27" fmla="*/ 2147483647 h 1166"/>
              <a:gd name="T28" fmla="*/ 2147483647 w 4373"/>
              <a:gd name="T29" fmla="*/ 2147483647 h 1166"/>
              <a:gd name="T30" fmla="*/ 2147483647 w 4373"/>
              <a:gd name="T31" fmla="*/ 2147483647 h 1166"/>
              <a:gd name="T32" fmla="*/ 2147483647 w 4373"/>
              <a:gd name="T33" fmla="*/ 2147483647 h 1166"/>
              <a:gd name="T34" fmla="*/ 2147483647 w 4373"/>
              <a:gd name="T35" fmla="*/ 2147483647 h 1166"/>
              <a:gd name="T36" fmla="*/ 2147483647 w 4373"/>
              <a:gd name="T37" fmla="*/ 2147483647 h 1166"/>
              <a:gd name="T38" fmla="*/ 2147483647 w 4373"/>
              <a:gd name="T39" fmla="*/ 2147483647 h 1166"/>
              <a:gd name="T40" fmla="*/ 2147483647 w 4373"/>
              <a:gd name="T41" fmla="*/ 2147483647 h 1166"/>
              <a:gd name="T42" fmla="*/ 2147483647 w 4373"/>
              <a:gd name="T43" fmla="*/ 2147483647 h 1166"/>
              <a:gd name="T44" fmla="*/ 2147483647 w 4373"/>
              <a:gd name="T45" fmla="*/ 2147483647 h 1166"/>
              <a:gd name="T46" fmla="*/ 2147483647 w 4373"/>
              <a:gd name="T47" fmla="*/ 2147483647 h 1166"/>
              <a:gd name="T48" fmla="*/ 2147483647 w 4373"/>
              <a:gd name="T49" fmla="*/ 2147483647 h 1166"/>
              <a:gd name="T50" fmla="*/ 2147483647 w 4373"/>
              <a:gd name="T51" fmla="*/ 2147483647 h 1166"/>
              <a:gd name="T52" fmla="*/ 2147483647 w 4373"/>
              <a:gd name="T53" fmla="*/ 2147483647 h 1166"/>
              <a:gd name="T54" fmla="*/ 2147483647 w 4373"/>
              <a:gd name="T55" fmla="*/ 2147483647 h 1166"/>
              <a:gd name="T56" fmla="*/ 2147483647 w 4373"/>
              <a:gd name="T57" fmla="*/ 2147483647 h 1166"/>
              <a:gd name="T58" fmla="*/ 2147483647 w 4373"/>
              <a:gd name="T59" fmla="*/ 2147483647 h 1166"/>
              <a:gd name="T60" fmla="*/ 2147483647 w 4373"/>
              <a:gd name="T61" fmla="*/ 2147483647 h 1166"/>
              <a:gd name="T62" fmla="*/ 2147483647 w 4373"/>
              <a:gd name="T63" fmla="*/ 2147483647 h 1166"/>
              <a:gd name="T64" fmla="*/ 2147483647 w 4373"/>
              <a:gd name="T65" fmla="*/ 2147483647 h 1166"/>
              <a:gd name="T66" fmla="*/ 2147483647 w 4373"/>
              <a:gd name="T67" fmla="*/ 2147483647 h 1166"/>
              <a:gd name="T68" fmla="*/ 2147483647 w 4373"/>
              <a:gd name="T69" fmla="*/ 0 h 1166"/>
              <a:gd name="T70" fmla="*/ 2147483647 w 4373"/>
              <a:gd name="T71" fmla="*/ 2147483647 h 1166"/>
              <a:gd name="T72" fmla="*/ 2147483647 w 4373"/>
              <a:gd name="T73" fmla="*/ 2147483647 h 1166"/>
              <a:gd name="T74" fmla="*/ 2147483647 w 4373"/>
              <a:gd name="T75" fmla="*/ 2147483647 h 1166"/>
              <a:gd name="T76" fmla="*/ 2147483647 w 4373"/>
              <a:gd name="T77" fmla="*/ 2147483647 h 1166"/>
              <a:gd name="T78" fmla="*/ 2147483647 w 4373"/>
              <a:gd name="T79" fmla="*/ 2147483647 h 1166"/>
              <a:gd name="T80" fmla="*/ 2147483647 w 4373"/>
              <a:gd name="T81" fmla="*/ 2147483647 h 1166"/>
              <a:gd name="T82" fmla="*/ 2147483647 w 4373"/>
              <a:gd name="T83" fmla="*/ 2147483647 h 1166"/>
              <a:gd name="T84" fmla="*/ 2147483647 w 4373"/>
              <a:gd name="T85" fmla="*/ 2147483647 h 1166"/>
              <a:gd name="T86" fmla="*/ 2147483647 w 4373"/>
              <a:gd name="T87" fmla="*/ 2147483647 h 1166"/>
              <a:gd name="T88" fmla="*/ 2147483647 w 4373"/>
              <a:gd name="T89" fmla="*/ 2147483647 h 1166"/>
              <a:gd name="T90" fmla="*/ 2147483647 w 4373"/>
              <a:gd name="T91" fmla="*/ 2147483647 h 1166"/>
              <a:gd name="T92" fmla="*/ 2147483647 w 4373"/>
              <a:gd name="T93" fmla="*/ 2147483647 h 116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373"/>
              <a:gd name="T142" fmla="*/ 0 h 1166"/>
              <a:gd name="T143" fmla="*/ 4373 w 4373"/>
              <a:gd name="T144" fmla="*/ 1166 h 116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373" h="1166">
                <a:moveTo>
                  <a:pt x="99" y="153"/>
                </a:moveTo>
                <a:cubicBezTo>
                  <a:pt x="0" y="190"/>
                  <a:pt x="39" y="293"/>
                  <a:pt x="26" y="401"/>
                </a:cubicBezTo>
                <a:cubicBezTo>
                  <a:pt x="25" y="413"/>
                  <a:pt x="21" y="425"/>
                  <a:pt x="19" y="437"/>
                </a:cubicBezTo>
                <a:cubicBezTo>
                  <a:pt x="16" y="461"/>
                  <a:pt x="14" y="486"/>
                  <a:pt x="11" y="510"/>
                </a:cubicBezTo>
                <a:cubicBezTo>
                  <a:pt x="16" y="613"/>
                  <a:pt x="7" y="746"/>
                  <a:pt x="70" y="838"/>
                </a:cubicBezTo>
                <a:cubicBezTo>
                  <a:pt x="83" y="893"/>
                  <a:pt x="65" y="844"/>
                  <a:pt x="106" y="889"/>
                </a:cubicBezTo>
                <a:cubicBezTo>
                  <a:pt x="125" y="910"/>
                  <a:pt x="140" y="933"/>
                  <a:pt x="157" y="955"/>
                </a:cubicBezTo>
                <a:cubicBezTo>
                  <a:pt x="204" y="1016"/>
                  <a:pt x="334" y="1037"/>
                  <a:pt x="398" y="1057"/>
                </a:cubicBezTo>
                <a:cubicBezTo>
                  <a:pt x="408" y="1072"/>
                  <a:pt x="412" y="1092"/>
                  <a:pt x="427" y="1101"/>
                </a:cubicBezTo>
                <a:cubicBezTo>
                  <a:pt x="449" y="1113"/>
                  <a:pt x="476" y="1109"/>
                  <a:pt x="500" y="1115"/>
                </a:cubicBezTo>
                <a:cubicBezTo>
                  <a:pt x="635" y="1151"/>
                  <a:pt x="677" y="1139"/>
                  <a:pt x="864" y="1144"/>
                </a:cubicBezTo>
                <a:cubicBezTo>
                  <a:pt x="977" y="1159"/>
                  <a:pt x="1084" y="1162"/>
                  <a:pt x="1200" y="1166"/>
                </a:cubicBezTo>
                <a:cubicBezTo>
                  <a:pt x="1331" y="1164"/>
                  <a:pt x="1462" y="1166"/>
                  <a:pt x="1593" y="1159"/>
                </a:cubicBezTo>
                <a:cubicBezTo>
                  <a:pt x="1672" y="1155"/>
                  <a:pt x="1761" y="1131"/>
                  <a:pt x="1841" y="1122"/>
                </a:cubicBezTo>
                <a:cubicBezTo>
                  <a:pt x="1928" y="1081"/>
                  <a:pt x="1795" y="1140"/>
                  <a:pt x="1922" y="1101"/>
                </a:cubicBezTo>
                <a:cubicBezTo>
                  <a:pt x="1930" y="1098"/>
                  <a:pt x="1935" y="1089"/>
                  <a:pt x="1943" y="1086"/>
                </a:cubicBezTo>
                <a:cubicBezTo>
                  <a:pt x="1967" y="1075"/>
                  <a:pt x="1998" y="1072"/>
                  <a:pt x="2024" y="1064"/>
                </a:cubicBezTo>
                <a:cubicBezTo>
                  <a:pt x="2031" y="1057"/>
                  <a:pt x="2037" y="1048"/>
                  <a:pt x="2046" y="1042"/>
                </a:cubicBezTo>
                <a:cubicBezTo>
                  <a:pt x="2052" y="1038"/>
                  <a:pt x="2062" y="1040"/>
                  <a:pt x="2067" y="1035"/>
                </a:cubicBezTo>
                <a:cubicBezTo>
                  <a:pt x="2142" y="960"/>
                  <a:pt x="2027" y="1043"/>
                  <a:pt x="2104" y="991"/>
                </a:cubicBezTo>
                <a:cubicBezTo>
                  <a:pt x="2115" y="956"/>
                  <a:pt x="2162" y="896"/>
                  <a:pt x="2162" y="896"/>
                </a:cubicBezTo>
                <a:cubicBezTo>
                  <a:pt x="2185" y="831"/>
                  <a:pt x="2212" y="731"/>
                  <a:pt x="2293" y="721"/>
                </a:cubicBezTo>
                <a:cubicBezTo>
                  <a:pt x="2361" y="713"/>
                  <a:pt x="2430" y="714"/>
                  <a:pt x="2498" y="707"/>
                </a:cubicBezTo>
                <a:cubicBezTo>
                  <a:pt x="2644" y="692"/>
                  <a:pt x="2789" y="673"/>
                  <a:pt x="2935" y="656"/>
                </a:cubicBezTo>
                <a:cubicBezTo>
                  <a:pt x="3047" y="619"/>
                  <a:pt x="3079" y="633"/>
                  <a:pt x="3198" y="641"/>
                </a:cubicBezTo>
                <a:cubicBezTo>
                  <a:pt x="3293" y="662"/>
                  <a:pt x="3164" y="637"/>
                  <a:pt x="3365" y="641"/>
                </a:cubicBezTo>
                <a:cubicBezTo>
                  <a:pt x="3547" y="645"/>
                  <a:pt x="3730" y="656"/>
                  <a:pt x="3912" y="663"/>
                </a:cubicBezTo>
                <a:cubicBezTo>
                  <a:pt x="3962" y="647"/>
                  <a:pt x="3901" y="663"/>
                  <a:pt x="3978" y="663"/>
                </a:cubicBezTo>
                <a:cubicBezTo>
                  <a:pt x="4058" y="663"/>
                  <a:pt x="4138" y="658"/>
                  <a:pt x="4218" y="656"/>
                </a:cubicBezTo>
                <a:cubicBezTo>
                  <a:pt x="4255" y="644"/>
                  <a:pt x="4229" y="658"/>
                  <a:pt x="4255" y="627"/>
                </a:cubicBezTo>
                <a:cubicBezTo>
                  <a:pt x="4273" y="606"/>
                  <a:pt x="4294" y="593"/>
                  <a:pt x="4306" y="568"/>
                </a:cubicBezTo>
                <a:cubicBezTo>
                  <a:pt x="4335" y="510"/>
                  <a:pt x="4329" y="441"/>
                  <a:pt x="4364" y="386"/>
                </a:cubicBezTo>
                <a:cubicBezTo>
                  <a:pt x="4357" y="257"/>
                  <a:pt x="4373" y="98"/>
                  <a:pt x="4204" y="94"/>
                </a:cubicBezTo>
                <a:cubicBezTo>
                  <a:pt x="4007" y="89"/>
                  <a:pt x="3810" y="89"/>
                  <a:pt x="3613" y="87"/>
                </a:cubicBezTo>
                <a:cubicBezTo>
                  <a:pt x="3538" y="30"/>
                  <a:pt x="3365" y="7"/>
                  <a:pt x="3270" y="0"/>
                </a:cubicBezTo>
                <a:cubicBezTo>
                  <a:pt x="3134" y="19"/>
                  <a:pt x="3005" y="23"/>
                  <a:pt x="2869" y="7"/>
                </a:cubicBezTo>
                <a:cubicBezTo>
                  <a:pt x="2706" y="9"/>
                  <a:pt x="2544" y="10"/>
                  <a:pt x="2381" y="14"/>
                </a:cubicBezTo>
                <a:cubicBezTo>
                  <a:pt x="2329" y="15"/>
                  <a:pt x="2275" y="42"/>
                  <a:pt x="2221" y="43"/>
                </a:cubicBezTo>
                <a:cubicBezTo>
                  <a:pt x="2000" y="48"/>
                  <a:pt x="1778" y="48"/>
                  <a:pt x="1557" y="51"/>
                </a:cubicBezTo>
                <a:cubicBezTo>
                  <a:pt x="1472" y="44"/>
                  <a:pt x="1387" y="36"/>
                  <a:pt x="1302" y="29"/>
                </a:cubicBezTo>
                <a:cubicBezTo>
                  <a:pt x="1268" y="26"/>
                  <a:pt x="1200" y="21"/>
                  <a:pt x="1200" y="21"/>
                </a:cubicBezTo>
                <a:cubicBezTo>
                  <a:pt x="875" y="26"/>
                  <a:pt x="646" y="37"/>
                  <a:pt x="332" y="43"/>
                </a:cubicBezTo>
                <a:cubicBezTo>
                  <a:pt x="276" y="53"/>
                  <a:pt x="227" y="76"/>
                  <a:pt x="172" y="87"/>
                </a:cubicBezTo>
                <a:cubicBezTo>
                  <a:pt x="165" y="92"/>
                  <a:pt x="158" y="98"/>
                  <a:pt x="150" y="102"/>
                </a:cubicBezTo>
                <a:cubicBezTo>
                  <a:pt x="143" y="105"/>
                  <a:pt x="133" y="104"/>
                  <a:pt x="128" y="109"/>
                </a:cubicBezTo>
                <a:cubicBezTo>
                  <a:pt x="123" y="114"/>
                  <a:pt x="125" y="125"/>
                  <a:pt x="121" y="131"/>
                </a:cubicBezTo>
                <a:cubicBezTo>
                  <a:pt x="115" y="140"/>
                  <a:pt x="99" y="153"/>
                  <a:pt x="99" y="153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Pengguna Checksum: IP</a:t>
            </a:r>
          </a:p>
        </p:txBody>
      </p:sp>
      <p:graphicFrame>
        <p:nvGraphicFramePr>
          <p:cNvPr id="53350" name="Group 10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959226"/>
        </p:xfrm>
        <a:graphic>
          <a:graphicData uri="http://schemas.openxmlformats.org/drawingml/2006/table">
            <a:tbl>
              <a:tblPr/>
              <a:tblGrid>
                <a:gridCol w="484188"/>
                <a:gridCol w="484187"/>
                <a:gridCol w="481013"/>
                <a:gridCol w="484187"/>
                <a:gridCol w="484188"/>
                <a:gridCol w="482600"/>
                <a:gridCol w="482600"/>
                <a:gridCol w="484187"/>
                <a:gridCol w="484188"/>
                <a:gridCol w="549275"/>
                <a:gridCol w="552450"/>
                <a:gridCol w="549275"/>
                <a:gridCol w="563562"/>
                <a:gridCol w="561975"/>
                <a:gridCol w="552450"/>
                <a:gridCol w="549275"/>
              </a:tblGrid>
              <a:tr h="225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8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9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Priority (0-7)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low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high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high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Wingdings" pitchFamily="-112" charset="2"/>
                        </a:rPr>
                        <a:t>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 “1”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  <a:sym typeface="Wingdings" pitchFamily="-112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2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Version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Header length (dword)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Precedence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D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T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R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unused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38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Total length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">
                <a:tc gridSpan="1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Identification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D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M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Fragment offset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Time to live (seconds)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Protocol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38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Header checksum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Source IP address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Destination IP address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Option (0 word atau lebih)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413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Data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Symbol" pitchFamily="-112" charset="2"/>
                        </a:rPr>
                        <a:t>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 64 kB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  <a:sym typeface="Symbol" pitchFamily="-11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32" name="AutoShape 98"/>
          <p:cNvSpPr>
            <a:spLocks noChangeArrowheads="1"/>
          </p:cNvSpPr>
          <p:nvPr/>
        </p:nvSpPr>
        <p:spPr bwMode="auto">
          <a:xfrm rot="-1684349">
            <a:off x="2743200" y="3962400"/>
            <a:ext cx="11430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89" name="Rectangle 93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Pengguna Checksum: TCP</a:t>
            </a:r>
          </a:p>
        </p:txBody>
      </p:sp>
      <p:graphicFrame>
        <p:nvGraphicFramePr>
          <p:cNvPr id="55392" name="Group 96"/>
          <p:cNvGraphicFramePr>
            <a:graphicFrameLocks noGrp="1"/>
          </p:cNvGraphicFramePr>
          <p:nvPr>
            <p:ph idx="4294967295"/>
          </p:nvPr>
        </p:nvGraphicFramePr>
        <p:xfrm>
          <a:off x="0" y="1447800"/>
          <a:ext cx="7696200" cy="4907280"/>
        </p:xfrm>
        <a:graphic>
          <a:graphicData uri="http://schemas.openxmlformats.org/drawingml/2006/table">
            <a:tbl>
              <a:tblPr/>
              <a:tblGrid>
                <a:gridCol w="549275"/>
                <a:gridCol w="560388"/>
                <a:gridCol w="561975"/>
                <a:gridCol w="436562"/>
                <a:gridCol w="422275"/>
                <a:gridCol w="436563"/>
                <a:gridCol w="219075"/>
                <a:gridCol w="382587"/>
                <a:gridCol w="473075"/>
                <a:gridCol w="538163"/>
                <a:gridCol w="520700"/>
                <a:gridCol w="520700"/>
                <a:gridCol w="522287"/>
                <a:gridCol w="520700"/>
                <a:gridCol w="520700"/>
                <a:gridCol w="511175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8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9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Source 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875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Destination 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1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Sequence number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1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Acknowledge number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Header length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Reserved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URG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ACK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PSH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RST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SEQ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FIN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Windows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875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Checksum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875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Urgent pointer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875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Options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Padding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1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User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55" name="AutoShape 95"/>
          <p:cNvSpPr>
            <a:spLocks noChangeArrowheads="1"/>
          </p:cNvSpPr>
          <p:nvPr/>
        </p:nvSpPr>
        <p:spPr bwMode="auto">
          <a:xfrm rot="-1684349">
            <a:off x="2989263" y="4953000"/>
            <a:ext cx="11430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Backward Error Control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 err="1">
                <a:latin typeface="Comic Sans MS" pitchFamily="66" charset="0"/>
              </a:rPr>
              <a:t>Kemampuan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deteksi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kesalahan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digunakan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untuk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melakukan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perbaikan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kesalahan</a:t>
            </a:r>
            <a:r>
              <a:rPr lang="en-US" sz="2800" dirty="0">
                <a:latin typeface="Comic Sans MS" pitchFamily="66" charset="0"/>
              </a:rPr>
              <a:t> (error control)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cara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meminta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pengiriman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ulang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jika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paket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diterima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salah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066800" y="41148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276600" y="3733800"/>
            <a:ext cx="2667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Paket 1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001000" y="37417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1066800" y="4572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352800" y="41910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Paket 1 Kirim Ulang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066800" y="5181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276600" y="4800600"/>
            <a:ext cx="2667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Paket 1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066800" y="5715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276600" y="5334000"/>
            <a:ext cx="26670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Paket 2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8001000" y="4876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2"/>
          <p:cNvGrpSpPr>
            <a:grpSpLocks/>
          </p:cNvGrpSpPr>
          <p:nvPr/>
        </p:nvGrpSpPr>
        <p:grpSpPr bwMode="auto">
          <a:xfrm>
            <a:off x="3733800" y="3048000"/>
            <a:ext cx="4876800" cy="2819400"/>
            <a:chOff x="2304" y="2112"/>
            <a:chExt cx="3072" cy="1776"/>
          </a:xfrm>
        </p:grpSpPr>
        <p:sp>
          <p:nvSpPr>
            <p:cNvPr id="8201" name="Oval 30"/>
            <p:cNvSpPr>
              <a:spLocks noChangeArrowheads="1"/>
            </p:cNvSpPr>
            <p:nvPr/>
          </p:nvSpPr>
          <p:spPr bwMode="auto">
            <a:xfrm>
              <a:off x="3312" y="2112"/>
              <a:ext cx="1680" cy="17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grpSp>
          <p:nvGrpSpPr>
            <p:cNvPr id="8202" name="Group 11"/>
            <p:cNvGrpSpPr>
              <a:grpSpLocks/>
            </p:cNvGrpSpPr>
            <p:nvPr/>
          </p:nvGrpSpPr>
          <p:grpSpPr bwMode="auto">
            <a:xfrm>
              <a:off x="2304" y="2400"/>
              <a:ext cx="3072" cy="1248"/>
              <a:chOff x="2544" y="2064"/>
              <a:chExt cx="3072" cy="1248"/>
            </a:xfrm>
          </p:grpSpPr>
          <p:sp>
            <p:nvSpPr>
              <p:cNvPr id="8204" name="Oval 12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144" cy="14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8205" name="Oval 13"/>
              <p:cNvSpPr>
                <a:spLocks noChangeArrowheads="1"/>
              </p:cNvSpPr>
              <p:nvPr/>
            </p:nvSpPr>
            <p:spPr bwMode="auto">
              <a:xfrm>
                <a:off x="4224" y="2640"/>
                <a:ext cx="144" cy="14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8206" name="Oval 14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144" cy="14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8207" name="Oval 15"/>
              <p:cNvSpPr>
                <a:spLocks noChangeArrowheads="1"/>
              </p:cNvSpPr>
              <p:nvPr/>
            </p:nvSpPr>
            <p:spPr bwMode="auto">
              <a:xfrm>
                <a:off x="4080" y="2064"/>
                <a:ext cx="144" cy="14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8208" name="Oval 16"/>
              <p:cNvSpPr>
                <a:spLocks noChangeArrowheads="1"/>
              </p:cNvSpPr>
              <p:nvPr/>
            </p:nvSpPr>
            <p:spPr bwMode="auto">
              <a:xfrm>
                <a:off x="4944" y="2640"/>
                <a:ext cx="144" cy="14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8209" name="Oval 17"/>
              <p:cNvSpPr>
                <a:spLocks noChangeArrowheads="1"/>
              </p:cNvSpPr>
              <p:nvPr/>
            </p:nvSpPr>
            <p:spPr bwMode="auto">
              <a:xfrm>
                <a:off x="4800" y="3120"/>
                <a:ext cx="144" cy="14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19"/>
              <p:cNvSpPr>
                <a:spLocks noChangeShapeType="1"/>
              </p:cNvSpPr>
              <p:nvPr/>
            </p:nvSpPr>
            <p:spPr bwMode="auto">
              <a:xfrm flipV="1">
                <a:off x="3696" y="2160"/>
                <a:ext cx="38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20"/>
              <p:cNvSpPr>
                <a:spLocks noChangeShapeType="1"/>
              </p:cNvSpPr>
              <p:nvPr/>
            </p:nvSpPr>
            <p:spPr bwMode="auto">
              <a:xfrm>
                <a:off x="3696" y="2784"/>
                <a:ext cx="38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4176" y="2208"/>
                <a:ext cx="9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4224" y="2160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>
                <a:off x="4368" y="268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 flipH="1">
                <a:off x="4176" y="2784"/>
                <a:ext cx="9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 flipV="1">
                <a:off x="4224" y="3216"/>
                <a:ext cx="57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 flipH="1">
                <a:off x="4896" y="2784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508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Rectangle 28"/>
              <p:cNvSpPr>
                <a:spLocks noChangeArrowheads="1"/>
              </p:cNvSpPr>
              <p:nvPr/>
            </p:nvSpPr>
            <p:spPr bwMode="auto">
              <a:xfrm>
                <a:off x="2544" y="2592"/>
                <a:ext cx="336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8221" name="Rectangle 29"/>
              <p:cNvSpPr>
                <a:spLocks noChangeArrowheads="1"/>
              </p:cNvSpPr>
              <p:nvPr/>
            </p:nvSpPr>
            <p:spPr bwMode="auto">
              <a:xfrm>
                <a:off x="5280" y="2496"/>
                <a:ext cx="336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8203" name="Line 31"/>
            <p:cNvSpPr>
              <a:spLocks noChangeShapeType="1"/>
            </p:cNvSpPr>
            <p:nvPr/>
          </p:nvSpPr>
          <p:spPr bwMode="auto">
            <a:xfrm>
              <a:off x="3504" y="30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286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200">
                <a:solidFill>
                  <a:schemeClr val="tx2"/>
                </a:solidFill>
                <a:latin typeface="Comic Sans MS" pitchFamily="66" charset="0"/>
              </a:rPr>
              <a:t>Terminologi Fisik Jaringan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914400" y="20574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700">
                <a:latin typeface="Comic Sans MS" pitchFamily="66" charset="0"/>
              </a:rPr>
              <a:t>Node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latin typeface="Comic Sans MS" pitchFamily="66" charset="0"/>
              </a:rPr>
              <a:t>Link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latin typeface="Comic Sans MS" pitchFamily="66" charset="0"/>
              </a:rPr>
              <a:t>Terminal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latin typeface="Comic Sans MS" pitchFamily="66" charset="0"/>
              </a:rPr>
              <a:t>Jaringan</a:t>
            </a: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2895600" y="22098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2743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2819400" y="3124200"/>
            <a:ext cx="4572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200" name="Oval 9"/>
          <p:cNvSpPr>
            <a:spLocks noChangeArrowheads="1"/>
          </p:cNvSpPr>
          <p:nvPr/>
        </p:nvSpPr>
        <p:spPr bwMode="auto">
          <a:xfrm>
            <a:off x="27432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Backward Error Control: ARQ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</a:rPr>
              <a:t>ARQ = Automatic </a:t>
            </a:r>
            <a:r>
              <a:rPr lang="en-US" dirty="0" smtClean="0">
                <a:latin typeface="Comic Sans MS" pitchFamily="66" charset="0"/>
              </a:rPr>
              <a:t>Repeat </a:t>
            </a:r>
            <a:r>
              <a:rPr lang="en-US" smtClean="0">
                <a:latin typeface="Comic Sans MS" pitchFamily="66" charset="0"/>
              </a:rPr>
              <a:t>reQuest</a:t>
            </a:r>
            <a:endParaRPr lang="en-US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</a:rPr>
              <a:t>ARQ </a:t>
            </a:r>
            <a:r>
              <a:rPr lang="en-US" dirty="0" err="1">
                <a:latin typeface="Comic Sans MS" pitchFamily="66" charset="0"/>
              </a:rPr>
              <a:t>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mengulang</a:t>
            </a:r>
            <a:r>
              <a:rPr lang="en-US" dirty="0">
                <a:latin typeface="Comic Sans MS" pitchFamily="66" charset="0"/>
              </a:rPr>
              <a:t> /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mengulang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pengiriman</a:t>
            </a:r>
            <a:r>
              <a:rPr lang="en-US" dirty="0">
                <a:latin typeface="Comic Sans MS" pitchFamily="66" charset="0"/>
              </a:rPr>
              <a:t> data </a:t>
            </a:r>
            <a:r>
              <a:rPr lang="en-US" dirty="0" err="1">
                <a:latin typeface="Comic Sans MS" pitchFamily="66" charset="0"/>
              </a:rPr>
              <a:t>sesuai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feedback </a:t>
            </a:r>
            <a:r>
              <a:rPr lang="en-US" dirty="0" err="1">
                <a:latin typeface="Comic Sans MS" pitchFamily="66" charset="0"/>
              </a:rPr>
              <a:t>dari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penerima</a:t>
            </a:r>
            <a:endParaRPr lang="en-US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</a:rPr>
              <a:t>Feedback </a:t>
            </a:r>
            <a:r>
              <a:rPr lang="en-US" dirty="0" err="1">
                <a:latin typeface="Comic Sans MS" pitchFamily="66" charset="0"/>
              </a:rPr>
              <a:t>dari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penerima</a:t>
            </a:r>
            <a:endParaRPr lang="en-US" dirty="0">
              <a:latin typeface="Comic Sans MS" pitchFamily="66" charset="0"/>
            </a:endParaRPr>
          </a:p>
          <a:p>
            <a:pPr marL="1005840" lvl="2" eaLnBrk="1" fontAlgn="auto" hangingPunct="1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</a:rPr>
              <a:t>ACK = acknowledge 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 data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diterima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benar</a:t>
            </a:r>
            <a:endParaRPr lang="en-US" dirty="0">
              <a:latin typeface="Comic Sans MS" pitchFamily="66" charset="0"/>
              <a:sym typeface="Wingdings" pitchFamily="2" charset="2"/>
            </a:endParaRPr>
          </a:p>
          <a:p>
            <a:pPr marL="1005840" lvl="2" eaLnBrk="1" fontAlgn="auto" hangingPunct="1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NAK = not acknowledge  data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diterima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salah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ARQ : Idle RQ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9812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70104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20574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981200" y="2209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086600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√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981200" y="2895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114800" y="30480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990600" y="35814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981200" y="3733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1981200" y="4419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4114800" y="45720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NAK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0866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990600" y="51054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1200" y="5257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7848600" y="16764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7924800" y="6400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Kasus 1: jika paket tidak sampai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981200" y="1905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7010400" y="1828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90600" y="20574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981200" y="2209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086600" y="2514600"/>
            <a:ext cx="990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Error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Detection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1981200" y="2895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114800" y="3048000"/>
            <a:ext cx="762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FFCC"/>
                </a:solidFill>
                <a:latin typeface="Comic Sans MS" pitchFamily="66" charset="0"/>
              </a:rPr>
              <a:t>ACK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981200" y="2209800"/>
            <a:ext cx="2819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1828800" y="2209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2954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Arial" pitchFamily="34" charset="0"/>
              </a:rPr>
              <a:t>∆t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762000" y="4953000"/>
            <a:ext cx="7772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omic Sans MS" pitchFamily="66" charset="0"/>
              </a:rPr>
              <a:t>Pengirim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menunggu</a:t>
            </a:r>
            <a:r>
              <a:rPr lang="en-US" dirty="0">
                <a:latin typeface="Comic Sans MS" pitchFamily="66" charset="0"/>
              </a:rPr>
              <a:t> feedback </a:t>
            </a:r>
            <a:r>
              <a:rPr lang="en-US" dirty="0" err="1">
                <a:latin typeface="Comic Sans MS" pitchFamily="66" charset="0"/>
              </a:rPr>
              <a:t>sampai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alibri" pitchFamily="34" charset="0"/>
              </a:rPr>
              <a:t>∆t +</a:t>
            </a:r>
            <a:r>
              <a:rPr lang="el-GR" dirty="0">
                <a:latin typeface="Calibri" pitchFamily="34" charset="0"/>
              </a:rPr>
              <a:t>δ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jika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respon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maka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pengirim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harus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mengirimkan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kembali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paket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tersebut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omic Sans MS" pitchFamily="66" charset="0"/>
              </a:rPr>
              <a:t>Waktu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tersebut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disebut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waktu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i="1" dirty="0">
                <a:latin typeface="Comic Sans MS" pitchFamily="66" charset="0"/>
              </a:rPr>
              <a:t>timeout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990600" y="36576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18288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1981200" y="3733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1440615" y="3281363"/>
            <a:ext cx="3818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l-GR" dirty="0" smtClean="0">
                <a:latin typeface="Calibri" pitchFamily="34" charset="0"/>
              </a:rPr>
              <a:t>δ</a:t>
            </a:r>
            <a:r>
              <a:rPr lang="en-US" dirty="0">
                <a:latin typeface="Calibri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Kasus 2: feedback tidak sampai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981200" y="1905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7010400" y="1828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990600" y="20574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981200" y="2209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086600" y="2590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√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1981200" y="2895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14800" y="30480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828800" y="2209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295400" y="2743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  <a:cs typeface="Arial" pitchFamily="34" charset="0"/>
              </a:rPr>
              <a:t>∆t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876800" y="28956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219200" y="48006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Diperlakukan sama dengan kondisi kasus 1 (time-out)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err="1">
                <a:latin typeface="Comic Sans MS" pitchFamily="66" charset="0"/>
              </a:rPr>
              <a:t>Kapankah</a:t>
            </a:r>
            <a:r>
              <a:rPr>
                <a:latin typeface="Comic Sans MS" pitchFamily="66" charset="0"/>
              </a:rPr>
              <a:t> </a:t>
            </a:r>
            <a:r>
              <a:rPr err="1">
                <a:latin typeface="Comic Sans MS" pitchFamily="66" charset="0"/>
              </a:rPr>
              <a:t>pengirim</a:t>
            </a:r>
            <a:r>
              <a:rPr>
                <a:latin typeface="Comic Sans MS" pitchFamily="66" charset="0"/>
              </a:rPr>
              <a:t> </a:t>
            </a:r>
            <a:r>
              <a:rPr err="1">
                <a:latin typeface="Comic Sans MS" pitchFamily="66" charset="0"/>
              </a:rPr>
              <a:t>mengirim</a:t>
            </a:r>
            <a:r>
              <a:rPr>
                <a:latin typeface="Comic Sans MS" pitchFamily="66" charset="0"/>
              </a:rPr>
              <a:t> </a:t>
            </a:r>
            <a:r>
              <a:rPr err="1">
                <a:latin typeface="Comic Sans MS" pitchFamily="66" charset="0"/>
              </a:rPr>
              <a:t>ulang</a:t>
            </a:r>
            <a:r>
              <a:rPr>
                <a:latin typeface="Comic Sans MS" pitchFamily="66" charset="0"/>
              </a:rPr>
              <a:t> </a:t>
            </a:r>
            <a:r>
              <a:rPr err="1">
                <a:latin typeface="Comic Sans MS" pitchFamily="66" charset="0"/>
              </a:rPr>
              <a:t>paket</a:t>
            </a:r>
            <a:r>
              <a:rPr>
                <a:latin typeface="Comic Sans MS" pitchFamily="66" charset="0"/>
              </a:rPr>
              <a:t> ???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Jika mendapat feedback NAK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Jika timeout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Jika mendapat feedback yang tidak dimengerti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  <a:sym typeface="Wingdings" pitchFamily="2" charset="2"/>
              </a:rPr>
              <a:t>Kesimpulan : pengirim mengirim ulang paket  Jika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tidak</a:t>
            </a:r>
            <a:r>
              <a:rPr lang="en-US">
                <a:latin typeface="Comic Sans MS" pitchFamily="66" charset="0"/>
                <a:sym typeface="Wingdings" pitchFamily="2" charset="2"/>
              </a:rPr>
              <a:t> mendapat ACK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ARQ : Idle RQ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 smtClean="0">
                <a:latin typeface="Comic Sans MS" pitchFamily="66" charset="0"/>
              </a:rPr>
              <a:t>Paket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diterima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terjaga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urutannya</a:t>
            </a:r>
            <a:endParaRPr lang="en-US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Efisiensi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saluran</a:t>
            </a:r>
            <a:r>
              <a:rPr lang="en-US" dirty="0">
                <a:latin typeface="Comic Sans MS" pitchFamily="66" charset="0"/>
              </a:rPr>
              <a:t> paling </a:t>
            </a:r>
            <a:r>
              <a:rPr lang="en-US" dirty="0" err="1">
                <a:latin typeface="Comic Sans MS" pitchFamily="66" charset="0"/>
              </a:rPr>
              <a:t>rendah</a:t>
            </a:r>
            <a:endParaRPr lang="en-US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Cocok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digunakan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saluran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transmisi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sangat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jelek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kualitasnya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dirty="0" err="1">
                <a:latin typeface="Comic Sans MS" pitchFamily="66" charset="0"/>
              </a:rPr>
              <a:t>banyak</a:t>
            </a:r>
            <a:r>
              <a:rPr lang="en-US" dirty="0">
                <a:latin typeface="Comic Sans MS" pitchFamily="66" charset="0"/>
              </a:rPr>
              <a:t> error)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09600" y="3962400"/>
            <a:ext cx="6858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42672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09600" y="45720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09600" y="48768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447800" y="4114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447800" y="4419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447800" y="47244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447800" y="50292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 rtlCol="0"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ARQ : Go Back N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1447800" y="3276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1447800" y="2362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4770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609600" y="25146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447800" y="26670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477000" y="2971800"/>
            <a:ext cx="1600200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√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FF3300"/>
                </a:solidFill>
                <a:latin typeface="Comic Sans MS" pitchFamily="66" charset="0"/>
              </a:rPr>
              <a:t>X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Don’t care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Don’t care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Don’t care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Comic Sans MS" pitchFamily="66" charset="0"/>
              </a:rPr>
              <a:t>√</a:t>
            </a:r>
          </a:p>
          <a:p>
            <a:pPr eaLnBrk="0" hangingPunct="0">
              <a:spcBef>
                <a:spcPct val="50000"/>
              </a:spcBef>
            </a:pPr>
            <a:endParaRPr lang="en-US" sz="1600" b="1">
              <a:latin typeface="Comic Sans MS" pitchFamily="66" charset="0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1447800" y="33528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09600" y="28194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>
            <a:off x="1447800" y="36576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743200" y="38862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NAK2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09600" y="31242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09600" y="3429000"/>
            <a:ext cx="6858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447800" y="2971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1447800" y="39624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1447800" y="35814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 flipH="1">
            <a:off x="1447800" y="42672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2743200" y="4191000"/>
            <a:ext cx="762000" cy="228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743200" y="4495800"/>
            <a:ext cx="762000" cy="228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743200" y="35814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ACK1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685800" y="9906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200">
                <a:latin typeface="Comic Sans MS" pitchFamily="66" charset="0"/>
              </a:rPr>
              <a:t>Mengirim ulang mulai dari paket yang salah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200">
                <a:latin typeface="Comic Sans MS" pitchFamily="66" charset="0"/>
              </a:rPr>
              <a:t>Paket akan diterima terjaga urutannya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200">
                <a:latin typeface="Comic Sans MS" pitchFamily="66" charset="0"/>
              </a:rPr>
              <a:t>Efisiensi saluran lebih rendah dari Selective Repeat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29727" name="Rectangle 35"/>
          <p:cNvSpPr>
            <a:spLocks noChangeArrowheads="1"/>
          </p:cNvSpPr>
          <p:nvPr/>
        </p:nvSpPr>
        <p:spPr bwMode="auto">
          <a:xfrm>
            <a:off x="7696200" y="34290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29728" name="Rectangle 41"/>
          <p:cNvSpPr>
            <a:spLocks noChangeArrowheads="1"/>
          </p:cNvSpPr>
          <p:nvPr/>
        </p:nvSpPr>
        <p:spPr bwMode="auto">
          <a:xfrm>
            <a:off x="7696200" y="51054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729" name="Line 42"/>
          <p:cNvSpPr>
            <a:spLocks noChangeShapeType="1"/>
          </p:cNvSpPr>
          <p:nvPr/>
        </p:nvSpPr>
        <p:spPr bwMode="auto">
          <a:xfrm>
            <a:off x="7696200" y="3276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Line 43"/>
          <p:cNvSpPr>
            <a:spLocks noChangeShapeType="1"/>
          </p:cNvSpPr>
          <p:nvPr/>
        </p:nvSpPr>
        <p:spPr bwMode="auto">
          <a:xfrm>
            <a:off x="8382000" y="3276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1" name="Line 44"/>
          <p:cNvSpPr>
            <a:spLocks noChangeShapeType="1"/>
          </p:cNvSpPr>
          <p:nvPr/>
        </p:nvSpPr>
        <p:spPr bwMode="auto">
          <a:xfrm flipH="1">
            <a:off x="1447800" y="51054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2" name="Rectangle 45"/>
          <p:cNvSpPr>
            <a:spLocks noChangeArrowheads="1"/>
          </p:cNvSpPr>
          <p:nvPr/>
        </p:nvSpPr>
        <p:spPr bwMode="auto">
          <a:xfrm>
            <a:off x="2743200" y="53340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609600" y="3962400"/>
            <a:ext cx="6858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609600" y="42672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609600" y="45720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609600" y="48768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1447800" y="4114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1447800" y="4419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10"/>
          <p:cNvSpPr>
            <a:spLocks noChangeShapeType="1"/>
          </p:cNvSpPr>
          <p:nvPr/>
        </p:nvSpPr>
        <p:spPr bwMode="auto">
          <a:xfrm>
            <a:off x="1447800" y="47244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1447800" y="50292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200">
                <a:solidFill>
                  <a:schemeClr val="tx2"/>
                </a:solidFill>
                <a:latin typeface="Comic Sans MS" pitchFamily="66" charset="0"/>
              </a:rPr>
              <a:t>Kasus Lain Go Back N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1447800" y="3276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1447800" y="2362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>
            <a:off x="64770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Rectangle 16"/>
          <p:cNvSpPr>
            <a:spLocks noChangeArrowheads="1"/>
          </p:cNvSpPr>
          <p:nvPr/>
        </p:nvSpPr>
        <p:spPr bwMode="auto">
          <a:xfrm>
            <a:off x="609600" y="25146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1447800" y="26670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6477000" y="2971800"/>
            <a:ext cx="1600200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√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Constantia" pitchFamily="18" charset="0"/>
              </a:rPr>
              <a:t>√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Constantia" pitchFamily="18" charset="0"/>
              </a:rPr>
              <a:t>√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X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Don’t care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Don’t care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Comic Sans MS" pitchFamily="66" charset="0"/>
              </a:rPr>
              <a:t>√</a:t>
            </a:r>
          </a:p>
          <a:p>
            <a:pPr eaLnBrk="0" hangingPunct="0">
              <a:spcBef>
                <a:spcPct val="50000"/>
              </a:spcBef>
            </a:pPr>
            <a:endParaRPr lang="en-US" sz="1600" b="1">
              <a:latin typeface="Comic Sans MS" pitchFamily="66" charset="0"/>
            </a:endParaRPr>
          </a:p>
        </p:txBody>
      </p:sp>
      <p:sp>
        <p:nvSpPr>
          <p:cNvPr id="30737" name="Line 19"/>
          <p:cNvSpPr>
            <a:spLocks noChangeShapeType="1"/>
          </p:cNvSpPr>
          <p:nvPr/>
        </p:nvSpPr>
        <p:spPr bwMode="auto">
          <a:xfrm flipH="1">
            <a:off x="1447800" y="33528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Rectangle 20"/>
          <p:cNvSpPr>
            <a:spLocks noChangeArrowheads="1"/>
          </p:cNvSpPr>
          <p:nvPr/>
        </p:nvSpPr>
        <p:spPr bwMode="auto">
          <a:xfrm>
            <a:off x="609600" y="28194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30739" name="Line 21"/>
          <p:cNvSpPr>
            <a:spLocks noChangeShapeType="1"/>
          </p:cNvSpPr>
          <p:nvPr/>
        </p:nvSpPr>
        <p:spPr bwMode="auto">
          <a:xfrm flipH="1">
            <a:off x="1447800" y="36576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Rectangle 22"/>
          <p:cNvSpPr>
            <a:spLocks noChangeArrowheads="1"/>
          </p:cNvSpPr>
          <p:nvPr/>
        </p:nvSpPr>
        <p:spPr bwMode="auto">
          <a:xfrm>
            <a:off x="2743200" y="38862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ACK2</a:t>
            </a:r>
          </a:p>
        </p:txBody>
      </p:sp>
      <p:sp>
        <p:nvSpPr>
          <p:cNvPr id="30741" name="Rectangle 23"/>
          <p:cNvSpPr>
            <a:spLocks noChangeArrowheads="1"/>
          </p:cNvSpPr>
          <p:nvPr/>
        </p:nvSpPr>
        <p:spPr bwMode="auto">
          <a:xfrm>
            <a:off x="609600" y="31242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30742" name="Rectangle 24"/>
          <p:cNvSpPr>
            <a:spLocks noChangeArrowheads="1"/>
          </p:cNvSpPr>
          <p:nvPr/>
        </p:nvSpPr>
        <p:spPr bwMode="auto">
          <a:xfrm>
            <a:off x="609600" y="3429000"/>
            <a:ext cx="6858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0743" name="Line 25"/>
          <p:cNvSpPr>
            <a:spLocks noChangeShapeType="1"/>
          </p:cNvSpPr>
          <p:nvPr/>
        </p:nvSpPr>
        <p:spPr bwMode="auto">
          <a:xfrm>
            <a:off x="1447800" y="2971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27"/>
          <p:cNvSpPr>
            <a:spLocks noChangeShapeType="1"/>
          </p:cNvSpPr>
          <p:nvPr/>
        </p:nvSpPr>
        <p:spPr bwMode="auto">
          <a:xfrm>
            <a:off x="1447800" y="35814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Rectangle 31"/>
          <p:cNvSpPr>
            <a:spLocks noChangeArrowheads="1"/>
          </p:cNvSpPr>
          <p:nvPr/>
        </p:nvSpPr>
        <p:spPr bwMode="auto">
          <a:xfrm>
            <a:off x="2743200" y="35814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ACK1</a:t>
            </a:r>
          </a:p>
        </p:txBody>
      </p:sp>
      <p:sp>
        <p:nvSpPr>
          <p:cNvPr id="30746" name="Rectangle 33"/>
          <p:cNvSpPr>
            <a:spLocks noChangeArrowheads="1"/>
          </p:cNvSpPr>
          <p:nvPr/>
        </p:nvSpPr>
        <p:spPr bwMode="auto">
          <a:xfrm>
            <a:off x="7696200" y="34290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30747" name="Rectangle 34"/>
          <p:cNvSpPr>
            <a:spLocks noChangeArrowheads="1"/>
          </p:cNvSpPr>
          <p:nvPr/>
        </p:nvSpPr>
        <p:spPr bwMode="auto">
          <a:xfrm>
            <a:off x="7696200" y="57150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0748" name="Line 35"/>
          <p:cNvSpPr>
            <a:spLocks noChangeShapeType="1"/>
          </p:cNvSpPr>
          <p:nvPr/>
        </p:nvSpPr>
        <p:spPr bwMode="auto">
          <a:xfrm>
            <a:off x="7696200" y="3276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9" name="Line 36"/>
          <p:cNvSpPr>
            <a:spLocks noChangeShapeType="1"/>
          </p:cNvSpPr>
          <p:nvPr/>
        </p:nvSpPr>
        <p:spPr bwMode="auto">
          <a:xfrm>
            <a:off x="8382000" y="3276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Line 39"/>
          <p:cNvSpPr>
            <a:spLocks noChangeShapeType="1"/>
          </p:cNvSpPr>
          <p:nvPr/>
        </p:nvSpPr>
        <p:spPr bwMode="auto">
          <a:xfrm flipH="1">
            <a:off x="1371600" y="39624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Rectangle 40"/>
          <p:cNvSpPr>
            <a:spLocks noChangeArrowheads="1"/>
          </p:cNvSpPr>
          <p:nvPr/>
        </p:nvSpPr>
        <p:spPr bwMode="auto">
          <a:xfrm>
            <a:off x="2743200" y="41910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ACK3</a:t>
            </a:r>
          </a:p>
        </p:txBody>
      </p:sp>
      <p:sp>
        <p:nvSpPr>
          <p:cNvPr id="30752" name="Line 42"/>
          <p:cNvSpPr>
            <a:spLocks noChangeShapeType="1"/>
          </p:cNvSpPr>
          <p:nvPr/>
        </p:nvSpPr>
        <p:spPr bwMode="auto">
          <a:xfrm flipH="1">
            <a:off x="1447800" y="42672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Rectangle 43"/>
          <p:cNvSpPr>
            <a:spLocks noChangeArrowheads="1"/>
          </p:cNvSpPr>
          <p:nvPr/>
        </p:nvSpPr>
        <p:spPr bwMode="auto">
          <a:xfrm>
            <a:off x="2743200" y="44958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NAK4</a:t>
            </a:r>
          </a:p>
        </p:txBody>
      </p:sp>
      <p:sp>
        <p:nvSpPr>
          <p:cNvPr id="30754" name="Rectangle 44"/>
          <p:cNvSpPr>
            <a:spLocks noChangeArrowheads="1"/>
          </p:cNvSpPr>
          <p:nvPr/>
        </p:nvSpPr>
        <p:spPr bwMode="auto">
          <a:xfrm>
            <a:off x="7696200" y="38100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30755" name="Rectangle 45"/>
          <p:cNvSpPr>
            <a:spLocks noChangeArrowheads="1"/>
          </p:cNvSpPr>
          <p:nvPr/>
        </p:nvSpPr>
        <p:spPr bwMode="auto">
          <a:xfrm>
            <a:off x="7696200" y="41910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71600" y="36576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1600" y="39624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371600" y="42672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371600" y="45720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209800" y="3733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09800" y="4038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209800" y="43434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209800" y="46482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ARQ : Selective Repeat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1295400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200" dirty="0" err="1">
                <a:latin typeface="Comic Sans MS" pitchFamily="66" charset="0"/>
              </a:rPr>
              <a:t>Hanya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mengirim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ulang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untuk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paket</a:t>
            </a:r>
            <a:r>
              <a:rPr lang="en-US" sz="2200" dirty="0">
                <a:latin typeface="Comic Sans MS" pitchFamily="66" charset="0"/>
              </a:rPr>
              <a:t> yang </a:t>
            </a:r>
            <a:r>
              <a:rPr lang="en-US" sz="2200" dirty="0" err="1">
                <a:latin typeface="Comic Sans MS" pitchFamily="66" charset="0"/>
              </a:rPr>
              <a:t>salah</a:t>
            </a:r>
            <a:endParaRPr lang="en-US" sz="2200" dirty="0"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200" dirty="0" err="1">
                <a:latin typeface="Comic Sans MS" pitchFamily="66" charset="0"/>
              </a:rPr>
              <a:t>Paket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diterima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tidak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berurutan</a:t>
            </a:r>
            <a:endParaRPr lang="en-US" sz="2200" dirty="0"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200" dirty="0" err="1">
                <a:latin typeface="Comic Sans MS" pitchFamily="66" charset="0"/>
              </a:rPr>
              <a:t>Efisiensi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saluran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tinggi</a:t>
            </a:r>
            <a:r>
              <a:rPr lang="en-US" sz="2200" dirty="0" smtClean="0">
                <a:latin typeface="Comic Sans MS" pitchFamily="66" charset="0"/>
              </a:rPr>
              <a:t> (</a:t>
            </a:r>
            <a:r>
              <a:rPr lang="en-US" sz="2200" dirty="0" err="1" smtClean="0">
                <a:latin typeface="Comic Sans MS" pitchFamily="66" charset="0"/>
              </a:rPr>
              <a:t>dibandingkan</a:t>
            </a:r>
            <a:r>
              <a:rPr lang="en-US" sz="2200" dirty="0" smtClean="0">
                <a:latin typeface="Comic Sans MS" pitchFamily="66" charset="0"/>
              </a:rPr>
              <a:t> idle RQ)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209800" y="29718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209800" y="20574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7239000" y="1981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371600" y="22098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209800" y="23622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7315200" y="2743200"/>
            <a:ext cx="45720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  <a:latin typeface="Comic Sans MS" pitchFamily="66" charset="0"/>
              </a:rPr>
              <a:t>√</a:t>
            </a:r>
            <a:endParaRPr lang="en-US" sz="2000" b="1">
              <a:solidFill>
                <a:srgbClr val="FF3300"/>
              </a:solidFill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Comic Sans MS" pitchFamily="66" charset="0"/>
              </a:rPr>
              <a:t>X 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 b="1">
                <a:solidFill>
                  <a:srgbClr val="FF3300"/>
                </a:solidFill>
                <a:latin typeface="Comic Sans MS" pitchFamily="66" charset="0"/>
              </a:rPr>
              <a:t>X </a:t>
            </a:r>
            <a:r>
              <a:rPr lang="en-US" sz="2000" b="1">
                <a:solidFill>
                  <a:srgbClr val="0033CC"/>
                </a:solidFill>
                <a:latin typeface="Comic Sans MS" pitchFamily="66" charset="0"/>
              </a:rPr>
              <a:t>√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2209800" y="30480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371600" y="25146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2209800" y="33528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3505200" y="35814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NAK2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371600" y="28194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371600" y="31242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209800" y="26670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209800" y="36576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209800" y="3276600"/>
            <a:ext cx="502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209800" y="3962400"/>
            <a:ext cx="502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3505200" y="38862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NAK3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3505200" y="41910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ACK4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505200" y="3276600"/>
            <a:ext cx="762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ACK1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7696200" y="29718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7696200" y="39624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7696200" y="43434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7696200" y="46482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7696200" y="4953000"/>
            <a:ext cx="685800" cy="228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chemeClr val="bg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7696200" y="5334000"/>
            <a:ext cx="685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Comic Sans MS" pitchFamily="66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800" smtClean="0"/>
              <a:t>Error Control 1</a:t>
            </a:r>
            <a:br>
              <a:rPr sz="4800" smtClean="0"/>
            </a:br>
            <a:r>
              <a:rPr sz="4800" smtClean="0"/>
              <a:t> (Backward Error Control)</a:t>
            </a:r>
            <a:endParaRPr sz="480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control = error detection + ARQ</a:t>
            </a:r>
          </a:p>
          <a:p>
            <a:pPr eaLnBrk="1" hangingPunct="1"/>
            <a:r>
              <a:rPr lang="en-US" smtClean="0"/>
              <a:t>Kelemahan  : waktu yang diperlukan untuk mengirim dengan benar adalah minimal 2 x waktu propagasi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304800"/>
          <a:ext cx="8305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Forward Error Control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534400" cy="4530725"/>
          </a:xfrm>
        </p:spPr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200" dirty="0">
                <a:latin typeface="Comic Sans MS" pitchFamily="66" charset="0"/>
              </a:rPr>
              <a:t>Backward EC </a:t>
            </a:r>
            <a:r>
              <a:rPr lang="en-US" sz="2200" dirty="0" err="1">
                <a:latin typeface="Comic Sans MS" pitchFamily="66" charset="0"/>
              </a:rPr>
              <a:t>menyebabkan</a:t>
            </a:r>
            <a:r>
              <a:rPr lang="en-US" sz="2200" dirty="0">
                <a:latin typeface="Comic Sans MS" pitchFamily="66" charset="0"/>
              </a:rPr>
              <a:t> delay </a:t>
            </a:r>
            <a:r>
              <a:rPr lang="en-US" sz="2200" dirty="0" err="1">
                <a:latin typeface="Comic Sans MS" pitchFamily="66" charset="0"/>
              </a:rPr>
              <a:t>pengiriman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paket</a:t>
            </a:r>
            <a:r>
              <a:rPr lang="en-US" sz="2200" dirty="0">
                <a:latin typeface="Comic Sans MS" pitchFamily="66" charset="0"/>
              </a:rPr>
              <a:t> yang </a:t>
            </a:r>
            <a:r>
              <a:rPr lang="en-US" sz="2200" dirty="0" err="1">
                <a:latin typeface="Comic Sans MS" pitchFamily="66" charset="0"/>
              </a:rPr>
              <a:t>cukup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besar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tergantung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dari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berapa</a:t>
            </a:r>
            <a:r>
              <a:rPr lang="en-US" sz="2200" dirty="0">
                <a:latin typeface="Comic Sans MS" pitchFamily="66" charset="0"/>
              </a:rPr>
              <a:t> kali </a:t>
            </a:r>
            <a:r>
              <a:rPr lang="en-US" sz="2200" dirty="0" err="1">
                <a:latin typeface="Comic Sans MS" pitchFamily="66" charset="0"/>
              </a:rPr>
              <a:t>paket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tersebut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harus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dikirim</a:t>
            </a:r>
            <a:endParaRPr lang="en-US" sz="22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200" dirty="0" err="1">
                <a:latin typeface="Comic Sans MS" pitchFamily="66" charset="0"/>
              </a:rPr>
              <a:t>Untuk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sistem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transmisi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jarak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jauh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dimana</a:t>
            </a:r>
            <a:r>
              <a:rPr lang="en-US" sz="2200" dirty="0">
                <a:latin typeface="Comic Sans MS" pitchFamily="66" charset="0"/>
              </a:rPr>
              <a:t> delay </a:t>
            </a:r>
            <a:r>
              <a:rPr lang="en-US" sz="2200" dirty="0" err="1">
                <a:latin typeface="Comic Sans MS" pitchFamily="66" charset="0"/>
              </a:rPr>
              <a:t>propagasi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sangat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besar</a:t>
            </a:r>
            <a:r>
              <a:rPr lang="en-US" sz="2200" dirty="0">
                <a:latin typeface="Comic Sans MS" pitchFamily="66" charset="0"/>
              </a:rPr>
              <a:t> (</a:t>
            </a:r>
            <a:r>
              <a:rPr lang="en-US" sz="2200" dirty="0" err="1">
                <a:latin typeface="Comic Sans MS" pitchFamily="66" charset="0"/>
              </a:rPr>
              <a:t>kelas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detik</a:t>
            </a:r>
            <a:r>
              <a:rPr lang="en-US" sz="2200" dirty="0">
                <a:latin typeface="Comic Sans MS" pitchFamily="66" charset="0"/>
              </a:rPr>
              <a:t>, </a:t>
            </a:r>
            <a:r>
              <a:rPr lang="en-US" sz="2200" dirty="0" err="1">
                <a:latin typeface="Comic Sans MS" pitchFamily="66" charset="0"/>
              </a:rPr>
              <a:t>menit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atau</a:t>
            </a:r>
            <a:r>
              <a:rPr lang="en-US" sz="2200" dirty="0">
                <a:latin typeface="Comic Sans MS" pitchFamily="66" charset="0"/>
              </a:rPr>
              <a:t> jam) BEC </a:t>
            </a:r>
            <a:r>
              <a:rPr lang="en-US" sz="2200" dirty="0" err="1">
                <a:latin typeface="Comic Sans MS" pitchFamily="66" charset="0"/>
              </a:rPr>
              <a:t>tidak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bisa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menjadi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pilihan</a:t>
            </a:r>
            <a:endParaRPr lang="en-US" sz="22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200" dirty="0" err="1">
                <a:latin typeface="Comic Sans MS" pitchFamily="66" charset="0"/>
              </a:rPr>
              <a:t>Juga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untuk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aplikasi</a:t>
            </a:r>
            <a:r>
              <a:rPr lang="en-US" sz="2200" dirty="0">
                <a:latin typeface="Comic Sans MS" pitchFamily="66" charset="0"/>
              </a:rPr>
              <a:t> multimedia, </a:t>
            </a:r>
            <a:r>
              <a:rPr lang="en-US" sz="2200" dirty="0" err="1">
                <a:latin typeface="Comic Sans MS" pitchFamily="66" charset="0"/>
              </a:rPr>
              <a:t>dimana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ketepatan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waktu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kedatangan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lebih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utama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dibandingkan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dengan</a:t>
            </a:r>
            <a:r>
              <a:rPr lang="en-US" sz="2200" dirty="0">
                <a:latin typeface="Comic Sans MS" pitchFamily="66" charset="0"/>
              </a:rPr>
              <a:t> ‘</a:t>
            </a:r>
            <a:r>
              <a:rPr lang="en-US" sz="2200" dirty="0" err="1">
                <a:latin typeface="Comic Sans MS" pitchFamily="66" charset="0"/>
              </a:rPr>
              <a:t>kebenaran</a:t>
            </a:r>
            <a:r>
              <a:rPr lang="en-US" sz="2200" dirty="0">
                <a:latin typeface="Comic Sans MS" pitchFamily="66" charset="0"/>
              </a:rPr>
              <a:t>’ data, </a:t>
            </a:r>
            <a:r>
              <a:rPr lang="en-US" sz="2200" dirty="0" smtClean="0">
                <a:latin typeface="Comic Sans MS" pitchFamily="66" charset="0"/>
              </a:rPr>
              <a:t>BE</a:t>
            </a:r>
            <a:r>
              <a:rPr lang="id-ID" sz="2200" dirty="0" smtClean="0">
                <a:latin typeface="Comic Sans MS" pitchFamily="66" charset="0"/>
              </a:rPr>
              <a:t>C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menyebabkan</a:t>
            </a:r>
            <a:r>
              <a:rPr lang="en-US" sz="2200" dirty="0">
                <a:latin typeface="Comic Sans MS" pitchFamily="66" charset="0"/>
              </a:rPr>
              <a:t> delay yang </a:t>
            </a:r>
            <a:r>
              <a:rPr lang="en-US" sz="2200" dirty="0" err="1">
                <a:latin typeface="Comic Sans MS" pitchFamily="66" charset="0"/>
              </a:rPr>
              <a:t>lewat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batas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toleransi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waktu</a:t>
            </a:r>
            <a:endParaRPr lang="en-US" sz="22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200" dirty="0" err="1">
                <a:latin typeface="Comic Sans MS" pitchFamily="66" charset="0"/>
              </a:rPr>
              <a:t>Dipergunakan</a:t>
            </a:r>
            <a:r>
              <a:rPr lang="en-US" sz="2200" dirty="0">
                <a:latin typeface="Comic Sans MS" pitchFamily="66" charset="0"/>
              </a:rPr>
              <a:t> Forward Error Correction (FEC) </a:t>
            </a:r>
            <a:r>
              <a:rPr lang="en-US" sz="2200" dirty="0" err="1">
                <a:latin typeface="Comic Sans MS" pitchFamily="66" charset="0"/>
              </a:rPr>
              <a:t>untuk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memecahkan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masalah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ini</a:t>
            </a:r>
            <a:endParaRPr lang="en-US" sz="22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200" dirty="0">
                <a:latin typeface="Comic Sans MS" pitchFamily="66" charset="0"/>
              </a:rPr>
              <a:t>FEC </a:t>
            </a:r>
            <a:r>
              <a:rPr lang="en-US" sz="2200" dirty="0" err="1">
                <a:latin typeface="Comic Sans MS" pitchFamily="66" charset="0"/>
              </a:rPr>
              <a:t>berprinsip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dasar</a:t>
            </a:r>
            <a:r>
              <a:rPr lang="en-US" sz="2200" dirty="0">
                <a:latin typeface="Comic Sans MS" pitchFamily="66" charset="0"/>
              </a:rPr>
              <a:t>: </a:t>
            </a:r>
            <a:r>
              <a:rPr lang="en-US" sz="2200" dirty="0" err="1">
                <a:latin typeface="Comic Sans MS" pitchFamily="66" charset="0"/>
              </a:rPr>
              <a:t>penerima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mampu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membetulkan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sendiri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kesalahan</a:t>
            </a:r>
            <a:r>
              <a:rPr lang="en-US" sz="2200" dirty="0">
                <a:latin typeface="Comic Sans MS" pitchFamily="66" charset="0"/>
              </a:rPr>
              <a:t> data yang </a:t>
            </a:r>
            <a:r>
              <a:rPr lang="en-US" sz="2200" dirty="0" err="1">
                <a:latin typeface="Comic Sans MS" pitchFamily="66" charset="0"/>
              </a:rPr>
              <a:t>sudah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diterima</a:t>
            </a:r>
            <a:r>
              <a:rPr lang="en-US" sz="2200" dirty="0">
                <a:latin typeface="Comic Sans MS" pitchFamily="66" charset="0"/>
              </a:rPr>
              <a:t>, </a:t>
            </a:r>
            <a:r>
              <a:rPr lang="en-US" sz="2200" dirty="0" err="1">
                <a:latin typeface="Comic Sans MS" pitchFamily="66" charset="0"/>
              </a:rPr>
              <a:t>karena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selain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menerima</a:t>
            </a:r>
            <a:r>
              <a:rPr lang="en-US" sz="2200" dirty="0">
                <a:latin typeface="Comic Sans MS" pitchFamily="66" charset="0"/>
              </a:rPr>
              <a:t> data </a:t>
            </a:r>
            <a:r>
              <a:rPr lang="en-US" sz="2200" dirty="0" err="1">
                <a:latin typeface="Comic Sans MS" pitchFamily="66" charset="0"/>
              </a:rPr>
              <a:t>juga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menerima</a:t>
            </a:r>
            <a:r>
              <a:rPr lang="en-US" sz="2200" dirty="0">
                <a:latin typeface="Comic Sans MS" pitchFamily="66" charset="0"/>
              </a:rPr>
              <a:t> bit-bit </a:t>
            </a:r>
            <a:r>
              <a:rPr lang="en-US" sz="2200" dirty="0" err="1">
                <a:latin typeface="Comic Sans MS" pitchFamily="66" charset="0"/>
              </a:rPr>
              <a:t>redundansi</a:t>
            </a:r>
            <a:r>
              <a:rPr lang="en-US" sz="2200" dirty="0">
                <a:latin typeface="Comic Sans MS" pitchFamily="66" charset="0"/>
              </a:rPr>
              <a:t> yang </a:t>
            </a:r>
            <a:r>
              <a:rPr lang="en-US" sz="2200" dirty="0" err="1">
                <a:latin typeface="Comic Sans MS" pitchFamily="66" charset="0"/>
              </a:rPr>
              <a:t>diperlukan</a:t>
            </a:r>
            <a:r>
              <a:rPr lang="en-US" sz="2200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096962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600" err="1">
                <a:latin typeface="Comic Sans MS" pitchFamily="66" charset="0"/>
              </a:rPr>
              <a:t>Jenis-Jenis</a:t>
            </a:r>
            <a:r>
              <a:rPr sz="4600">
                <a:latin typeface="Comic Sans MS" pitchFamily="66" charset="0"/>
              </a:rPr>
              <a:t> FEC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530725"/>
          </a:xfrm>
        </p:spPr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 err="1">
                <a:latin typeface="Comic Sans MS" pitchFamily="66" charset="0"/>
              </a:rPr>
              <a:t>Metoda</a:t>
            </a:r>
            <a:r>
              <a:rPr lang="en-US" sz="2800" dirty="0">
                <a:latin typeface="Comic Sans MS" pitchFamily="66" charset="0"/>
              </a:rPr>
              <a:t> FEC yang </a:t>
            </a:r>
            <a:r>
              <a:rPr lang="en-US" sz="2800" dirty="0" err="1">
                <a:latin typeface="Comic Sans MS" pitchFamily="66" charset="0"/>
              </a:rPr>
              <a:t>umum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dikenal</a:t>
            </a:r>
            <a:r>
              <a:rPr lang="en-US" sz="2800" dirty="0">
                <a:latin typeface="Comic Sans MS" pitchFamily="66" charset="0"/>
              </a:rPr>
              <a:t> 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Block Parity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Hamming Code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Turbo Code, RS Code, BCH Code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>
                <a:latin typeface="Comic Sans MS" pitchFamily="66" charset="0"/>
              </a:rPr>
              <a:t>Block Parity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Sederhana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perhitungan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pariti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dasar</a:t>
            </a:r>
            <a:endParaRPr lang="en-US" sz="2400" dirty="0">
              <a:latin typeface="Comic Sans MS" pitchFamily="66" charset="0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pariti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kolom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sebagai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sarana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koreksi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kesalahan</a:t>
            </a:r>
            <a:endParaRPr lang="en-US" sz="2400" dirty="0">
              <a:latin typeface="Comic Sans MS" pitchFamily="66" charset="0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Hanya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mampu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mengkoreksi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kesalahan</a:t>
            </a:r>
            <a:r>
              <a:rPr lang="en-US" sz="2400" dirty="0">
                <a:latin typeface="Comic Sans MS" pitchFamily="66" charset="0"/>
              </a:rPr>
              <a:t> 1 </a:t>
            </a:r>
            <a:r>
              <a:rPr lang="en-US" sz="2400" dirty="0" smtClean="0">
                <a:latin typeface="Comic Sans MS" pitchFamily="66" charset="0"/>
              </a:rPr>
              <a:t>bit, </a:t>
            </a:r>
            <a:r>
              <a:rPr lang="en-US" sz="2400" dirty="0" err="1" smtClean="0">
                <a:latin typeface="Comic Sans MS" pitchFamily="66" charset="0"/>
              </a:rPr>
              <a:t>mampu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mendeteksi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kesalahan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lebih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dari</a:t>
            </a:r>
            <a:r>
              <a:rPr lang="en-US" sz="2400" dirty="0" smtClean="0">
                <a:latin typeface="Comic Sans MS" pitchFamily="66" charset="0"/>
              </a:rPr>
              <a:t> 1 bit</a:t>
            </a:r>
            <a:endParaRPr lang="en-US" sz="2400" dirty="0">
              <a:latin typeface="Comic Sans MS" pitchFamily="66" charset="0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Efisiensi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tergantung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ukuran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kolom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digunakan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semakin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banyak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kolom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semakin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banyak</a:t>
            </a:r>
            <a:r>
              <a:rPr lang="en-US" sz="2400" dirty="0">
                <a:latin typeface="Comic Sans MS" pitchFamily="66" charset="0"/>
              </a:rPr>
              <a:t> bit </a:t>
            </a:r>
            <a:r>
              <a:rPr lang="en-US" sz="2400" dirty="0" err="1">
                <a:latin typeface="Comic Sans MS" pitchFamily="66" charset="0"/>
              </a:rPr>
              <a:t>pariti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err="1">
                <a:latin typeface="Comic Sans MS" pitchFamily="66" charset="0"/>
              </a:rPr>
              <a:t>Contoh</a:t>
            </a:r>
            <a:r>
              <a:rPr>
                <a:latin typeface="Comic Sans MS" pitchFamily="66" charset="0"/>
              </a:rPr>
              <a:t> Block </a:t>
            </a:r>
            <a:r>
              <a:rPr smtClean="0">
                <a:latin typeface="Comic Sans MS" pitchFamily="66" charset="0"/>
              </a:rPr>
              <a:t>Parity 1</a:t>
            </a:r>
            <a:endParaRPr>
              <a:latin typeface="Comic Sans MS" pitchFamily="66" charset="0"/>
            </a:endParaRPr>
          </a:p>
        </p:txBody>
      </p:sp>
      <p:graphicFrame>
        <p:nvGraphicFramePr>
          <p:cNvPr id="63608" name="Group 120"/>
          <p:cNvGraphicFramePr>
            <a:graphicFrameLocks noGrp="1"/>
          </p:cNvGraphicFramePr>
          <p:nvPr>
            <p:ph type="tbl" idx="1"/>
          </p:nvPr>
        </p:nvGraphicFramePr>
        <p:xfrm>
          <a:off x="762000" y="1905000"/>
          <a:ext cx="7772400" cy="4038600"/>
        </p:xfrm>
        <a:graphic>
          <a:graphicData uri="http://schemas.openxmlformats.org/drawingml/2006/table">
            <a:tbl>
              <a:tblPr/>
              <a:tblGrid>
                <a:gridCol w="642938"/>
                <a:gridCol w="642937"/>
                <a:gridCol w="642938"/>
                <a:gridCol w="642937"/>
                <a:gridCol w="642938"/>
                <a:gridCol w="642937"/>
                <a:gridCol w="642938"/>
                <a:gridCol w="642937"/>
                <a:gridCol w="642938"/>
                <a:gridCol w="614362"/>
                <a:gridCol w="671513"/>
                <a:gridCol w="700087"/>
              </a:tblGrid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X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Wingdings" pitchFamily="-112" charset="2"/>
                        </a:rPr>
                        <a:t>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X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95800" y="1752600"/>
            <a:ext cx="42672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828800"/>
            <a:ext cx="42672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err="1">
                <a:latin typeface="Comic Sans MS" pitchFamily="66" charset="0"/>
              </a:rPr>
              <a:t>Contoh</a:t>
            </a:r>
            <a:r>
              <a:rPr>
                <a:latin typeface="Comic Sans MS" pitchFamily="66" charset="0"/>
              </a:rPr>
              <a:t> Block </a:t>
            </a:r>
            <a:r>
              <a:rPr smtClean="0">
                <a:latin typeface="Comic Sans MS" pitchFamily="66" charset="0"/>
              </a:rPr>
              <a:t>Parity 2</a:t>
            </a:r>
            <a:endParaRPr>
              <a:latin typeface="Comic Sans MS" pitchFamily="66" charset="0"/>
            </a:endParaRPr>
          </a:p>
        </p:txBody>
      </p:sp>
      <p:graphicFrame>
        <p:nvGraphicFramePr>
          <p:cNvPr id="63608" name="Group 120"/>
          <p:cNvGraphicFramePr>
            <a:graphicFrameLocks noGrp="1"/>
          </p:cNvGraphicFramePr>
          <p:nvPr>
            <p:ph type="tbl" idx="1"/>
          </p:nvPr>
        </p:nvGraphicFramePr>
        <p:xfrm>
          <a:off x="762000" y="1905000"/>
          <a:ext cx="7772400" cy="4038600"/>
        </p:xfrm>
        <a:graphic>
          <a:graphicData uri="http://schemas.openxmlformats.org/drawingml/2006/table">
            <a:tbl>
              <a:tblPr/>
              <a:tblGrid>
                <a:gridCol w="642938"/>
                <a:gridCol w="642937"/>
                <a:gridCol w="642938"/>
                <a:gridCol w="642937"/>
                <a:gridCol w="642938"/>
                <a:gridCol w="642937"/>
                <a:gridCol w="642938"/>
                <a:gridCol w="642937"/>
                <a:gridCol w="642938"/>
                <a:gridCol w="614362"/>
                <a:gridCol w="671513"/>
                <a:gridCol w="700087"/>
              </a:tblGrid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Wingdings" pitchFamily="-112" charset="2"/>
                        </a:rPr>
                        <a:t>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X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95800" y="1676400"/>
            <a:ext cx="42672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676400"/>
            <a:ext cx="42672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err="1">
                <a:latin typeface="Comic Sans MS" pitchFamily="66" charset="0"/>
              </a:rPr>
              <a:t>Contoh</a:t>
            </a:r>
            <a:r>
              <a:rPr>
                <a:latin typeface="Comic Sans MS" pitchFamily="66" charset="0"/>
              </a:rPr>
              <a:t> Block </a:t>
            </a:r>
            <a:r>
              <a:rPr smtClean="0">
                <a:latin typeface="Comic Sans MS" pitchFamily="66" charset="0"/>
              </a:rPr>
              <a:t>Parity 3</a:t>
            </a:r>
            <a:endParaRPr>
              <a:latin typeface="Comic Sans MS" pitchFamily="66" charset="0"/>
            </a:endParaRPr>
          </a:p>
        </p:txBody>
      </p:sp>
      <p:graphicFrame>
        <p:nvGraphicFramePr>
          <p:cNvPr id="63608" name="Group 120"/>
          <p:cNvGraphicFramePr>
            <a:graphicFrameLocks noGrp="1"/>
          </p:cNvGraphicFramePr>
          <p:nvPr>
            <p:ph type="tbl" idx="1"/>
          </p:nvPr>
        </p:nvGraphicFramePr>
        <p:xfrm>
          <a:off x="762000" y="1905000"/>
          <a:ext cx="7772400" cy="4038600"/>
        </p:xfrm>
        <a:graphic>
          <a:graphicData uri="http://schemas.openxmlformats.org/drawingml/2006/table">
            <a:tbl>
              <a:tblPr/>
              <a:tblGrid>
                <a:gridCol w="642938"/>
                <a:gridCol w="642937"/>
                <a:gridCol w="642938"/>
                <a:gridCol w="642937"/>
                <a:gridCol w="642938"/>
                <a:gridCol w="642937"/>
                <a:gridCol w="642938"/>
                <a:gridCol w="642937"/>
                <a:gridCol w="642938"/>
                <a:gridCol w="614362"/>
                <a:gridCol w="671513"/>
                <a:gridCol w="700087"/>
              </a:tblGrid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Wingdings" pitchFamily="-112" charset="2"/>
                        </a:rPr>
                        <a:t>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√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0" y="1828800"/>
            <a:ext cx="42672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905000"/>
            <a:ext cx="42672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Hamming Code: </a:t>
            </a:r>
            <a:r>
              <a:rPr err="1">
                <a:latin typeface="Comic Sans MS" pitchFamily="66" charset="0"/>
              </a:rPr>
              <a:t>Sisi</a:t>
            </a:r>
            <a:r>
              <a:rPr>
                <a:latin typeface="Comic Sans MS" pitchFamily="66" charset="0"/>
              </a:rPr>
              <a:t> </a:t>
            </a:r>
            <a:r>
              <a:rPr err="1">
                <a:latin typeface="Comic Sans MS" pitchFamily="66" charset="0"/>
              </a:rPr>
              <a:t>Pengirim</a:t>
            </a:r>
            <a:endParaRPr>
              <a:latin typeface="Comic Sans MS" pitchFamily="66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500" dirty="0" err="1">
                <a:latin typeface="Comic Sans MS" pitchFamily="66" charset="0"/>
              </a:rPr>
              <a:t>Menggunakan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metoda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matematik</a:t>
            </a:r>
            <a:r>
              <a:rPr lang="en-US" sz="2500" dirty="0">
                <a:latin typeface="Comic Sans MS" pitchFamily="66" charset="0"/>
              </a:rPr>
              <a:t> modulo 2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500" dirty="0" err="1">
                <a:latin typeface="Comic Sans MS" pitchFamily="66" charset="0"/>
              </a:rPr>
              <a:t>Disisipkan</a:t>
            </a:r>
            <a:r>
              <a:rPr lang="en-US" sz="2500" dirty="0">
                <a:latin typeface="Comic Sans MS" pitchFamily="66" charset="0"/>
              </a:rPr>
              <a:t> bit-bit </a:t>
            </a:r>
            <a:r>
              <a:rPr lang="en-US" sz="2500" dirty="0" err="1">
                <a:latin typeface="Comic Sans MS" pitchFamily="66" charset="0"/>
              </a:rPr>
              <a:t>pariti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di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posisi</a:t>
            </a:r>
            <a:r>
              <a:rPr lang="en-US" sz="2500" dirty="0">
                <a:latin typeface="Comic Sans MS" pitchFamily="66" charset="0"/>
              </a:rPr>
              <a:t> bit 2</a:t>
            </a:r>
            <a:r>
              <a:rPr lang="en-US" sz="2500" baseline="30000" dirty="0">
                <a:latin typeface="Comic Sans MS" pitchFamily="66" charset="0"/>
              </a:rPr>
              <a:t>n </a:t>
            </a:r>
            <a:r>
              <a:rPr lang="en-US" sz="2500" dirty="0">
                <a:latin typeface="Comic Sans MS" pitchFamily="66" charset="0"/>
              </a:rPr>
              <a:t>: bit </a:t>
            </a:r>
            <a:r>
              <a:rPr lang="en-US" sz="2500" dirty="0" err="1">
                <a:latin typeface="Comic Sans MS" pitchFamily="66" charset="0"/>
              </a:rPr>
              <a:t>ke</a:t>
            </a:r>
            <a:r>
              <a:rPr lang="en-US" sz="2500" dirty="0">
                <a:latin typeface="Comic Sans MS" pitchFamily="66" charset="0"/>
              </a:rPr>
              <a:t> 1,2,4,8,16,32 </a:t>
            </a:r>
            <a:r>
              <a:rPr lang="en-US" sz="2500" dirty="0" err="1">
                <a:latin typeface="Comic Sans MS" pitchFamily="66" charset="0"/>
              </a:rPr>
              <a:t>dst</a:t>
            </a:r>
            <a:endParaRPr lang="en-US" sz="2500" dirty="0"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500" dirty="0">
                <a:latin typeface="Comic Sans MS" pitchFamily="66" charset="0"/>
              </a:rPr>
              <a:t>Bit </a:t>
            </a:r>
            <a:r>
              <a:rPr lang="en-US" sz="2500" dirty="0" err="1">
                <a:latin typeface="Comic Sans MS" pitchFamily="66" charset="0"/>
              </a:rPr>
              <a:t>pariti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dihitung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dengan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cara</a:t>
            </a:r>
            <a:r>
              <a:rPr lang="en-US" sz="2500" dirty="0">
                <a:latin typeface="Comic Sans MS" pitchFamily="66" charset="0"/>
              </a:rPr>
              <a:t>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P1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= d1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d2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d4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d5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d7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d9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dst</a:t>
            </a:r>
            <a:endParaRPr lang="en-US" sz="1800" dirty="0">
              <a:latin typeface="Comic Sans MS" pitchFamily="66" charset="0"/>
              <a:sym typeface="Wingdings" pitchFamily="2" charset="2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P2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= d1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d3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d4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d6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d7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d10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dst</a:t>
            </a:r>
            <a:endParaRPr lang="en-US" sz="1800" dirty="0">
              <a:latin typeface="Comic Sans MS" pitchFamily="66" charset="0"/>
              <a:sym typeface="Wingdings" pitchFamily="2" charset="2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P3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= d2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d3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d4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d8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d9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d10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dst</a:t>
            </a:r>
            <a:endParaRPr lang="en-US" sz="1800" dirty="0">
              <a:latin typeface="Comic Sans MS" pitchFamily="66" charset="0"/>
              <a:sym typeface="Wingdings" pitchFamily="2" charset="2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P4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= d5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d6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d7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d8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d9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d10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dst</a:t>
            </a:r>
            <a:endParaRPr lang="en-US" sz="1800" dirty="0">
              <a:latin typeface="Comic Sans MS" pitchFamily="66" charset="0"/>
              <a:sym typeface="Wingdings" pitchFamily="2" charset="2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P5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= d12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d13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d14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xor</a:t>
            </a:r>
            <a:r>
              <a:rPr lang="en-US" sz="1800" dirty="0">
                <a:latin typeface="Comic Sans MS" pitchFamily="66" charset="0"/>
                <a:sym typeface="Wingdings" pitchFamily="2" charset="2"/>
              </a:rPr>
              <a:t> d15 </a:t>
            </a:r>
            <a:r>
              <a:rPr lang="en-US" sz="1800" dirty="0" err="1">
                <a:latin typeface="Comic Sans MS" pitchFamily="66" charset="0"/>
                <a:sym typeface="Wingdings" pitchFamily="2" charset="2"/>
              </a:rPr>
              <a:t>dst</a:t>
            </a:r>
            <a:endParaRPr lang="en-US" sz="1800" dirty="0">
              <a:latin typeface="Comic Sans MS" pitchFamily="66" charset="0"/>
              <a:sym typeface="Wingdings" pitchFamily="2" charset="2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500" dirty="0" err="1">
                <a:latin typeface="Comic Sans MS" pitchFamily="66" charset="0"/>
              </a:rPr>
              <a:t>Banyaknya</a:t>
            </a:r>
            <a:r>
              <a:rPr lang="en-US" sz="2500" dirty="0">
                <a:latin typeface="Comic Sans MS" pitchFamily="66" charset="0"/>
              </a:rPr>
              <a:t> bit </a:t>
            </a:r>
            <a:r>
              <a:rPr lang="en-US" sz="2500" dirty="0" err="1">
                <a:latin typeface="Comic Sans MS" pitchFamily="66" charset="0"/>
              </a:rPr>
              <a:t>pariti</a:t>
            </a:r>
            <a:r>
              <a:rPr lang="en-US" sz="2500" dirty="0">
                <a:latin typeface="Comic Sans MS" pitchFamily="66" charset="0"/>
              </a:rPr>
              <a:t> yang </a:t>
            </a:r>
            <a:r>
              <a:rPr lang="en-US" sz="2500" dirty="0" err="1">
                <a:latin typeface="Comic Sans MS" pitchFamily="66" charset="0"/>
              </a:rPr>
              <a:t>dibutuhkan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tergantung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jumlah</a:t>
            </a:r>
            <a:r>
              <a:rPr lang="en-US" sz="2500" dirty="0">
                <a:latin typeface="Comic Sans MS" pitchFamily="66" charset="0"/>
              </a:rPr>
              <a:t> bit </a:t>
            </a:r>
            <a:r>
              <a:rPr lang="en-US" sz="2500" dirty="0" err="1">
                <a:latin typeface="Comic Sans MS" pitchFamily="66" charset="0"/>
              </a:rPr>
              <a:t>datanya</a:t>
            </a:r>
            <a:endParaRPr lang="en-US" sz="2500" dirty="0"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500" dirty="0" err="1">
                <a:latin typeface="Comic Sans MS" pitchFamily="66" charset="0"/>
              </a:rPr>
              <a:t>Sehingga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deretan</a:t>
            </a:r>
            <a:r>
              <a:rPr lang="en-US" sz="2500" dirty="0">
                <a:latin typeface="Comic Sans MS" pitchFamily="66" charset="0"/>
              </a:rPr>
              <a:t> bit 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5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19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5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P</a:t>
            </a:r>
            <a:r>
              <a:rPr lang="en-US" sz="19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5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19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4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19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5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6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7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8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d</a:t>
            </a:r>
            <a:r>
              <a:rPr lang="en-US" sz="1900" dirty="0">
                <a:latin typeface="Comic Sans MS" pitchFamily="66" charset="0"/>
                <a:sym typeface="Wingdings" pitchFamily="2" charset="2"/>
              </a:rPr>
              <a:t>9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500" dirty="0" err="1">
                <a:latin typeface="Comic Sans MS" pitchFamily="66" charset="0"/>
                <a:sym typeface="Wingdings" pitchFamily="2" charset="2"/>
              </a:rPr>
              <a:t>dst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500" dirty="0" err="1">
                <a:latin typeface="Comic Sans MS" pitchFamily="66" charset="0"/>
                <a:sym typeface="Wingdings" pitchFamily="2" charset="2"/>
              </a:rPr>
              <a:t>untuk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500" dirty="0" err="1">
                <a:latin typeface="Comic Sans MS" pitchFamily="66" charset="0"/>
                <a:sym typeface="Wingdings" pitchFamily="2" charset="2"/>
              </a:rPr>
              <a:t>ditransmisikan</a:t>
            </a:r>
            <a:endParaRPr lang="en-US" sz="2500" dirty="0">
              <a:latin typeface="Comic Sans MS" pitchFamily="66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609600"/>
          <a:ext cx="3810000" cy="554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D1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D2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D3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D4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D5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D6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D7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D8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D9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D10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38986" name="TextBox 4"/>
          <p:cNvSpPr txBox="1">
            <a:spLocks noChangeArrowheads="1"/>
          </p:cNvSpPr>
          <p:nvPr/>
        </p:nvSpPr>
        <p:spPr bwMode="auto">
          <a:xfrm>
            <a:off x="5105400" y="914400"/>
            <a:ext cx="3657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Machine Way</a:t>
            </a:r>
          </a:p>
          <a:p>
            <a:endParaRPr lang="en-US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</a:rPr>
              <a:t>P1 = d1 xor d2 xor d4 xor d5 xor d7 dst</a:t>
            </a:r>
          </a:p>
          <a:p>
            <a:r>
              <a:rPr lang="en-US">
                <a:latin typeface="Constantia" pitchFamily="18" charset="0"/>
              </a:rPr>
              <a:t>P2 = d1 xor d3 xor d4 xor d6 xor d7 dst</a:t>
            </a:r>
          </a:p>
          <a:p>
            <a:r>
              <a:rPr lang="en-US">
                <a:latin typeface="Constantia" pitchFamily="18" charset="0"/>
              </a:rPr>
              <a:t>P3 = …….</a:t>
            </a:r>
          </a:p>
          <a:p>
            <a:r>
              <a:rPr lang="en-US">
                <a:latin typeface="Constantia" pitchFamily="18" charset="0"/>
              </a:rPr>
              <a:t>P4 = 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Human Way</a:t>
            </a:r>
            <a:endParaRPr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3613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P1 P2 </a:t>
            </a:r>
            <a:r>
              <a:rPr lang="en-US" sz="3600" smtClean="0"/>
              <a:t>1</a:t>
            </a:r>
            <a:r>
              <a:rPr lang="en-US" smtClean="0"/>
              <a:t> P3 </a:t>
            </a:r>
            <a:r>
              <a:rPr lang="en-US" sz="3600" smtClean="0"/>
              <a:t>1 0 1 </a:t>
            </a:r>
            <a:r>
              <a:rPr lang="en-US" smtClean="0"/>
              <a:t>P4 </a:t>
            </a:r>
            <a:r>
              <a:rPr lang="en-US" sz="3600" smtClean="0"/>
              <a:t>1 0 1 0 1 1 1</a:t>
            </a:r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r>
              <a:rPr lang="en-US" sz="3600" smtClean="0"/>
              <a:t> </a:t>
            </a:r>
            <a:r>
              <a:rPr lang="en-US" sz="3600" smtClean="0">
                <a:solidFill>
                  <a:srgbClr val="FF0000"/>
                </a:solidFill>
              </a:rPr>
              <a:t>1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FF0000"/>
                </a:solidFill>
              </a:rPr>
              <a:t>1</a:t>
            </a:r>
            <a:r>
              <a:rPr lang="en-US" sz="3600" smtClean="0"/>
              <a:t> 1 </a:t>
            </a:r>
            <a:r>
              <a:rPr lang="en-US" sz="3600" smtClean="0">
                <a:solidFill>
                  <a:srgbClr val="FF0000"/>
                </a:solidFill>
              </a:rPr>
              <a:t>1</a:t>
            </a:r>
            <a:r>
              <a:rPr lang="en-US" sz="3600" smtClean="0"/>
              <a:t> 1 0 1 </a:t>
            </a:r>
            <a:r>
              <a:rPr lang="en-US" sz="3600" smtClean="0">
                <a:solidFill>
                  <a:srgbClr val="FF0000"/>
                </a:solidFill>
              </a:rPr>
              <a:t>1</a:t>
            </a:r>
            <a:r>
              <a:rPr lang="en-US" sz="3600" smtClean="0"/>
              <a:t> 1 0 1 0 1 1 1</a:t>
            </a:r>
          </a:p>
          <a:p>
            <a:pPr eaLnBrk="1" hangingPunct="1"/>
            <a:endParaRPr lang="en-US" sz="3600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981200"/>
          <a:ext cx="40386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>
                <a:latin typeface="Comic Sans MS" pitchFamily="66" charset="0"/>
              </a:rPr>
              <a:t>Hamming Code: </a:t>
            </a:r>
            <a:r>
              <a:rPr sz="3600" err="1">
                <a:latin typeface="Comic Sans MS" pitchFamily="66" charset="0"/>
              </a:rPr>
              <a:t>Sisi</a:t>
            </a:r>
            <a:r>
              <a:rPr sz="3600">
                <a:latin typeface="Comic Sans MS" pitchFamily="66" charset="0"/>
              </a:rPr>
              <a:t> </a:t>
            </a:r>
            <a:r>
              <a:rPr sz="3600" err="1">
                <a:latin typeface="Comic Sans MS" pitchFamily="66" charset="0"/>
              </a:rPr>
              <a:t>Penerima</a:t>
            </a:r>
            <a:endParaRPr sz="3600">
              <a:latin typeface="Comic Sans MS" pitchFamily="66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Setelah diterima dilakukan perhitungan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>
                <a:latin typeface="Comic Sans MS" pitchFamily="66" charset="0"/>
                <a:sym typeface="Wingdings" pitchFamily="2" charset="2"/>
              </a:rPr>
              <a:t>H1 = P1 xor d1 xor d2 xor d4 xor d5 xor d7 xor d9 dst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>
                <a:latin typeface="Comic Sans MS" pitchFamily="66" charset="0"/>
                <a:sym typeface="Wingdings" pitchFamily="2" charset="2"/>
              </a:rPr>
              <a:t>H2 = P2 xor d1 xor d3 xor d4 xor d6 xor d7 xor d10 dst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>
                <a:latin typeface="Comic Sans MS" pitchFamily="66" charset="0"/>
                <a:sym typeface="Wingdings" pitchFamily="2" charset="2"/>
              </a:rPr>
              <a:t>H3 = P3 xor d2 xor d3 xor d4 xor d8 xor d9 xor d10 dst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>
                <a:latin typeface="Comic Sans MS" pitchFamily="66" charset="0"/>
                <a:sym typeface="Wingdings" pitchFamily="2" charset="2"/>
              </a:rPr>
              <a:t>H4 = P4 xor d5 xor d6 xor d7 xor d8 xor d9 xor d10 dst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000">
                <a:latin typeface="Comic Sans MS" pitchFamily="66" charset="0"/>
                <a:sym typeface="Wingdings" pitchFamily="2" charset="2"/>
              </a:rPr>
              <a:t>H5 = P5 xor d12 xor d13 xor d14 xor d15 dst</a:t>
            </a:r>
            <a:endParaRPr lang="en-US" sz="2000" baseline="30000"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Jika disusun menjadi H5 H4 H3 H2 H1 dan terbaca 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00000 = 0 </a:t>
            </a:r>
            <a:r>
              <a:rPr lang="en-US">
                <a:latin typeface="Comic Sans MS" pitchFamily="66" charset="0"/>
                <a:sym typeface="Wingdings" pitchFamily="2" charset="2"/>
              </a:rPr>
              <a:t> tidak ada kesalahan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  <a:sym typeface="Wingdings" pitchFamily="2" charset="2"/>
              </a:rPr>
              <a:t>00101 = 5  bit 5 (d2) salah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01001 = 9 </a:t>
            </a:r>
            <a:r>
              <a:rPr lang="en-US">
                <a:latin typeface="Comic Sans MS" pitchFamily="66" charset="0"/>
                <a:sym typeface="Wingdings" pitchFamily="2" charset="2"/>
              </a:rPr>
              <a:t> bit 9 (d5) salah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Human Way</a:t>
            </a:r>
            <a:endParaRPr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3505200" cy="510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smtClean="0"/>
              <a:t> 1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smtClean="0"/>
              <a:t> 1 0 1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smtClean="0"/>
              <a:t> 1 0 1 0 1 1 1</a:t>
            </a:r>
          </a:p>
          <a:p>
            <a:pPr eaLnBrk="1" hangingPunct="1"/>
            <a:r>
              <a:rPr lang="en-US" smtClean="0"/>
              <a:t>Karena H4H3H2H1 = 0000 </a:t>
            </a:r>
            <a:r>
              <a:rPr lang="en-US" smtClean="0">
                <a:sym typeface="Wingdings" pitchFamily="2" charset="2"/>
              </a:rPr>
              <a:t> diterima benar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z="16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0" y="1295400"/>
          <a:ext cx="4038600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H4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H2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Tugas Datalink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Pembukaan hubungan dan penutupan hubungan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Melakukan kendali atas kesalahan yang mungkin terjadi : tool </a:t>
            </a:r>
            <a:r>
              <a:rPr lang="en-US">
                <a:latin typeface="Comic Sans MS" pitchFamily="66" charset="0"/>
                <a:sym typeface="Wingdings" pitchFamily="2" charset="2"/>
              </a:rPr>
              <a:t> pariti, crc, dll</a:t>
            </a:r>
            <a:endParaRPr lang="en-US"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Melakukan pengendalian banyaknya data yang dikirim </a:t>
            </a:r>
            <a:r>
              <a:rPr lang="en-US">
                <a:latin typeface="Comic Sans MS" pitchFamily="66" charset="0"/>
                <a:sym typeface="Wingdings" pitchFamily="2" charset="2"/>
              </a:rPr>
              <a:t> untuk menghindari kemacetan (kongesti) : tool  sliding windows dll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  <a:sym typeface="Wingdings" pitchFamily="2" charset="2"/>
              </a:rPr>
              <a:t>Dan lainnya (optional : tambahan untuk protokol datalink tertentu)</a:t>
            </a:r>
            <a:endParaRPr lang="en-US"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Human Way</a:t>
            </a:r>
            <a:endParaRPr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35052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1 1 1 1 1 1 1 1 1 0 1 0 1 1 1</a:t>
            </a:r>
          </a:p>
          <a:p>
            <a:pPr eaLnBrk="1" hangingPunct="1"/>
            <a:r>
              <a:rPr lang="en-US" smtClean="0"/>
              <a:t>Karena H4H3H2H1 = 0110 (6) </a:t>
            </a:r>
            <a:r>
              <a:rPr lang="en-US" smtClean="0">
                <a:sym typeface="Wingdings" pitchFamily="2" charset="2"/>
              </a:rPr>
              <a:t> yang salah bit ke 6</a:t>
            </a:r>
          </a:p>
          <a:p>
            <a:pPr eaLnBrk="1" hangingPunct="1"/>
            <a:r>
              <a:rPr lang="en-US" smtClean="0"/>
              <a:t>1 1 1 1 1 </a:t>
            </a:r>
            <a:r>
              <a:rPr lang="en-US" sz="2800" smtClean="0">
                <a:solidFill>
                  <a:srgbClr val="FF0000"/>
                </a:solidFill>
              </a:rPr>
              <a:t>1</a:t>
            </a:r>
            <a:r>
              <a:rPr lang="en-US" smtClean="0"/>
              <a:t> 1 1 1 0 1 0 1 1 1 </a:t>
            </a:r>
            <a:r>
              <a:rPr lang="en-US" smtClean="0">
                <a:sym typeface="Wingdings" pitchFamily="2" charset="2"/>
              </a:rPr>
              <a:t> 111110111010111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z="16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0" y="1143000"/>
          <a:ext cx="4038600" cy="556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H4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H2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Human Way</a:t>
            </a:r>
            <a:endParaRPr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35052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1 1 1 1 </a:t>
            </a:r>
            <a:r>
              <a:rPr lang="en-US" dirty="0" smtClean="0"/>
              <a:t>0 0 </a:t>
            </a:r>
            <a:r>
              <a:rPr lang="en-US" dirty="0" smtClean="0"/>
              <a:t>1 1 1 0 1 0 1 1 1</a:t>
            </a:r>
          </a:p>
          <a:p>
            <a:pPr eaLnBrk="1" hangingPunct="1"/>
            <a:r>
              <a:rPr lang="en-US" dirty="0" err="1" smtClean="0"/>
              <a:t>Karena</a:t>
            </a:r>
            <a:r>
              <a:rPr lang="en-US" dirty="0" smtClean="0"/>
              <a:t> H4H3H2H1 = 0101 (5) </a:t>
            </a:r>
            <a:r>
              <a:rPr lang="en-US" dirty="0" smtClean="0">
                <a:sym typeface="Wingdings" pitchFamily="2" charset="2"/>
              </a:rPr>
              <a:t> yang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bit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5</a:t>
            </a:r>
          </a:p>
          <a:p>
            <a:pPr eaLnBrk="1" hangingPunct="1"/>
            <a:r>
              <a:rPr lang="en-US" dirty="0" smtClean="0"/>
              <a:t>1 1 1 1 </a:t>
            </a:r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0 </a:t>
            </a:r>
            <a:r>
              <a:rPr lang="en-US" dirty="0" smtClean="0"/>
              <a:t>1 1 1 0 1 0 1 1 1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0" y="1143000"/>
          <a:ext cx="4038600" cy="482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H4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H2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Human Way</a:t>
            </a:r>
            <a:endParaRPr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3505200" cy="5105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1 1 1 1 0 0 0 1 1 0 1 0 1 1 1</a:t>
            </a:r>
          </a:p>
          <a:p>
            <a:pPr eaLnBrk="1" hangingPunct="1"/>
            <a:r>
              <a:rPr lang="en-US" smtClean="0"/>
              <a:t>Karena H4H3H2H1 = 0010 </a:t>
            </a:r>
            <a:r>
              <a:rPr lang="en-US" smtClean="0">
                <a:sym typeface="Wingdings" pitchFamily="2" charset="2"/>
              </a:rPr>
              <a:t> bit 2 salah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Katanya yang benar adalah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1 0 1 1 0 0 0 1 1 0 1 0 1 1 1</a:t>
            </a:r>
          </a:p>
          <a:p>
            <a:pPr eaLnBrk="1" hangingPunct="1"/>
            <a:r>
              <a:rPr lang="en-US" smtClean="0"/>
              <a:t>Hanya mampu mengkoreksi 1 bit error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z="16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0" y="1295400"/>
          <a:ext cx="4038600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H4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H2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H1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err="1">
                <a:latin typeface="Comic Sans MS" pitchFamily="66" charset="0"/>
              </a:rPr>
              <a:t>Metoda</a:t>
            </a:r>
            <a:r>
              <a:rPr>
                <a:latin typeface="Comic Sans MS" pitchFamily="66" charset="0"/>
              </a:rPr>
              <a:t> FEC Lain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 err="1">
                <a:latin typeface="Comic Sans MS" pitchFamily="66" charset="0"/>
              </a:rPr>
              <a:t>Semua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metoda</a:t>
            </a:r>
            <a:r>
              <a:rPr lang="en-US" sz="2800" dirty="0">
                <a:latin typeface="Comic Sans MS" pitchFamily="66" charset="0"/>
              </a:rPr>
              <a:t> FEC </a:t>
            </a:r>
            <a:r>
              <a:rPr lang="en-US" sz="2800" dirty="0" err="1">
                <a:latin typeface="Comic Sans MS" pitchFamily="66" charset="0"/>
              </a:rPr>
              <a:t>pada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dasarnya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menggunakan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metoda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matematik</a:t>
            </a:r>
            <a:r>
              <a:rPr lang="en-US" sz="2800" dirty="0">
                <a:latin typeface="Comic Sans MS" pitchFamily="66" charset="0"/>
              </a:rPr>
              <a:t> modulo 2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 err="1">
                <a:latin typeface="Comic Sans MS" pitchFamily="66" charset="0"/>
              </a:rPr>
              <a:t>Metoda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ini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terus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dikembangkan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tujuan</a:t>
            </a:r>
            <a:r>
              <a:rPr lang="en-US" sz="2800" dirty="0">
                <a:latin typeface="Comic Sans MS" pitchFamily="66" charset="0"/>
              </a:rPr>
              <a:t>: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Mendapatkan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kemampuan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koreksi</a:t>
            </a:r>
            <a:r>
              <a:rPr lang="en-US" sz="2400" dirty="0">
                <a:latin typeface="Comic Sans MS" pitchFamily="66" charset="0"/>
              </a:rPr>
              <a:t> bit yang </a:t>
            </a:r>
            <a:r>
              <a:rPr lang="en-US" sz="2400" dirty="0" err="1">
                <a:latin typeface="Comic Sans MS" pitchFamily="66" charset="0"/>
              </a:rPr>
              <a:t>semakin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banyak</a:t>
            </a:r>
            <a:endParaRPr lang="en-US" sz="2400" dirty="0">
              <a:latin typeface="Comic Sans MS" pitchFamily="66" charset="0"/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Dengan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mengurangi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jumlah</a:t>
            </a:r>
            <a:r>
              <a:rPr lang="en-US" sz="2400" dirty="0">
                <a:latin typeface="Comic Sans MS" pitchFamily="66" charset="0"/>
              </a:rPr>
              <a:t> bit </a:t>
            </a:r>
            <a:r>
              <a:rPr lang="en-US" sz="2400" dirty="0" err="1">
                <a:latin typeface="Comic Sans MS" pitchFamily="66" charset="0"/>
              </a:rPr>
              <a:t>pariti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dibutuhkan</a:t>
            </a:r>
            <a:endParaRPr lang="en-US" sz="2400" dirty="0">
              <a:latin typeface="Comic Sans MS" pitchFamily="66" charset="0"/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Mampu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melanjutkan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komunikasi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walaupun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sempat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terputus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 err="1">
                <a:latin typeface="Comic Sans MS" pitchFamily="66" charset="0"/>
              </a:rPr>
              <a:t>Metoda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umum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digunakan</a:t>
            </a:r>
            <a:r>
              <a:rPr lang="en-US" sz="2800" dirty="0">
                <a:latin typeface="Comic Sans MS" pitchFamily="66" charset="0"/>
              </a:rPr>
              <a:t>: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BCH Code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Reed Solomon Code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Convolutional</a:t>
            </a:r>
            <a:r>
              <a:rPr lang="en-US" sz="2400" dirty="0">
                <a:latin typeface="Comic Sans MS" pitchFamily="66" charset="0"/>
              </a:rPr>
              <a:t> Code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Trellis Code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sz="2400" dirty="0">
                <a:latin typeface="Comic Sans MS" pitchFamily="66" charset="0"/>
              </a:rPr>
              <a:t>Turbo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SELAMAT BELAJAR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sp>
        <p:nvSpPr>
          <p:cNvPr id="460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Objektif:  dua code word yg dibolehkan akan memunyai jarak minimum (minimum distance) </a:t>
            </a:r>
            <a:r>
              <a:rPr lang="en-US" sz="2800" b="1" i="1" smtClean="0">
                <a:latin typeface="Times New Roman" pitchFamily="18" charset="0"/>
              </a:rPr>
              <a:t>d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Dapat mendeteksi sampai dg d – 1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Dapat mengkoreksi sampai dg d/2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4" cy="5105406"/>
        </p:xfrm>
        <a:graphic>
          <a:graphicData uri="http://schemas.openxmlformats.org/drawingml/2006/table">
            <a:tbl>
              <a:tblPr/>
              <a:tblGrid>
                <a:gridCol w="293949"/>
                <a:gridCol w="293949"/>
                <a:gridCol w="293949"/>
                <a:gridCol w="293949"/>
                <a:gridCol w="817945"/>
                <a:gridCol w="289689"/>
                <a:gridCol w="289689"/>
                <a:gridCol w="293949"/>
                <a:gridCol w="289689"/>
                <a:gridCol w="293949"/>
                <a:gridCol w="293949"/>
                <a:gridCol w="293949"/>
              </a:tblGrid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D2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D4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D2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D4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76" marR="827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343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Dmin</a:t>
            </a:r>
            <a:r>
              <a:rPr lang="en-US" dirty="0" smtClean="0"/>
              <a:t> = 3</a:t>
            </a:r>
          </a:p>
          <a:p>
            <a:pPr eaLnBrk="1" hangingPunct="1"/>
            <a:r>
              <a:rPr lang="en-US" dirty="0" smtClean="0"/>
              <a:t>Error detection = 3-1</a:t>
            </a:r>
          </a:p>
          <a:p>
            <a:pPr eaLnBrk="1" hangingPunct="1"/>
            <a:r>
              <a:rPr lang="en-US" dirty="0" smtClean="0"/>
              <a:t>Error correction = </a:t>
            </a:r>
            <a:r>
              <a:rPr lang="en-US" dirty="0" smtClean="0"/>
              <a:t>3-1/2 </a:t>
            </a:r>
            <a:r>
              <a:rPr lang="en-US" dirty="0" smtClean="0"/>
              <a:t>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Proses Hubungan Di Link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85000" lnSpcReduction="2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Ada 2 jenis proses hubungan di link :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Memerlukan connection setup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Hubungan langsung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Connection setup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Ada banyak path yang bisa dipilih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Untuk hubungan yang sangat handal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Tersedia berbagai pilihan kecepatan komunikasi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Hubungan langsung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Tanpa pilihan jalur dan kecepatan komunikasi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>
                <a:latin typeface="Comic Sans MS" pitchFamily="66" charset="0"/>
              </a:rPr>
              <a:t>Point-to-point connection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Sub Layer Pada Data Link</a:t>
            </a:r>
          </a:p>
        </p:txBody>
      </p:sp>
      <p:sp>
        <p:nvSpPr>
          <p:cNvPr id="634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05000"/>
            <a:ext cx="85709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55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Sub layer LLC bertanggung jawab terhadap kontrol data link, termasuk flow control dan error control.</a:t>
            </a:r>
          </a:p>
          <a:p>
            <a:r>
              <a:rPr lang="en-US" smtClean="0"/>
              <a:t>Sub layer MAC bertanggung jawab terhadap shared media akses </a:t>
            </a:r>
            <a:r>
              <a:rPr lang="en-US" smtClean="0">
                <a:sym typeface="Wingdings" pitchFamily="2" charset="2"/>
              </a:rPr>
              <a:t> memastikan bahwa 2 device tidak bicara bersamaan.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latin typeface="Comic Sans MS" pitchFamily="66" charset="0"/>
              </a:rPr>
              <a:t>Metoda Deteksi Kesalahan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 lnSpcReduction="2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</a:rPr>
              <a:t>Agar </a:t>
            </a:r>
            <a:r>
              <a:rPr lang="en-US" dirty="0" err="1">
                <a:latin typeface="Comic Sans MS" pitchFamily="66" charset="0"/>
              </a:rPr>
              <a:t>bisa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melakukan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kendali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kesalahan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syarat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mutlak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harus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mekanisme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deteksi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kesalahan</a:t>
            </a:r>
            <a:endParaRPr lang="en-US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Beberapa</a:t>
            </a:r>
            <a:r>
              <a:rPr lang="en-US" dirty="0">
                <a:latin typeface="Comic Sans MS" pitchFamily="66" charset="0"/>
              </a:rPr>
              <a:t>  </a:t>
            </a:r>
            <a:r>
              <a:rPr lang="en-US" dirty="0" err="1">
                <a:latin typeface="Comic Sans MS" pitchFamily="66" charset="0"/>
              </a:rPr>
              <a:t>metoda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umum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digunakan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</a:rPr>
              <a:t>Pariti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 paling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sederhana</a:t>
            </a:r>
            <a:endParaRPr lang="en-US" dirty="0">
              <a:latin typeface="Comic Sans MS" pitchFamily="66" charset="0"/>
              <a:sym typeface="Wingdings" pitchFamily="2" charset="2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CRC 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lebih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sulit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,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meminta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kemampuan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komputasi</a:t>
            </a:r>
            <a:endParaRPr lang="en-US" dirty="0">
              <a:latin typeface="Comic Sans MS" pitchFamily="66" charset="0"/>
              <a:sym typeface="Wingdings" pitchFamily="2" charset="2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Checksum  </a:t>
            </a:r>
            <a:r>
              <a:rPr lang="en-US" dirty="0" err="1">
                <a:latin typeface="Comic Sans MS" pitchFamily="66" charset="0"/>
                <a:sym typeface="Wingdings" pitchFamily="2" charset="2"/>
              </a:rPr>
              <a:t>operasi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 word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 pitchFamily="2" charset="2"/>
              <a:buChar char="l"/>
              <a:defRPr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2873</Words>
  <Application>Microsoft Office PowerPoint</Application>
  <PresentationFormat>On-screen Show (4:3)</PresentationFormat>
  <Paragraphs>1370</Paragraphs>
  <Slides>46</Slides>
  <Notes>46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Office Theme</vt:lpstr>
      <vt:lpstr>VISIO</vt:lpstr>
      <vt:lpstr>Jaringan Komputer</vt:lpstr>
      <vt:lpstr>PowerPoint Presentation</vt:lpstr>
      <vt:lpstr>PowerPoint Presentation</vt:lpstr>
      <vt:lpstr>Tugas Datalink</vt:lpstr>
      <vt:lpstr>Proses Hubungan Di Link</vt:lpstr>
      <vt:lpstr>Sub Layer Pada Data Link</vt:lpstr>
      <vt:lpstr>PowerPoint Presentation</vt:lpstr>
      <vt:lpstr>PowerPoint Presentation</vt:lpstr>
      <vt:lpstr>Metoda Deteksi Kesalahan</vt:lpstr>
      <vt:lpstr>Pariti</vt:lpstr>
      <vt:lpstr>Cyclic Redudancy Check: Sisi Penggirim</vt:lpstr>
      <vt:lpstr>Cyclic Redudancy Check: Sisi Penerima</vt:lpstr>
      <vt:lpstr>Contoh Perhitungan CRC</vt:lpstr>
      <vt:lpstr>Penggunaan : Pada Paket LAN (MAC)</vt:lpstr>
      <vt:lpstr>Checksum</vt:lpstr>
      <vt:lpstr>Contoh perhitungan</vt:lpstr>
      <vt:lpstr>Pengguna Checksum: IP</vt:lpstr>
      <vt:lpstr>Pengguna Checksum: TCP</vt:lpstr>
      <vt:lpstr>Backward Error Control</vt:lpstr>
      <vt:lpstr>Backward Error Control: ARQ</vt:lpstr>
      <vt:lpstr>ARQ : Idle RQ</vt:lpstr>
      <vt:lpstr>Kasus 1: jika paket tidak sampai</vt:lpstr>
      <vt:lpstr>Kasus 2: feedback tidak sampai</vt:lpstr>
      <vt:lpstr>Kapankah pengirim mengirim ulang paket ???</vt:lpstr>
      <vt:lpstr>ARQ : Idle RQ</vt:lpstr>
      <vt:lpstr>ARQ : Go Back N</vt:lpstr>
      <vt:lpstr>PowerPoint Presentation</vt:lpstr>
      <vt:lpstr>ARQ : Selective Repeat</vt:lpstr>
      <vt:lpstr>Error Control 1  (Backward Error Control)</vt:lpstr>
      <vt:lpstr>Forward Error Control</vt:lpstr>
      <vt:lpstr>Jenis-Jenis FEC</vt:lpstr>
      <vt:lpstr>Contoh Block Parity 1</vt:lpstr>
      <vt:lpstr>Contoh Block Parity 2</vt:lpstr>
      <vt:lpstr>Contoh Block Parity 3</vt:lpstr>
      <vt:lpstr>Hamming Code: Sisi Pengirim</vt:lpstr>
      <vt:lpstr>PowerPoint Presentation</vt:lpstr>
      <vt:lpstr>Human Way</vt:lpstr>
      <vt:lpstr>Hamming Code: Sisi Penerima</vt:lpstr>
      <vt:lpstr>Human Way</vt:lpstr>
      <vt:lpstr>Human Way</vt:lpstr>
      <vt:lpstr>Human Way</vt:lpstr>
      <vt:lpstr>Human Way</vt:lpstr>
      <vt:lpstr>Metoda FEC Lain</vt:lpstr>
      <vt:lpstr>PowerPoint Presentation</vt:lpstr>
      <vt:lpstr>PowerPoint Presentation</vt:lpstr>
      <vt:lpstr>PowerPoint Presentation</vt:lpstr>
    </vt:vector>
  </TitlesOfParts>
  <Company>ITB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Tody Ariefianto Wibowo</dc:creator>
  <cp:lastModifiedBy>one</cp:lastModifiedBy>
  <cp:revision>24</cp:revision>
  <dcterms:created xsi:type="dcterms:W3CDTF">2010-03-01T00:48:05Z</dcterms:created>
  <dcterms:modified xsi:type="dcterms:W3CDTF">2015-02-25T05:22:28Z</dcterms:modified>
</cp:coreProperties>
</file>