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327" r:id="rId2"/>
    <p:sldId id="325" r:id="rId3"/>
    <p:sldId id="287" r:id="rId4"/>
    <p:sldId id="288" r:id="rId5"/>
    <p:sldId id="289" r:id="rId6"/>
    <p:sldId id="286" r:id="rId7"/>
    <p:sldId id="290" r:id="rId8"/>
    <p:sldId id="292" r:id="rId9"/>
    <p:sldId id="293" r:id="rId10"/>
    <p:sldId id="294" r:id="rId11"/>
    <p:sldId id="295" r:id="rId12"/>
    <p:sldId id="296" r:id="rId13"/>
    <p:sldId id="297" r:id="rId14"/>
    <p:sldId id="299" r:id="rId15"/>
    <p:sldId id="300" r:id="rId16"/>
    <p:sldId id="301" r:id="rId17"/>
    <p:sldId id="303" r:id="rId18"/>
    <p:sldId id="304" r:id="rId19"/>
    <p:sldId id="305" r:id="rId20"/>
    <p:sldId id="307" r:id="rId21"/>
    <p:sldId id="411" r:id="rId22"/>
    <p:sldId id="308" r:id="rId23"/>
    <p:sldId id="309" r:id="rId24"/>
    <p:sldId id="310" r:id="rId25"/>
    <p:sldId id="319" r:id="rId26"/>
    <p:sldId id="320" r:id="rId27"/>
    <p:sldId id="321" r:id="rId28"/>
    <p:sldId id="322" r:id="rId29"/>
    <p:sldId id="409" r:id="rId30"/>
    <p:sldId id="323" r:id="rId31"/>
    <p:sldId id="28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877" autoAdjust="0"/>
  </p:normalViewPr>
  <p:slideViewPr>
    <p:cSldViewPr>
      <p:cViewPr varScale="1">
        <p:scale>
          <a:sx n="64" d="100"/>
          <a:sy n="64" d="100"/>
        </p:scale>
        <p:origin x="-126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40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8C91C15-A441-4C3B-A94C-0782FED508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DLE = Data Link Escape</a:t>
            </a:r>
          </a:p>
          <a:p>
            <a:r>
              <a:rPr lang="id-ID" dirty="0" smtClean="0"/>
              <a:t>STX = Start of Text</a:t>
            </a:r>
          </a:p>
          <a:p>
            <a:r>
              <a:rPr lang="id-ID" smtClean="0"/>
              <a:t>ETX = End of Text</a:t>
            </a:r>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a:spcBef>
                <a:spcPct val="0"/>
              </a:spcBef>
            </a:pPr>
            <a:endParaRPr lang="en-US" smtClean="0"/>
          </a:p>
        </p:txBody>
      </p:sp>
      <p:sp>
        <p:nvSpPr>
          <p:cNvPr id="1423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4CBAE2-EF5B-486F-8FB3-E88AA91BAC52}" type="slidenum">
              <a:rPr lang="en-US" sz="1200"/>
              <a:pPr algn="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LSB = Least Significant Bit</a:t>
            </a:r>
          </a:p>
          <a:p>
            <a:r>
              <a:rPr lang="id-ID" smtClean="0"/>
              <a:t>MSB = Most Significant Bit</a:t>
            </a:r>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C91C15-A441-4C3B-A94C-0782FED508B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EDC39C54-C7D6-4F3D-9E1D-4713A1326F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40E413C-154F-4670-8751-C0193B89EA7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E24DABB-2485-474B-A171-B3CD1B62959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583B715-C6CC-4F71-932E-4B88C107B74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4D8A43F-4461-4850-9333-8E264DE83ED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3EBE806-A433-4B3D-9F2D-1C6E6E1B779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BD6FFA3-A241-452E-A487-0011823C8287}"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B1C1A98-2F28-466A-8E2F-4461A2D72638}"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A12D5F6-5689-45E8-93C0-9E710D9B1EB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3FA7965-13DD-45CE-923B-7CC8ABB50D3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C1416F0-AD05-4173-B125-3F50015E6A4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1C9D79B7-7E79-4DFE-897C-9FD7264A9910}" type="slidenum">
              <a:rPr lang="en-US"/>
              <a:pPr>
                <a:defRPr/>
              </a:pPr>
              <a:t>‹#›</a:t>
            </a:fld>
            <a:endParaRPr lang="en-US"/>
          </a:p>
        </p:txBody>
      </p:sp>
      <p:grpSp>
        <p:nvGrpSpPr>
          <p:cNvPr id="7172" name="Group 4"/>
          <p:cNvGrpSpPr>
            <a:grpSpLocks/>
          </p:cNvGrpSpPr>
          <p:nvPr/>
        </p:nvGrpSpPr>
        <p:grpSpPr bwMode="auto">
          <a:xfrm>
            <a:off x="0" y="0"/>
            <a:ext cx="9144000" cy="546100"/>
            <a:chOff x="0" y="0"/>
            <a:chExt cx="5760" cy="344"/>
          </a:xfrm>
        </p:grpSpPr>
        <p:sp>
          <p:nvSpPr>
            <p:cNvPr id="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717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609600" y="2362200"/>
            <a:ext cx="8153400" cy="1016000"/>
          </a:xfrm>
          <a:prstGeom prst="rect">
            <a:avLst/>
          </a:prstGeom>
          <a:noFill/>
          <a:ln w="9525">
            <a:noFill/>
            <a:miter lim="800000"/>
            <a:headEnd/>
            <a:tailEnd/>
          </a:ln>
        </p:spPr>
        <p:txBody>
          <a:bodyPr>
            <a:spAutoFit/>
          </a:bodyPr>
          <a:lstStyle/>
          <a:p>
            <a:pPr algn="ctr"/>
            <a:r>
              <a:rPr lang="en-US" sz="6000" b="1"/>
              <a:t>LAYER FISIK</a:t>
            </a:r>
            <a:endParaRPr lang="en-U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endParaRPr lang="en-US" smtClean="0"/>
          </a:p>
        </p:txBody>
      </p:sp>
      <p:sp>
        <p:nvSpPr>
          <p:cNvPr id="38915" name="Rectangle 3"/>
          <p:cNvSpPr>
            <a:spLocks noGrp="1"/>
          </p:cNvSpPr>
          <p:nvPr>
            <p:ph type="body" idx="1"/>
          </p:nvPr>
        </p:nvSpPr>
        <p:spPr/>
        <p:txBody>
          <a:bodyPr/>
          <a:lstStyle/>
          <a:p>
            <a:endParaRPr lang="en-US" smtClean="0"/>
          </a:p>
        </p:txBody>
      </p:sp>
      <p:pic>
        <p:nvPicPr>
          <p:cNvPr id="38916" name="Picture 7" descr="3"/>
          <p:cNvPicPr>
            <a:picLocks noChangeAspect="1" noChangeArrowheads="1"/>
          </p:cNvPicPr>
          <p:nvPr/>
        </p:nvPicPr>
        <p:blipFill>
          <a:blip r:embed="rId3"/>
          <a:srcRect/>
          <a:stretch>
            <a:fillRect/>
          </a:stretch>
        </p:blipFill>
        <p:spPr bwMode="auto">
          <a:xfrm>
            <a:off x="457200" y="304800"/>
            <a:ext cx="8229600" cy="605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63562"/>
          </a:xfrm>
        </p:spPr>
        <p:txBody>
          <a:bodyPr>
            <a:normAutofit fontScale="90000"/>
          </a:bodyPr>
          <a:lstStyle/>
          <a:p>
            <a:pPr fontAlgn="auto">
              <a:spcAft>
                <a:spcPts val="0"/>
              </a:spcAft>
              <a:defRPr/>
            </a:pPr>
            <a:r>
              <a:rPr lang="en-US" dirty="0" smtClean="0"/>
              <a:t>MODE SINKRON</a:t>
            </a:r>
            <a:endParaRPr lang="en-US" dirty="0"/>
          </a:p>
        </p:txBody>
      </p:sp>
      <p:sp>
        <p:nvSpPr>
          <p:cNvPr id="6" name="Content Placeholder 2"/>
          <p:cNvSpPr txBox="1">
            <a:spLocks/>
          </p:cNvSpPr>
          <p:nvPr/>
        </p:nvSpPr>
        <p:spPr>
          <a:xfrm>
            <a:off x="0" y="1295400"/>
            <a:ext cx="9144000" cy="4525963"/>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pPr marL="342900" indent="-342900" fontAlgn="auto">
              <a:spcBef>
                <a:spcPct val="20000"/>
              </a:spcBef>
              <a:spcAft>
                <a:spcPts val="0"/>
              </a:spcAft>
              <a:buClr>
                <a:schemeClr val="tx1"/>
              </a:buClr>
              <a:buSzPct val="100000"/>
              <a:buFont typeface="Wingdings" pitchFamily="2" charset="2"/>
              <a:buChar char="v"/>
              <a:defRPr/>
            </a:pPr>
            <a:endParaRPr lang="en-US" sz="2400" dirty="0">
              <a:solidFill>
                <a:schemeClr val="tx1"/>
              </a:solidFill>
            </a:endParaRPr>
          </a:p>
        </p:txBody>
      </p:sp>
      <p:pic>
        <p:nvPicPr>
          <p:cNvPr id="39940" name="Picture 3"/>
          <p:cNvPicPr>
            <a:picLocks noChangeAspect="1" noChangeArrowheads="1"/>
          </p:cNvPicPr>
          <p:nvPr/>
        </p:nvPicPr>
        <p:blipFill>
          <a:blip r:embed="rId3"/>
          <a:srcRect/>
          <a:stretch>
            <a:fillRect/>
          </a:stretch>
        </p:blipFill>
        <p:spPr bwMode="auto">
          <a:xfrm>
            <a:off x="1143000" y="1371600"/>
            <a:ext cx="6934200" cy="438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63562"/>
          </a:xfrm>
        </p:spPr>
        <p:txBody>
          <a:bodyPr>
            <a:normAutofit fontScale="90000"/>
          </a:bodyPr>
          <a:lstStyle/>
          <a:p>
            <a:pPr fontAlgn="auto">
              <a:spcAft>
                <a:spcPts val="0"/>
              </a:spcAft>
              <a:defRPr/>
            </a:pPr>
            <a:r>
              <a:rPr lang="en-US" dirty="0" smtClean="0"/>
              <a:t>MODE SINKRON</a:t>
            </a:r>
            <a:endParaRPr lang="en-US" dirty="0"/>
          </a:p>
        </p:txBody>
      </p:sp>
      <p:pic>
        <p:nvPicPr>
          <p:cNvPr id="40963" name="Picture 7" descr="3"/>
          <p:cNvPicPr>
            <a:picLocks noGrp="1" noChangeAspect="1" noChangeArrowheads="1"/>
          </p:cNvPicPr>
          <p:nvPr>
            <p:ph idx="1"/>
          </p:nvPr>
        </p:nvPicPr>
        <p:blipFill>
          <a:blip r:embed="rId3"/>
          <a:srcRect/>
          <a:stretch>
            <a:fillRect/>
          </a:stretch>
        </p:blipFill>
        <p:spPr>
          <a:xfrm>
            <a:off x="457200" y="3048000"/>
            <a:ext cx="8397875" cy="3505200"/>
          </a:xfrm>
        </p:spPr>
      </p:pic>
      <p:sp>
        <p:nvSpPr>
          <p:cNvPr id="4" name="Rectangle 6"/>
          <p:cNvSpPr txBox="1">
            <a:spLocks noChangeArrowheads="1"/>
          </p:cNvSpPr>
          <p:nvPr/>
        </p:nvSpPr>
        <p:spPr>
          <a:xfrm>
            <a:off x="473075" y="1066800"/>
            <a:ext cx="8153400" cy="223520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342900" indent="-342900" fontAlgn="auto">
              <a:spcBef>
                <a:spcPct val="20000"/>
              </a:spcBef>
              <a:spcAft>
                <a:spcPts val="0"/>
              </a:spcAft>
              <a:buFont typeface="Wingdings" pitchFamily="2" charset="2"/>
              <a:buChar char="v"/>
              <a:defRPr/>
            </a:pPr>
            <a:r>
              <a:rPr lang="en-US" sz="2000" dirty="0" err="1">
                <a:solidFill>
                  <a:schemeClr val="tx1"/>
                </a:solidFill>
              </a:rPr>
              <a:t>Aliran</a:t>
            </a:r>
            <a:r>
              <a:rPr lang="en-US" sz="2000" dirty="0">
                <a:solidFill>
                  <a:schemeClr val="tx1"/>
                </a:solidFill>
              </a:rPr>
              <a:t> bit </a:t>
            </a:r>
            <a:r>
              <a:rPr lang="en-US" sz="2000" dirty="0" err="1">
                <a:solidFill>
                  <a:schemeClr val="tx1"/>
                </a:solidFill>
              </a:rPr>
              <a:t>dikodekan</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cara</a:t>
            </a:r>
            <a:r>
              <a:rPr lang="en-US" sz="2000" dirty="0">
                <a:solidFill>
                  <a:schemeClr val="tx1"/>
                </a:solidFill>
              </a:rPr>
              <a:t> </a:t>
            </a:r>
            <a:r>
              <a:rPr lang="en-US" sz="2000" dirty="0" err="1">
                <a:solidFill>
                  <a:schemeClr val="tx1"/>
                </a:solidFill>
              </a:rPr>
              <a:t>tertentu</a:t>
            </a:r>
            <a:r>
              <a:rPr lang="en-US" sz="2000" dirty="0">
                <a:solidFill>
                  <a:schemeClr val="tx1"/>
                </a:solidFill>
              </a:rPr>
              <a:t> </a:t>
            </a:r>
            <a:r>
              <a:rPr lang="en-US" sz="2000" dirty="0" err="1">
                <a:solidFill>
                  <a:schemeClr val="tx1"/>
                </a:solidFill>
              </a:rPr>
              <a:t>sedemikian</a:t>
            </a:r>
            <a:r>
              <a:rPr lang="en-US" sz="2000" dirty="0">
                <a:solidFill>
                  <a:schemeClr val="tx1"/>
                </a:solidFill>
              </a:rPr>
              <a:t> </a:t>
            </a:r>
            <a:r>
              <a:rPr lang="en-US" sz="2000" dirty="0" err="1">
                <a:solidFill>
                  <a:schemeClr val="tx1"/>
                </a:solidFill>
              </a:rPr>
              <a:t>sehingga</a:t>
            </a:r>
            <a:r>
              <a:rPr lang="en-US" sz="2000" dirty="0">
                <a:solidFill>
                  <a:schemeClr val="tx1"/>
                </a:solidFill>
              </a:rPr>
              <a:t> </a:t>
            </a:r>
            <a:r>
              <a:rPr lang="en-US" sz="2000" dirty="0" err="1">
                <a:solidFill>
                  <a:schemeClr val="tx1"/>
                </a:solidFill>
              </a:rPr>
              <a:t>penerima</a:t>
            </a:r>
            <a:r>
              <a:rPr lang="en-US" sz="2000" dirty="0">
                <a:solidFill>
                  <a:schemeClr val="tx1"/>
                </a:solidFill>
              </a:rPr>
              <a:t> </a:t>
            </a:r>
            <a:r>
              <a:rPr lang="en-US" sz="2000" dirty="0" err="1">
                <a:solidFill>
                  <a:schemeClr val="tx1"/>
                </a:solidFill>
              </a:rPr>
              <a:t>dapat</a:t>
            </a:r>
            <a:r>
              <a:rPr lang="en-US" sz="2000" dirty="0">
                <a:solidFill>
                  <a:schemeClr val="tx1"/>
                </a:solidFill>
              </a:rPr>
              <a:t> </a:t>
            </a:r>
            <a:r>
              <a:rPr lang="en-US" sz="2000" dirty="0" err="1">
                <a:solidFill>
                  <a:schemeClr val="tx1"/>
                </a:solidFill>
              </a:rPr>
              <a:t>menjaga</a:t>
            </a:r>
            <a:r>
              <a:rPr lang="en-US" sz="2000" dirty="0">
                <a:solidFill>
                  <a:schemeClr val="tx1"/>
                </a:solidFill>
              </a:rPr>
              <a:t> </a:t>
            </a:r>
            <a:r>
              <a:rPr lang="en-US" sz="2000" dirty="0" err="1">
                <a:solidFill>
                  <a:schemeClr val="tx1"/>
                </a:solidFill>
              </a:rPr>
              <a:t>sinkronisasi</a:t>
            </a:r>
            <a:endParaRPr lang="en-US" sz="2000" dirty="0"/>
          </a:p>
          <a:p>
            <a:pPr marL="342900" indent="-342900" fontAlgn="auto">
              <a:spcBef>
                <a:spcPct val="20000"/>
              </a:spcBef>
              <a:spcAft>
                <a:spcPts val="0"/>
              </a:spcAft>
              <a:buFont typeface="Wingdings" pitchFamily="2" charset="2"/>
              <a:buChar char="v"/>
              <a:defRPr/>
            </a:pPr>
            <a:r>
              <a:rPr lang="en-US" sz="2000" dirty="0" err="1">
                <a:solidFill>
                  <a:schemeClr val="tx1"/>
                </a:solidFill>
              </a:rPr>
              <a:t>Semua</a:t>
            </a:r>
            <a:r>
              <a:rPr lang="en-US" sz="2000" dirty="0">
                <a:solidFill>
                  <a:schemeClr val="tx1"/>
                </a:solidFill>
              </a:rPr>
              <a:t> frame </a:t>
            </a:r>
            <a:r>
              <a:rPr lang="en-US" sz="2000" dirty="0" err="1">
                <a:solidFill>
                  <a:schemeClr val="tx1"/>
                </a:solidFill>
              </a:rPr>
              <a:t>didahului</a:t>
            </a:r>
            <a:r>
              <a:rPr lang="en-US" sz="2000" dirty="0">
                <a:solidFill>
                  <a:schemeClr val="tx1"/>
                </a:solidFill>
              </a:rPr>
              <a:t> </a:t>
            </a:r>
            <a:r>
              <a:rPr lang="en-US" sz="2000" dirty="0" err="1">
                <a:solidFill>
                  <a:schemeClr val="tx1"/>
                </a:solidFill>
              </a:rPr>
              <a:t>oleh</a:t>
            </a:r>
            <a:r>
              <a:rPr lang="en-US" sz="2000" dirty="0">
                <a:solidFill>
                  <a:schemeClr val="tx1"/>
                </a:solidFill>
              </a:rPr>
              <a:t> </a:t>
            </a:r>
            <a:r>
              <a:rPr lang="en-US" sz="2000" dirty="0" err="1">
                <a:solidFill>
                  <a:schemeClr val="tx1"/>
                </a:solidFill>
              </a:rPr>
              <a:t>beberapa</a:t>
            </a:r>
            <a:r>
              <a:rPr lang="en-US" sz="2000" dirty="0">
                <a:solidFill>
                  <a:schemeClr val="tx1"/>
                </a:solidFill>
              </a:rPr>
              <a:t> byte </a:t>
            </a:r>
            <a:r>
              <a:rPr lang="en-US" sz="2000" dirty="0" err="1">
                <a:solidFill>
                  <a:schemeClr val="tx1"/>
                </a:solidFill>
              </a:rPr>
              <a:t>atau</a:t>
            </a:r>
            <a:r>
              <a:rPr lang="en-US" sz="2000" dirty="0">
                <a:solidFill>
                  <a:schemeClr val="tx1"/>
                </a:solidFill>
              </a:rPr>
              <a:t> </a:t>
            </a:r>
            <a:r>
              <a:rPr lang="en-US" sz="2000" dirty="0" err="1">
                <a:solidFill>
                  <a:schemeClr val="tx1"/>
                </a:solidFill>
              </a:rPr>
              <a:t>karakter</a:t>
            </a:r>
            <a:r>
              <a:rPr lang="en-US" sz="2000" dirty="0">
                <a:solidFill>
                  <a:schemeClr val="tx1"/>
                </a:solidFill>
              </a:rPr>
              <a:t> yang </a:t>
            </a:r>
            <a:r>
              <a:rPr lang="en-US" sz="2000" dirty="0" err="1">
                <a:solidFill>
                  <a:schemeClr val="tx1"/>
                </a:solidFill>
              </a:rPr>
              <a:t>berfungsi</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menjaga</a:t>
            </a:r>
            <a:r>
              <a:rPr lang="en-US" sz="2000" dirty="0">
                <a:solidFill>
                  <a:schemeClr val="tx1"/>
                </a:solidFill>
              </a:rPr>
              <a:t> </a:t>
            </a:r>
            <a:r>
              <a:rPr lang="en-US" sz="2000" dirty="0" err="1">
                <a:solidFill>
                  <a:schemeClr val="tx1"/>
                </a:solidFill>
              </a:rPr>
              <a:t>keandalan</a:t>
            </a:r>
            <a:r>
              <a:rPr lang="en-US" sz="2000" dirty="0">
                <a:solidFill>
                  <a:schemeClr val="tx1"/>
                </a:solidFill>
              </a:rPr>
              <a:t> </a:t>
            </a:r>
            <a:r>
              <a:rPr lang="en-US" sz="2000" dirty="0" err="1">
                <a:solidFill>
                  <a:schemeClr val="tx1"/>
                </a:solidFill>
              </a:rPr>
              <a:t>interpretasi</a:t>
            </a:r>
            <a:r>
              <a:rPr lang="en-US" sz="2000" dirty="0">
                <a:solidFill>
                  <a:schemeClr val="tx1"/>
                </a:solidFill>
              </a:rPr>
              <a:t> </a:t>
            </a:r>
            <a:r>
              <a:rPr lang="en-US" sz="2000" dirty="0" err="1">
                <a:solidFill>
                  <a:schemeClr val="tx1"/>
                </a:solidFill>
              </a:rPr>
              <a:t>batas</a:t>
            </a:r>
            <a:r>
              <a:rPr lang="en-US" sz="2000" dirty="0">
                <a:solidFill>
                  <a:schemeClr val="tx1"/>
                </a:solidFill>
              </a:rPr>
              <a:t> </a:t>
            </a:r>
            <a:r>
              <a:rPr lang="en-US" sz="2000" dirty="0" err="1">
                <a:solidFill>
                  <a:schemeClr val="tx1"/>
                </a:solidFill>
              </a:rPr>
              <a:t>antar</a:t>
            </a:r>
            <a:r>
              <a:rPr lang="en-US" sz="2000" dirty="0">
                <a:solidFill>
                  <a:schemeClr val="tx1"/>
                </a:solidFill>
              </a:rPr>
              <a:t> </a:t>
            </a:r>
            <a:r>
              <a:rPr lang="en-US" sz="2000" dirty="0" err="1">
                <a:solidFill>
                  <a:schemeClr val="tx1"/>
                </a:solidFill>
              </a:rPr>
              <a:t>karakter</a:t>
            </a:r>
            <a:endParaRPr lang="en-US" sz="2000" dirty="0"/>
          </a:p>
          <a:p>
            <a:pPr marL="342900" indent="-342900" fontAlgn="auto">
              <a:spcBef>
                <a:spcPct val="20000"/>
              </a:spcBef>
              <a:spcAft>
                <a:spcPts val="0"/>
              </a:spcAft>
              <a:buFont typeface="Wingdings" pitchFamily="2" charset="2"/>
              <a:buChar char="v"/>
              <a:defRPr/>
            </a:pPr>
            <a:r>
              <a:rPr lang="en-US" sz="2000" dirty="0" err="1">
                <a:solidFill>
                  <a:schemeClr val="tx1"/>
                </a:solidFill>
              </a:rPr>
              <a:t>Isi</a:t>
            </a:r>
            <a:r>
              <a:rPr lang="en-US" sz="2000" dirty="0">
                <a:solidFill>
                  <a:schemeClr val="tx1"/>
                </a:solidFill>
              </a:rPr>
              <a:t> frame </a:t>
            </a:r>
            <a:r>
              <a:rPr lang="en-US" sz="2000" dirty="0" err="1">
                <a:solidFill>
                  <a:schemeClr val="tx1"/>
                </a:solidFill>
              </a:rPr>
              <a:t>dienkapsulasi</a:t>
            </a:r>
            <a:r>
              <a:rPr lang="en-US" sz="2000" dirty="0">
                <a:solidFill>
                  <a:schemeClr val="tx1"/>
                </a:solidFill>
              </a:rPr>
              <a:t> </a:t>
            </a:r>
            <a:r>
              <a:rPr lang="en-US" sz="2000" dirty="0" err="1">
                <a:solidFill>
                  <a:schemeClr val="tx1"/>
                </a:solidFill>
              </a:rPr>
              <a:t>di</a:t>
            </a:r>
            <a:r>
              <a:rPr lang="en-US" sz="2000" dirty="0">
                <a:solidFill>
                  <a:schemeClr val="tx1"/>
                </a:solidFill>
              </a:rPr>
              <a:t> </a:t>
            </a:r>
            <a:r>
              <a:rPr lang="en-US" sz="2000" dirty="0" err="1">
                <a:solidFill>
                  <a:schemeClr val="tx1"/>
                </a:solidFill>
              </a:rPr>
              <a:t>antara</a:t>
            </a:r>
            <a:r>
              <a:rPr lang="en-US" sz="2000" dirty="0">
                <a:solidFill>
                  <a:schemeClr val="tx1"/>
                </a:solidFill>
              </a:rPr>
              <a:t> </a:t>
            </a:r>
            <a:r>
              <a:rPr lang="en-US" sz="2000" dirty="0" err="1">
                <a:solidFill>
                  <a:schemeClr val="tx1"/>
                </a:solidFill>
              </a:rPr>
              <a:t>sepasang</a:t>
            </a:r>
            <a:r>
              <a:rPr lang="en-US" sz="2000" dirty="0">
                <a:solidFill>
                  <a:schemeClr val="tx1"/>
                </a:solidFill>
              </a:rPr>
              <a:t> </a:t>
            </a:r>
            <a:r>
              <a:rPr lang="en-US" sz="2000" dirty="0" err="1">
                <a:solidFill>
                  <a:schemeClr val="tx1"/>
                </a:solidFill>
              </a:rPr>
              <a:t>karakter</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sinkronisasi</a:t>
            </a:r>
            <a:r>
              <a:rPr lang="en-US" sz="2000" dirty="0">
                <a:solidFill>
                  <a:schemeClr val="tx1"/>
                </a:solidFill>
              </a:rPr>
              <a:t> frame</a:t>
            </a:r>
          </a:p>
          <a:p>
            <a:pPr marL="342900" indent="-342900" fontAlgn="auto">
              <a:spcBef>
                <a:spcPct val="20000"/>
              </a:spcBef>
              <a:spcAft>
                <a:spcPts val="0"/>
              </a:spcAft>
              <a:buFont typeface="Wingdings" pitchFamily="2" charset="2"/>
              <a:buChar char="v"/>
              <a:defRPr/>
            </a:pPr>
            <a:r>
              <a:rPr lang="en-US" sz="2000" dirty="0" err="1"/>
              <a:t>Pada</a:t>
            </a:r>
            <a:r>
              <a:rPr lang="en-US" sz="2000" dirty="0"/>
              <a:t> </a:t>
            </a:r>
            <a:r>
              <a:rPr lang="en-US" sz="2000" dirty="0" err="1"/>
              <a:t>transmisi</a:t>
            </a:r>
            <a:r>
              <a:rPr lang="en-US" sz="2000" dirty="0"/>
              <a:t> </a:t>
            </a:r>
            <a:r>
              <a:rPr lang="en-US" sz="2000" dirty="0" err="1"/>
              <a:t>sinkron</a:t>
            </a:r>
            <a:r>
              <a:rPr lang="en-US" sz="2000" dirty="0"/>
              <a:t>, </a:t>
            </a:r>
            <a:r>
              <a:rPr lang="en-US" sz="2000" dirty="0" err="1"/>
              <a:t>tiap</a:t>
            </a:r>
            <a:r>
              <a:rPr lang="en-US" sz="2000" dirty="0"/>
              <a:t> frame </a:t>
            </a:r>
            <a:r>
              <a:rPr lang="en-US" sz="2000" dirty="0" err="1"/>
              <a:t>didahului</a:t>
            </a:r>
            <a:r>
              <a:rPr lang="en-US" sz="2000" dirty="0"/>
              <a:t> </a:t>
            </a:r>
            <a:r>
              <a:rPr lang="en-US" sz="2000" dirty="0" err="1"/>
              <a:t>oleh</a:t>
            </a:r>
            <a:r>
              <a:rPr lang="en-US" sz="2000" dirty="0"/>
              <a:t> 2 </a:t>
            </a:r>
            <a:r>
              <a:rPr lang="en-US" sz="2000" dirty="0" err="1"/>
              <a:t>atau</a:t>
            </a:r>
            <a:r>
              <a:rPr lang="en-US" sz="2000" dirty="0"/>
              <a:t> </a:t>
            </a:r>
            <a:r>
              <a:rPr lang="en-US" sz="2000" dirty="0" err="1"/>
              <a:t>lebih</a:t>
            </a:r>
            <a:r>
              <a:rPr lang="en-US" sz="2000" dirty="0"/>
              <a:t> byte (</a:t>
            </a:r>
            <a:r>
              <a:rPr lang="en-US" sz="2000" dirty="0" err="1"/>
              <a:t>karakter</a:t>
            </a:r>
            <a:r>
              <a:rPr lang="en-US" sz="2000" dirty="0"/>
              <a:t>) sync</a:t>
            </a:r>
          </a:p>
          <a:p>
            <a:pPr marL="342900" indent="-342900" fontAlgn="auto">
              <a:spcBef>
                <a:spcPct val="20000"/>
              </a:spcBef>
              <a:spcAft>
                <a:spcPts val="0"/>
              </a:spcAft>
              <a:buFont typeface="Wingdings" pitchFamily="2" charset="2"/>
              <a:buChar char="v"/>
              <a:defRPr/>
            </a:pPr>
            <a:r>
              <a:rPr lang="en-US" sz="2000" dirty="0" err="1"/>
              <a:t>Harus</a:t>
            </a:r>
            <a:r>
              <a:rPr lang="en-US" sz="2000" dirty="0"/>
              <a:t> </a:t>
            </a:r>
            <a:r>
              <a:rPr lang="en-US" sz="2000" dirty="0" err="1"/>
              <a:t>dipastikan</a:t>
            </a:r>
            <a:r>
              <a:rPr lang="en-US" sz="2000" dirty="0"/>
              <a:t> </a:t>
            </a:r>
            <a:r>
              <a:rPr lang="en-US" sz="2000" dirty="0" err="1"/>
              <a:t>bahwa</a:t>
            </a:r>
            <a:r>
              <a:rPr lang="en-US" sz="2000" dirty="0"/>
              <a:t> </a:t>
            </a:r>
            <a:r>
              <a:rPr lang="en-US" sz="2000" dirty="0" err="1"/>
              <a:t>karakter</a:t>
            </a:r>
            <a:r>
              <a:rPr lang="en-US" sz="2000" dirty="0"/>
              <a:t> (byte) start of frame </a:t>
            </a:r>
            <a:r>
              <a:rPr lang="en-US" sz="2000" dirty="0" err="1"/>
              <a:t>dan</a:t>
            </a:r>
            <a:r>
              <a:rPr lang="en-US" sz="2000" dirty="0"/>
              <a:t> end of frame </a:t>
            </a:r>
            <a:r>
              <a:rPr lang="en-US" sz="2000" dirty="0" err="1"/>
              <a:t>bersifat</a:t>
            </a:r>
            <a:r>
              <a:rPr lang="en-US" sz="2000" dirty="0"/>
              <a:t> </a:t>
            </a:r>
            <a:r>
              <a:rPr lang="en-US" sz="2000" dirty="0" err="1"/>
              <a:t>unik</a:t>
            </a:r>
            <a:r>
              <a:rPr lang="en-US" sz="2000" dirty="0"/>
              <a:t>, </a:t>
            </a:r>
            <a:r>
              <a:rPr lang="en-US" sz="2000" dirty="0" err="1"/>
              <a:t>atau</a:t>
            </a:r>
            <a:r>
              <a:rPr lang="en-US" sz="2000" dirty="0"/>
              <a:t> </a:t>
            </a:r>
            <a:r>
              <a:rPr lang="en-US" sz="2000" dirty="0" err="1"/>
              <a:t>tidak</a:t>
            </a:r>
            <a:r>
              <a:rPr lang="en-US" sz="2000" dirty="0"/>
              <a:t> </a:t>
            </a:r>
            <a:r>
              <a:rPr lang="en-US" sz="2000" dirty="0" err="1"/>
              <a:t>ditemukan</a:t>
            </a:r>
            <a:r>
              <a:rPr lang="en-US" sz="2000" dirty="0"/>
              <a:t> </a:t>
            </a:r>
            <a:r>
              <a:rPr lang="en-US" sz="2000" dirty="0" err="1"/>
              <a:t>dalam</a:t>
            </a:r>
            <a:r>
              <a:rPr lang="en-US" sz="2000" dirty="0"/>
              <a:t> </a:t>
            </a:r>
            <a:r>
              <a:rPr lang="en-US" sz="2000" dirty="0" err="1"/>
              <a:t>isi</a:t>
            </a:r>
            <a:r>
              <a:rPr lang="en-US" sz="2000" dirty="0"/>
              <a:t> frame yang </a:t>
            </a:r>
            <a:r>
              <a:rPr lang="en-US" sz="2000" dirty="0" err="1"/>
              <a:t>sedang</a:t>
            </a:r>
            <a:r>
              <a:rPr lang="en-US" sz="2000" dirty="0"/>
              <a:t> </a:t>
            </a:r>
            <a:r>
              <a:rPr lang="en-US" sz="2000" dirty="0" err="1"/>
              <a:t>dikirim</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stCondLst>
                                            <p:cond delay="0"/>
                                          </p:stCondLst>
                                        </p:cTn>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stCondLst>
                                            <p:cond delay="0"/>
                                          </p:stCondLst>
                                        </p:cTn>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stCondLst>
                                            <p:cond delay="0"/>
                                          </p:stCondLst>
                                        </p:cTn>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stCondLst>
                                            <p:cond delay="0"/>
                                          </p:stCondLst>
                                        </p:cTn>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stCondLst>
                                            <p:cond delay="0"/>
                                          </p:stCondLst>
                                        </p:cTn>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stCondLst>
                                            <p:cond delay="0"/>
                                          </p:stCondLst>
                                        </p:cTn>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stCondLst>
                                            <p:cond delay="0"/>
                                          </p:stCondLst>
                                        </p:cTn>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stCondLst>
                                            <p:cond delay="0"/>
                                          </p:stCondLst>
                                        </p:cTn>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stCondLst>
                                            <p:cond delay="0"/>
                                          </p:stCondLst>
                                        </p:cTn>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stCondLst>
                                            <p:cond delay="0"/>
                                          </p:stCondLst>
                                        </p:cTn>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stCondLst>
                                            <p:cond delay="0"/>
                                          </p:stCondLst>
                                        </p:cTn>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63562"/>
          </a:xfrm>
        </p:spPr>
        <p:txBody>
          <a:bodyPr>
            <a:normAutofit fontScale="90000"/>
          </a:bodyPr>
          <a:lstStyle/>
          <a:p>
            <a:pPr fontAlgn="auto">
              <a:spcAft>
                <a:spcPts val="0"/>
              </a:spcAft>
              <a:defRPr/>
            </a:pPr>
            <a:r>
              <a:rPr lang="en-US" dirty="0" smtClean="0"/>
              <a:t>MODE ISOKRON</a:t>
            </a:r>
            <a:endParaRPr lang="en-US" dirty="0"/>
          </a:p>
        </p:txBody>
      </p:sp>
      <p:pic>
        <p:nvPicPr>
          <p:cNvPr id="41987" name="Picture 2"/>
          <p:cNvPicPr>
            <a:picLocks noChangeAspect="1" noChangeArrowheads="1"/>
          </p:cNvPicPr>
          <p:nvPr/>
        </p:nvPicPr>
        <p:blipFill>
          <a:blip r:embed="rId3"/>
          <a:srcRect/>
          <a:stretch>
            <a:fillRect/>
          </a:stretch>
        </p:blipFill>
        <p:spPr bwMode="auto">
          <a:xfrm>
            <a:off x="609600" y="1066800"/>
            <a:ext cx="749141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SINKRONISASI</a:t>
            </a:r>
          </a:p>
        </p:txBody>
      </p:sp>
      <p:sp>
        <p:nvSpPr>
          <p:cNvPr id="43011" name="Content Placeholder 2"/>
          <p:cNvSpPr>
            <a:spLocks noGrp="1"/>
          </p:cNvSpPr>
          <p:nvPr>
            <p:ph idx="1"/>
          </p:nvPr>
        </p:nvSpPr>
        <p:spPr/>
        <p:txBody>
          <a:bodyPr/>
          <a:lstStyle/>
          <a:p>
            <a:endParaRPr lang="en-US" smtClean="0"/>
          </a:p>
        </p:txBody>
      </p:sp>
      <p:pic>
        <p:nvPicPr>
          <p:cNvPr id="43012" name="Picture 2"/>
          <p:cNvPicPr>
            <a:picLocks noChangeAspect="1" noChangeArrowheads="1"/>
          </p:cNvPicPr>
          <p:nvPr/>
        </p:nvPicPr>
        <p:blipFill>
          <a:blip r:embed="rId3"/>
          <a:srcRect/>
          <a:stretch>
            <a:fillRect/>
          </a:stretch>
        </p:blipFill>
        <p:spPr bwMode="auto">
          <a:xfrm>
            <a:off x="838200" y="1524000"/>
            <a:ext cx="6248400" cy="463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953000" cy="563563"/>
          </a:xfrm>
        </p:spPr>
        <p:txBody>
          <a:bodyPr>
            <a:normAutofit fontScale="90000"/>
          </a:bodyPr>
          <a:lstStyle/>
          <a:p>
            <a:pPr fontAlgn="auto">
              <a:spcAft>
                <a:spcPts val="0"/>
              </a:spcAft>
              <a:defRPr/>
            </a:pPr>
            <a:r>
              <a:rPr lang="en-US" dirty="0" smtClean="0"/>
              <a:t>SINKRONISASI BIT</a:t>
            </a:r>
            <a:endParaRPr lang="en-US" dirty="0"/>
          </a:p>
        </p:txBody>
      </p:sp>
      <p:pic>
        <p:nvPicPr>
          <p:cNvPr id="44035" name="Picture 2"/>
          <p:cNvPicPr>
            <a:picLocks noChangeAspect="1" noChangeArrowheads="1"/>
          </p:cNvPicPr>
          <p:nvPr/>
        </p:nvPicPr>
        <p:blipFill>
          <a:blip r:embed="rId3"/>
          <a:srcRect/>
          <a:stretch>
            <a:fillRect/>
          </a:stretch>
        </p:blipFill>
        <p:spPr bwMode="auto">
          <a:xfrm>
            <a:off x="1066800" y="1295400"/>
            <a:ext cx="791368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563562"/>
          </a:xfrm>
        </p:spPr>
        <p:txBody>
          <a:bodyPr>
            <a:normAutofit fontScale="90000"/>
          </a:bodyPr>
          <a:lstStyle/>
          <a:p>
            <a:pPr fontAlgn="auto">
              <a:spcAft>
                <a:spcPts val="0"/>
              </a:spcAft>
              <a:defRPr/>
            </a:pPr>
            <a:r>
              <a:rPr lang="en-US" dirty="0" smtClean="0"/>
              <a:t>SINKRONISASI BIT</a:t>
            </a:r>
            <a:endParaRPr lang="en-US" dirty="0"/>
          </a:p>
        </p:txBody>
      </p:sp>
      <p:pic>
        <p:nvPicPr>
          <p:cNvPr id="45059" name="Picture 2"/>
          <p:cNvPicPr>
            <a:picLocks noChangeAspect="1" noChangeArrowheads="1"/>
          </p:cNvPicPr>
          <p:nvPr/>
        </p:nvPicPr>
        <p:blipFill>
          <a:blip r:embed="rId3"/>
          <a:srcRect/>
          <a:stretch>
            <a:fillRect/>
          </a:stretch>
        </p:blipFill>
        <p:spPr bwMode="auto">
          <a:xfrm>
            <a:off x="1062038" y="1219200"/>
            <a:ext cx="8005762" cy="435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274638"/>
            <a:ext cx="4114800" cy="563562"/>
          </a:xfrm>
        </p:spPr>
        <p:txBody>
          <a:bodyPr/>
          <a:lstStyle/>
          <a:p>
            <a:r>
              <a:rPr lang="en-US" sz="2800" smtClean="0"/>
              <a:t>MODE SINKRON BERORIENTASI BIT</a:t>
            </a:r>
          </a:p>
        </p:txBody>
      </p:sp>
      <p:graphicFrame>
        <p:nvGraphicFramePr>
          <p:cNvPr id="5122" name="Object 2"/>
          <p:cNvGraphicFramePr>
            <a:graphicFrameLocks noChangeAspect="1"/>
          </p:cNvGraphicFramePr>
          <p:nvPr/>
        </p:nvGraphicFramePr>
        <p:xfrm>
          <a:off x="990600" y="1219200"/>
          <a:ext cx="7772400" cy="4419600"/>
        </p:xfrm>
        <a:graphic>
          <a:graphicData uri="http://schemas.openxmlformats.org/presentationml/2006/ole">
            <p:oleObj spid="_x0000_s5122" name="VISIO" r:id="rId4" imgW="6095520" imgH="4064040" progId="Visio.Drawing.11">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4114800" cy="563562"/>
          </a:xfrm>
        </p:spPr>
        <p:txBody>
          <a:bodyPr/>
          <a:lstStyle/>
          <a:p>
            <a:r>
              <a:rPr lang="en-US" sz="2800" smtClean="0"/>
              <a:t>SINKRONISASI KARAKTER</a:t>
            </a:r>
          </a:p>
        </p:txBody>
      </p:sp>
      <p:pic>
        <p:nvPicPr>
          <p:cNvPr id="46083" name="Picture 3"/>
          <p:cNvPicPr>
            <a:picLocks noChangeAspect="1" noChangeArrowheads="1"/>
          </p:cNvPicPr>
          <p:nvPr/>
        </p:nvPicPr>
        <p:blipFill>
          <a:blip r:embed="rId3"/>
          <a:srcRect/>
          <a:stretch>
            <a:fillRect/>
          </a:stretch>
        </p:blipFill>
        <p:spPr bwMode="auto">
          <a:xfrm>
            <a:off x="1604963" y="1219200"/>
            <a:ext cx="7310437" cy="437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4114800" cy="563562"/>
          </a:xfrm>
        </p:spPr>
        <p:txBody>
          <a:bodyPr/>
          <a:lstStyle/>
          <a:p>
            <a:r>
              <a:rPr lang="en-US" sz="2800" smtClean="0"/>
              <a:t>SINKRONISASI KARAKTER</a:t>
            </a:r>
          </a:p>
        </p:txBody>
      </p:sp>
      <p:graphicFrame>
        <p:nvGraphicFramePr>
          <p:cNvPr id="5" name="Group 1050"/>
          <p:cNvGraphicFramePr>
            <a:graphicFrameLocks noGrp="1"/>
          </p:cNvGraphicFramePr>
          <p:nvPr/>
        </p:nvGraphicFramePr>
        <p:xfrm>
          <a:off x="609600" y="1676400"/>
          <a:ext cx="8382000" cy="3432176"/>
        </p:xfrm>
        <a:graphic>
          <a:graphicData uri="http://schemas.openxmlformats.org/drawingml/2006/table">
            <a:tbl>
              <a:tblPr/>
              <a:tblGrid>
                <a:gridCol w="492125"/>
                <a:gridCol w="493713"/>
                <a:gridCol w="492125"/>
                <a:gridCol w="493712"/>
                <a:gridCol w="493713"/>
                <a:gridCol w="493712"/>
                <a:gridCol w="492125"/>
                <a:gridCol w="493713"/>
                <a:gridCol w="492125"/>
                <a:gridCol w="493712"/>
                <a:gridCol w="492125"/>
                <a:gridCol w="493713"/>
                <a:gridCol w="493712"/>
                <a:gridCol w="493713"/>
                <a:gridCol w="492125"/>
                <a:gridCol w="493712"/>
                <a:gridCol w="492125"/>
              </a:tblGrid>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7</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8</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9</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B</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E</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F</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0x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NUL</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SOH</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STX</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ETX</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EOT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ENQ</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ACK</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BEL</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BS</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TAB</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LF</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VT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FF</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CR</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SO</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SI</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1x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DLE</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DC1</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DC2</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DC3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DC4</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NAK</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SYN</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ETB</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CAN</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EM</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SUB</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ESC</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FS</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GS</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RS</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US</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2x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space </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&amp;</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3x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0</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5</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7</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8</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9</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4x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H</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J</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K</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O</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5x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R</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V</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X</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Y</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Z</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_</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6x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h</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j</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k</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o</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7x</a:t>
                      </a:r>
                      <a:endParaRPr kumimoji="0" lang="en-US" sz="1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v</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x</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y</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z</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DEL</a:t>
                      </a:r>
                    </a:p>
                  </a:txBody>
                  <a:tcPr anchor="ctr" horzOverflow="overflow">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lnTlToBr>
                      <a:noFill/>
                    </a:lnTlToBr>
                    <a:lnBlToTr>
                      <a:noFill/>
                    </a:lnBlToTr>
                    <a:solidFill>
                      <a:srgbClr val="FFFF00"/>
                    </a:solidFill>
                  </a:tcPr>
                </a:tc>
              </a:tr>
            </a:tbl>
          </a:graphicData>
        </a:graphic>
      </p:graphicFrame>
      <p:sp>
        <p:nvSpPr>
          <p:cNvPr id="47289" name="Rectangle 1031"/>
          <p:cNvSpPr>
            <a:spLocks noChangeArrowheads="1"/>
          </p:cNvSpPr>
          <p:nvPr/>
        </p:nvSpPr>
        <p:spPr bwMode="auto">
          <a:xfrm>
            <a:off x="4006850" y="4378325"/>
            <a:ext cx="184150" cy="641350"/>
          </a:xfrm>
          <a:prstGeom prst="rect">
            <a:avLst/>
          </a:prstGeom>
          <a:noFill/>
          <a:ln w="9525">
            <a:noFill/>
            <a:miter lim="800000"/>
            <a:headEnd/>
            <a:tailEnd/>
          </a:ln>
        </p:spPr>
        <p:txBody>
          <a:bodyPr wrap="none" anchor="ctr">
            <a:spAutoFit/>
          </a:bodyPr>
          <a:lstStyle/>
          <a:p>
            <a:pPr algn="ctr"/>
            <a:endParaRPr lang="en-US">
              <a:latin typeface="Constantia" pitchFamily="18" charset="0"/>
            </a:endParaRPr>
          </a:p>
          <a:p>
            <a:pPr algn="ctr"/>
            <a:endParaRPr lang="en-US">
              <a:latin typeface="Constantia" pitchFamily="18" charset="0"/>
            </a:endParaRPr>
          </a:p>
        </p:txBody>
      </p:sp>
      <p:sp>
        <p:nvSpPr>
          <p:cNvPr id="47290" name="Rectangle 1046"/>
          <p:cNvSpPr>
            <a:spLocks noChangeArrowheads="1"/>
          </p:cNvSpPr>
          <p:nvPr/>
        </p:nvSpPr>
        <p:spPr bwMode="auto">
          <a:xfrm>
            <a:off x="2514600" y="5562600"/>
            <a:ext cx="6096000" cy="366713"/>
          </a:xfrm>
          <a:prstGeom prst="rect">
            <a:avLst/>
          </a:prstGeom>
          <a:noFill/>
          <a:ln w="9525">
            <a:noFill/>
            <a:miter lim="800000"/>
            <a:headEnd/>
            <a:tailEnd/>
          </a:ln>
        </p:spPr>
        <p:txBody>
          <a:bodyPr>
            <a:spAutoFit/>
          </a:bodyPr>
          <a:lstStyle/>
          <a:p>
            <a:r>
              <a:rPr lang="en-US" i="1">
                <a:latin typeface="Constantia" pitchFamily="18" charset="0"/>
              </a:rPr>
              <a:t>16 00 00 00 02 </a:t>
            </a:r>
            <a:r>
              <a:rPr lang="en-US" i="1">
                <a:solidFill>
                  <a:srgbClr val="FF3300"/>
                </a:solidFill>
                <a:latin typeface="Constantia" pitchFamily="18" charset="0"/>
              </a:rPr>
              <a:t>52 4A 47 48 4B 4C 53 …..45</a:t>
            </a:r>
            <a:r>
              <a:rPr lang="en-US" i="1">
                <a:latin typeface="Constantia" pitchFamily="18" charset="0"/>
              </a:rPr>
              <a:t> 03 00 00 00 16 16</a:t>
            </a:r>
          </a:p>
        </p:txBody>
      </p:sp>
      <p:sp>
        <p:nvSpPr>
          <p:cNvPr id="47291" name="Rectangle 1047"/>
          <p:cNvSpPr>
            <a:spLocks noChangeArrowheads="1"/>
          </p:cNvSpPr>
          <p:nvPr/>
        </p:nvSpPr>
        <p:spPr bwMode="auto">
          <a:xfrm>
            <a:off x="2438400" y="5257800"/>
            <a:ext cx="6705600" cy="307975"/>
          </a:xfrm>
          <a:prstGeom prst="rect">
            <a:avLst/>
          </a:prstGeom>
          <a:noFill/>
          <a:ln w="9525">
            <a:noFill/>
            <a:miter lim="800000"/>
            <a:headEnd/>
            <a:tailEnd/>
          </a:ln>
        </p:spPr>
        <p:txBody>
          <a:bodyPr>
            <a:spAutoFit/>
          </a:bodyPr>
          <a:lstStyle/>
          <a:p>
            <a:r>
              <a:rPr lang="en-US" sz="1400" i="1">
                <a:latin typeface="Constantia" pitchFamily="18" charset="0"/>
              </a:rPr>
              <a:t>SYN</a:t>
            </a:r>
            <a:r>
              <a:rPr lang="en-US" sz="1400">
                <a:latin typeface="Constantia" pitchFamily="18" charset="0"/>
              </a:rPr>
              <a:t> NUL NUL NUL </a:t>
            </a:r>
            <a:r>
              <a:rPr lang="en-US" sz="1400" u="sng">
                <a:latin typeface="Constantia" pitchFamily="18" charset="0"/>
              </a:rPr>
              <a:t>STX</a:t>
            </a:r>
            <a:r>
              <a:rPr lang="en-US" sz="1400">
                <a:latin typeface="Constantia" pitchFamily="18" charset="0"/>
              </a:rPr>
              <a:t> </a:t>
            </a:r>
            <a:r>
              <a:rPr lang="en-US" sz="1400">
                <a:solidFill>
                  <a:srgbClr val="FF3300"/>
                </a:solidFill>
                <a:latin typeface="Constantia" pitchFamily="18" charset="0"/>
              </a:rPr>
              <a:t>R J G H K L I Y H K L S J H F U Y U W I E</a:t>
            </a:r>
            <a:r>
              <a:rPr lang="en-US" sz="1400">
                <a:latin typeface="Constantia" pitchFamily="18" charset="0"/>
              </a:rPr>
              <a:t> </a:t>
            </a:r>
            <a:r>
              <a:rPr lang="en-US" sz="1400" u="sng">
                <a:latin typeface="Constantia" pitchFamily="18" charset="0"/>
              </a:rPr>
              <a:t>ETX</a:t>
            </a:r>
            <a:r>
              <a:rPr lang="en-US" sz="1400">
                <a:latin typeface="Constantia" pitchFamily="18" charset="0"/>
              </a:rPr>
              <a:t> NUL NUL NUL </a:t>
            </a:r>
            <a:r>
              <a:rPr lang="en-US" sz="1400" i="1">
                <a:latin typeface="Constantia" pitchFamily="18" charset="0"/>
              </a:rPr>
              <a:t>SYN SYN</a:t>
            </a:r>
          </a:p>
        </p:txBody>
      </p:sp>
      <p:sp>
        <p:nvSpPr>
          <p:cNvPr id="9" name="TextBox 8"/>
          <p:cNvSpPr txBox="1"/>
          <p:nvPr/>
        </p:nvSpPr>
        <p:spPr>
          <a:xfrm>
            <a:off x="3810000" y="1138535"/>
            <a:ext cx="1680140" cy="4616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TABEL ASCII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086600" cy="2586038"/>
          </a:xfrm>
          <a:prstGeom prst="rect">
            <a:avLst/>
          </a:prstGeom>
          <a:noFill/>
        </p:spPr>
        <p:txBody>
          <a:bodyPr>
            <a:spAutoFit/>
          </a:bodyPr>
          <a:lstStyle/>
          <a:p>
            <a:pPr algn="ctr">
              <a:defRPr/>
            </a:pPr>
            <a:r>
              <a:rPr lang="en-US" sz="3600" dirty="0"/>
              <a:t>LAYER FISIK</a:t>
            </a:r>
          </a:p>
          <a:p>
            <a:pPr>
              <a:defRPr/>
            </a:pPr>
            <a:endParaRPr lang="en-US" dirty="0"/>
          </a:p>
          <a:p>
            <a:pPr>
              <a:defRPr/>
            </a:pPr>
            <a:endParaRPr lang="en-US" u="sng" dirty="0"/>
          </a:p>
          <a:p>
            <a:pPr>
              <a:defRPr/>
            </a:pPr>
            <a:r>
              <a:rPr lang="en-US" u="sng" dirty="0"/>
              <a:t>TERKAIT LAYER FISIK:</a:t>
            </a:r>
          </a:p>
          <a:p>
            <a:pPr marL="342900" indent="-342900">
              <a:buFontTx/>
              <a:buAutoNum type="arabicPeriod"/>
              <a:defRPr/>
            </a:pPr>
            <a:r>
              <a:rPr lang="en-US" dirty="0"/>
              <a:t>SINKRONISASI</a:t>
            </a:r>
          </a:p>
          <a:p>
            <a:pPr marL="342900" indent="-342900">
              <a:buFontTx/>
              <a:buAutoNum type="arabicPeriod"/>
              <a:defRPr/>
            </a:pPr>
            <a:r>
              <a:rPr lang="en-US" dirty="0"/>
              <a:t>PHYSICAL ENCODING : NRZI, NRZ, MANCHESTER, AMI</a:t>
            </a:r>
          </a:p>
          <a:p>
            <a:pPr marL="342900" indent="-342900">
              <a:buFontTx/>
              <a:buAutoNum type="arabicPeriod"/>
              <a:defRPr/>
            </a:pPr>
            <a:r>
              <a:rPr lang="en-US" dirty="0"/>
              <a:t>GANGGUAN LAYER FISIK</a:t>
            </a:r>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4114800" cy="563562"/>
          </a:xfrm>
        </p:spPr>
        <p:txBody>
          <a:bodyPr/>
          <a:lstStyle/>
          <a:p>
            <a:r>
              <a:rPr lang="en-US" sz="2800" smtClean="0"/>
              <a:t>SINKRONISASI KARAKTER</a:t>
            </a:r>
          </a:p>
        </p:txBody>
      </p:sp>
      <p:pic>
        <p:nvPicPr>
          <p:cNvPr id="48131" name="Picture 2"/>
          <p:cNvPicPr>
            <a:picLocks noChangeAspect="1" noChangeArrowheads="1"/>
          </p:cNvPicPr>
          <p:nvPr/>
        </p:nvPicPr>
        <p:blipFill>
          <a:blip r:embed="rId3"/>
          <a:srcRect/>
          <a:stretch>
            <a:fillRect/>
          </a:stretch>
        </p:blipFill>
        <p:spPr bwMode="auto">
          <a:xfrm>
            <a:off x="1587500" y="1295400"/>
            <a:ext cx="74041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4114800" cy="563562"/>
          </a:xfrm>
        </p:spPr>
        <p:txBody>
          <a:bodyPr/>
          <a:lstStyle/>
          <a:p>
            <a:r>
              <a:rPr lang="en-US" sz="2800" smtClean="0"/>
              <a:t>SINKRONISASI KARAKTER</a:t>
            </a:r>
          </a:p>
        </p:txBody>
      </p:sp>
      <p:pic>
        <p:nvPicPr>
          <p:cNvPr id="49155" name="Picture 2"/>
          <p:cNvPicPr>
            <a:picLocks noChangeAspect="1" noChangeArrowheads="1"/>
          </p:cNvPicPr>
          <p:nvPr/>
        </p:nvPicPr>
        <p:blipFill>
          <a:blip r:embed="rId3"/>
          <a:srcRect/>
          <a:stretch>
            <a:fillRect/>
          </a:stretch>
        </p:blipFill>
        <p:spPr bwMode="auto">
          <a:xfrm>
            <a:off x="1676400" y="1143000"/>
            <a:ext cx="7267575"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4114800" cy="563562"/>
          </a:xfrm>
        </p:spPr>
        <p:txBody>
          <a:bodyPr/>
          <a:lstStyle/>
          <a:p>
            <a:r>
              <a:rPr lang="en-US" sz="2800" smtClean="0"/>
              <a:t>SINKRONISASI FRAME</a:t>
            </a:r>
          </a:p>
        </p:txBody>
      </p:sp>
      <p:pic>
        <p:nvPicPr>
          <p:cNvPr id="50179" name="Picture 2"/>
          <p:cNvPicPr>
            <a:picLocks noChangeAspect="1" noChangeArrowheads="1"/>
          </p:cNvPicPr>
          <p:nvPr/>
        </p:nvPicPr>
        <p:blipFill>
          <a:blip r:embed="rId3"/>
          <a:srcRect/>
          <a:stretch>
            <a:fillRect/>
          </a:stretch>
        </p:blipFill>
        <p:spPr bwMode="auto">
          <a:xfrm>
            <a:off x="1600200" y="1295400"/>
            <a:ext cx="7205663" cy="420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4114800" cy="563562"/>
          </a:xfrm>
        </p:spPr>
        <p:txBody>
          <a:bodyPr/>
          <a:lstStyle/>
          <a:p>
            <a:r>
              <a:rPr lang="en-US" sz="2800" smtClean="0"/>
              <a:t>SINKRONISASI FRAME</a:t>
            </a:r>
          </a:p>
        </p:txBody>
      </p:sp>
      <p:pic>
        <p:nvPicPr>
          <p:cNvPr id="51203" name="Picture 2"/>
          <p:cNvPicPr>
            <a:picLocks noChangeAspect="1" noChangeArrowheads="1"/>
          </p:cNvPicPr>
          <p:nvPr/>
        </p:nvPicPr>
        <p:blipFill>
          <a:blip r:embed="rId3"/>
          <a:srcRect/>
          <a:stretch>
            <a:fillRect/>
          </a:stretch>
        </p:blipFill>
        <p:spPr bwMode="auto">
          <a:xfrm>
            <a:off x="1241425" y="1219200"/>
            <a:ext cx="767397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4114800" cy="563562"/>
          </a:xfrm>
        </p:spPr>
        <p:txBody>
          <a:bodyPr/>
          <a:lstStyle/>
          <a:p>
            <a:r>
              <a:rPr lang="en-US" sz="3200" smtClean="0"/>
              <a:t>SINKRONISASI FRAME</a:t>
            </a:r>
          </a:p>
        </p:txBody>
      </p:sp>
      <p:pic>
        <p:nvPicPr>
          <p:cNvPr id="5" name="Picture 7" descr="3"/>
          <p:cNvPicPr>
            <a:picLocks noGrp="1" noChangeAspect="1" noChangeArrowheads="1"/>
          </p:cNvPicPr>
          <p:nvPr>
            <p:ph idx="1"/>
          </p:nvPr>
        </p:nvPicPr>
        <p:blipFill>
          <a:blip r:embed="rId3"/>
          <a:srcRect/>
          <a:stretch>
            <a:fillRect/>
          </a:stretch>
        </p:blipFill>
        <p:spPr>
          <a:xfrm>
            <a:off x="4073001" y="894123"/>
            <a:ext cx="4978924" cy="5841916"/>
          </a:xfrm>
          <a:scene3d>
            <a:camera prst="orthographicFront">
              <a:rot lat="0" lon="0" rev="120000"/>
            </a:camera>
            <a:lightRig rig="threePt" dir="t"/>
          </a:scene3d>
        </p:spPr>
      </p:pic>
      <p:sp>
        <p:nvSpPr>
          <p:cNvPr id="4" name="Rectangle 6"/>
          <p:cNvSpPr txBox="1">
            <a:spLocks noChangeArrowheads="1"/>
          </p:cNvSpPr>
          <p:nvPr/>
        </p:nvSpPr>
        <p:spPr>
          <a:xfrm>
            <a:off x="417513" y="1543050"/>
            <a:ext cx="3471862" cy="4033838"/>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algn="just" fontAlgn="auto">
              <a:spcBef>
                <a:spcPct val="20000"/>
              </a:spcBef>
              <a:spcAft>
                <a:spcPts val="0"/>
              </a:spcAft>
              <a:buFont typeface="Arial" pitchFamily="34" charset="0"/>
              <a:buChar char="•"/>
              <a:defRPr/>
            </a:pPr>
            <a:r>
              <a:rPr lang="en-US" sz="2000" dirty="0" err="1">
                <a:solidFill>
                  <a:schemeClr val="tx1"/>
                </a:solidFill>
              </a:rPr>
              <a:t>Jika</a:t>
            </a:r>
            <a:r>
              <a:rPr lang="en-US" sz="2000" dirty="0">
                <a:solidFill>
                  <a:schemeClr val="tx1"/>
                </a:solidFill>
              </a:rPr>
              <a:t> </a:t>
            </a:r>
            <a:r>
              <a:rPr lang="en-US" sz="2000" dirty="0" err="1">
                <a:solidFill>
                  <a:schemeClr val="tx1"/>
                </a:solidFill>
              </a:rPr>
              <a:t>pesan</a:t>
            </a:r>
            <a:r>
              <a:rPr lang="en-US" sz="2000" dirty="0">
                <a:solidFill>
                  <a:schemeClr val="tx1"/>
                </a:solidFill>
              </a:rPr>
              <a:t> </a:t>
            </a:r>
            <a:r>
              <a:rPr lang="en-US" sz="2000" dirty="0" err="1">
                <a:solidFill>
                  <a:schemeClr val="tx1"/>
                </a:solidFill>
              </a:rPr>
              <a:t>terdiri</a:t>
            </a:r>
            <a:r>
              <a:rPr lang="en-US" sz="2000" dirty="0">
                <a:solidFill>
                  <a:schemeClr val="tx1"/>
                </a:solidFill>
              </a:rPr>
              <a:t> </a:t>
            </a:r>
            <a:r>
              <a:rPr lang="en-US" sz="2000" dirty="0" err="1">
                <a:solidFill>
                  <a:schemeClr val="tx1"/>
                </a:solidFill>
              </a:rPr>
              <a:t>dari</a:t>
            </a:r>
            <a:r>
              <a:rPr lang="en-US" sz="2000" dirty="0">
                <a:solidFill>
                  <a:schemeClr val="tx1"/>
                </a:solidFill>
              </a:rPr>
              <a:t> </a:t>
            </a:r>
            <a:r>
              <a:rPr lang="en-US" sz="2000" dirty="0" err="1">
                <a:solidFill>
                  <a:schemeClr val="tx1"/>
                </a:solidFill>
              </a:rPr>
              <a:t>beberapa</a:t>
            </a:r>
            <a:r>
              <a:rPr lang="en-US" sz="2000" dirty="0">
                <a:solidFill>
                  <a:schemeClr val="tx1"/>
                </a:solidFill>
              </a:rPr>
              <a:t> </a:t>
            </a:r>
            <a:r>
              <a:rPr lang="en-US" sz="2000" dirty="0" err="1">
                <a:solidFill>
                  <a:schemeClr val="tx1"/>
                </a:solidFill>
              </a:rPr>
              <a:t>karakter</a:t>
            </a:r>
            <a:r>
              <a:rPr lang="en-US" sz="2000" dirty="0">
                <a:solidFill>
                  <a:schemeClr val="tx1"/>
                </a:solidFill>
              </a:rPr>
              <a:t> (frame </a:t>
            </a:r>
            <a:r>
              <a:rPr lang="en-US" sz="2000" dirty="0" err="1">
                <a:solidFill>
                  <a:schemeClr val="tx1"/>
                </a:solidFill>
              </a:rPr>
              <a:t>informasi</a:t>
            </a:r>
            <a:r>
              <a:rPr lang="en-US" sz="2000" dirty="0">
                <a:solidFill>
                  <a:schemeClr val="tx1"/>
                </a:solidFill>
              </a:rPr>
              <a:t>), </a:t>
            </a:r>
            <a:r>
              <a:rPr lang="en-US" sz="2000" dirty="0" err="1">
                <a:solidFill>
                  <a:schemeClr val="tx1"/>
                </a:solidFill>
              </a:rPr>
              <a:t>maka</a:t>
            </a:r>
            <a:r>
              <a:rPr lang="en-US" sz="2000" dirty="0">
                <a:solidFill>
                  <a:schemeClr val="tx1"/>
                </a:solidFill>
              </a:rPr>
              <a:t> </a:t>
            </a:r>
            <a:r>
              <a:rPr lang="en-US" sz="2000" dirty="0" err="1">
                <a:solidFill>
                  <a:schemeClr val="tx1"/>
                </a:solidFill>
              </a:rPr>
              <a:t>selain</a:t>
            </a:r>
            <a:r>
              <a:rPr lang="en-US" sz="2000" dirty="0">
                <a:solidFill>
                  <a:schemeClr val="tx1"/>
                </a:solidFill>
              </a:rPr>
              <a:t> </a:t>
            </a:r>
            <a:r>
              <a:rPr lang="en-US" sz="2000" dirty="0" err="1">
                <a:solidFill>
                  <a:schemeClr val="tx1"/>
                </a:solidFill>
              </a:rPr>
              <a:t>melakukan</a:t>
            </a:r>
            <a:r>
              <a:rPr lang="en-US" sz="2000" dirty="0">
                <a:solidFill>
                  <a:schemeClr val="tx1"/>
                </a:solidFill>
              </a:rPr>
              <a:t> </a:t>
            </a:r>
            <a:r>
              <a:rPr lang="en-US" sz="2000" dirty="0" err="1">
                <a:solidFill>
                  <a:schemeClr val="tx1"/>
                </a:solidFill>
              </a:rPr>
              <a:t>sinkronisasi</a:t>
            </a:r>
            <a:r>
              <a:rPr lang="en-US" sz="2000" dirty="0">
                <a:solidFill>
                  <a:schemeClr val="tx1"/>
                </a:solidFill>
              </a:rPr>
              <a:t> bit </a:t>
            </a:r>
            <a:r>
              <a:rPr lang="en-US" sz="2000" dirty="0" err="1">
                <a:solidFill>
                  <a:schemeClr val="tx1"/>
                </a:solidFill>
              </a:rPr>
              <a:t>dan</a:t>
            </a:r>
            <a:r>
              <a:rPr lang="en-US" sz="2000" dirty="0">
                <a:solidFill>
                  <a:schemeClr val="tx1"/>
                </a:solidFill>
              </a:rPr>
              <a:t> </a:t>
            </a:r>
            <a:r>
              <a:rPr lang="en-US" sz="2000" dirty="0" err="1">
                <a:solidFill>
                  <a:schemeClr val="tx1"/>
                </a:solidFill>
              </a:rPr>
              <a:t>karakter</a:t>
            </a:r>
            <a:r>
              <a:rPr lang="en-US" sz="2000" dirty="0">
                <a:solidFill>
                  <a:schemeClr val="tx1"/>
                </a:solidFill>
              </a:rPr>
              <a:t>, </a:t>
            </a:r>
            <a:r>
              <a:rPr lang="en-US" sz="2000" dirty="0" err="1">
                <a:solidFill>
                  <a:schemeClr val="tx1"/>
                </a:solidFill>
              </a:rPr>
              <a:t>penerima</a:t>
            </a:r>
            <a:r>
              <a:rPr lang="en-US" sz="2000" dirty="0">
                <a:solidFill>
                  <a:schemeClr val="tx1"/>
                </a:solidFill>
              </a:rPr>
              <a:t> </a:t>
            </a:r>
            <a:r>
              <a:rPr lang="en-US" sz="2000" dirty="0" err="1">
                <a:solidFill>
                  <a:schemeClr val="tx1"/>
                </a:solidFill>
              </a:rPr>
              <a:t>juga</a:t>
            </a:r>
            <a:r>
              <a:rPr lang="en-US" sz="2000" dirty="0">
                <a:solidFill>
                  <a:schemeClr val="tx1"/>
                </a:solidFill>
              </a:rPr>
              <a:t> </a:t>
            </a:r>
            <a:r>
              <a:rPr lang="en-US" sz="2000" dirty="0" err="1">
                <a:solidFill>
                  <a:schemeClr val="tx1"/>
                </a:solidFill>
              </a:rPr>
              <a:t>harus</a:t>
            </a:r>
            <a:r>
              <a:rPr lang="en-US" sz="2000" dirty="0">
                <a:solidFill>
                  <a:schemeClr val="tx1"/>
                </a:solidFill>
              </a:rPr>
              <a:t> </a:t>
            </a:r>
            <a:r>
              <a:rPr lang="en-US" sz="2000" dirty="0" err="1">
                <a:solidFill>
                  <a:schemeClr val="tx1"/>
                </a:solidFill>
              </a:rPr>
              <a:t>bisa</a:t>
            </a:r>
            <a:r>
              <a:rPr lang="en-US" sz="2000" dirty="0">
                <a:solidFill>
                  <a:schemeClr val="tx1"/>
                </a:solidFill>
              </a:rPr>
              <a:t> </a:t>
            </a:r>
            <a:r>
              <a:rPr lang="en-US" sz="2000" dirty="0" err="1">
                <a:solidFill>
                  <a:schemeClr val="tx1"/>
                </a:solidFill>
              </a:rPr>
              <a:t>menentukan</a:t>
            </a:r>
            <a:r>
              <a:rPr lang="en-US" sz="2000" dirty="0">
                <a:solidFill>
                  <a:schemeClr val="tx1"/>
                </a:solidFill>
              </a:rPr>
              <a:t> </a:t>
            </a:r>
            <a:r>
              <a:rPr lang="en-US" sz="2000" dirty="0" err="1">
                <a:solidFill>
                  <a:schemeClr val="tx1"/>
                </a:solidFill>
              </a:rPr>
              <a:t>awal</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akhir</a:t>
            </a:r>
            <a:r>
              <a:rPr lang="en-US" sz="2000" dirty="0">
                <a:solidFill>
                  <a:schemeClr val="tx1"/>
                </a:solidFill>
              </a:rPr>
              <a:t> </a:t>
            </a:r>
            <a:r>
              <a:rPr lang="en-US" sz="2000" dirty="0" err="1">
                <a:solidFill>
                  <a:schemeClr val="tx1"/>
                </a:solidFill>
              </a:rPr>
              <a:t>tiap</a:t>
            </a:r>
            <a:r>
              <a:rPr lang="en-US" sz="2000" dirty="0">
                <a:solidFill>
                  <a:schemeClr val="tx1"/>
                </a:solidFill>
              </a:rPr>
              <a:t> frame.</a:t>
            </a:r>
          </a:p>
          <a:p>
            <a:pPr marL="342900" indent="-342900" algn="just" fontAlgn="auto">
              <a:spcBef>
                <a:spcPct val="20000"/>
              </a:spcBef>
              <a:spcAft>
                <a:spcPts val="0"/>
              </a:spcAft>
              <a:buFont typeface="Arial" pitchFamily="34" charset="0"/>
              <a:buChar char="•"/>
              <a:defRPr/>
            </a:pPr>
            <a:r>
              <a:rPr lang="en-US" sz="2000" dirty="0" err="1">
                <a:solidFill>
                  <a:schemeClr val="tx1"/>
                </a:solidFill>
              </a:rPr>
              <a:t>Karakter</a:t>
            </a:r>
            <a:r>
              <a:rPr lang="en-US" sz="2000" dirty="0">
                <a:solidFill>
                  <a:schemeClr val="tx1"/>
                </a:solidFill>
              </a:rPr>
              <a:t> </a:t>
            </a:r>
            <a:r>
              <a:rPr lang="en-US" sz="2000" dirty="0" err="1">
                <a:solidFill>
                  <a:schemeClr val="tx1"/>
                </a:solidFill>
              </a:rPr>
              <a:t>kontrol</a:t>
            </a:r>
            <a:r>
              <a:rPr lang="en-US" sz="2000" dirty="0">
                <a:solidFill>
                  <a:schemeClr val="tx1"/>
                </a:solidFill>
              </a:rPr>
              <a:t> yang </a:t>
            </a:r>
            <a:r>
              <a:rPr lang="en-US" sz="2000" dirty="0" err="1">
                <a:solidFill>
                  <a:schemeClr val="tx1"/>
                </a:solidFill>
              </a:rPr>
              <a:t>digunakan</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sinkronisasi</a:t>
            </a:r>
            <a:r>
              <a:rPr lang="en-US" sz="2000" dirty="0">
                <a:solidFill>
                  <a:schemeClr val="tx1"/>
                </a:solidFill>
              </a:rPr>
              <a:t> frame: STX, ETX, </a:t>
            </a:r>
            <a:r>
              <a:rPr lang="en-US" sz="2000" dirty="0" err="1">
                <a:solidFill>
                  <a:schemeClr val="tx1"/>
                </a:solidFill>
              </a:rPr>
              <a:t>dan</a:t>
            </a:r>
            <a:r>
              <a:rPr lang="en-US" sz="2000" dirty="0">
                <a:solidFill>
                  <a:schemeClr val="tx1"/>
                </a:solidFill>
              </a:rPr>
              <a:t> DLE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stCondLst>
                                            <p:cond delay="0"/>
                                          </p:stCondLst>
                                        </p:cTn>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stCondLst>
                                            <p:cond delay="0"/>
                                          </p:stCondLst>
                                        </p:cTn>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stCondLst>
                                            <p:cond delay="0"/>
                                          </p:stCondLst>
                                        </p:cTn>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stCondLst>
                                            <p:cond delay="0"/>
                                          </p:stCondLst>
                                        </p:cTn>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stCondLst>
                                            <p:cond delay="0"/>
                                          </p:stCondLst>
                                        </p:cTn>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r>
              <a:rPr lang="en-US" smtClean="0"/>
              <a:t>Gangguan Pada Transmisi Data</a:t>
            </a:r>
          </a:p>
        </p:txBody>
      </p:sp>
      <p:sp>
        <p:nvSpPr>
          <p:cNvPr id="53251" name="Content Placeholder 2"/>
          <p:cNvSpPr>
            <a:spLocks noGrp="1"/>
          </p:cNvSpPr>
          <p:nvPr>
            <p:ph idx="4294967295"/>
          </p:nvPr>
        </p:nvSpPr>
        <p:spPr/>
        <p:txBody>
          <a:bodyPr/>
          <a:lstStyle/>
          <a:p>
            <a:r>
              <a:rPr lang="en-US" smtClean="0"/>
              <a:t>Derau (Noise)</a:t>
            </a:r>
          </a:p>
          <a:p>
            <a:r>
              <a:rPr lang="en-US" smtClean="0"/>
              <a:t>ISI </a:t>
            </a:r>
            <a:r>
              <a:rPr lang="en-US" smtClean="0">
                <a:sym typeface="Wingdings" pitchFamily="2" charset="2"/>
              </a:rPr>
              <a:t> Inter Symbol Interference</a:t>
            </a:r>
            <a:endParaRPr lang="en-US" smtClean="0"/>
          </a:p>
          <a:p>
            <a:r>
              <a:rPr lang="en-US" smtClean="0"/>
              <a:t>Distorsi</a:t>
            </a:r>
          </a:p>
          <a:p>
            <a:r>
              <a:rPr lang="en-US" smtClean="0"/>
              <a:t>Delay propagasi</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r>
              <a:rPr lang="en-US" smtClean="0"/>
              <a:t>DERAU</a:t>
            </a:r>
          </a:p>
        </p:txBody>
      </p:sp>
      <p:sp>
        <p:nvSpPr>
          <p:cNvPr id="54275" name="Content Placeholder 2"/>
          <p:cNvSpPr>
            <a:spLocks noGrp="1"/>
          </p:cNvSpPr>
          <p:nvPr>
            <p:ph idx="4294967295"/>
          </p:nvPr>
        </p:nvSpPr>
        <p:spPr/>
        <p:txBody>
          <a:bodyPr/>
          <a:lstStyle/>
          <a:p>
            <a:r>
              <a:rPr lang="en-US" sz="1900" smtClean="0"/>
              <a:t>Derau dibagi menjadi 4 kategori :</a:t>
            </a:r>
          </a:p>
          <a:p>
            <a:pPr lvl="1"/>
            <a:r>
              <a:rPr lang="en-US" sz="2000" smtClean="0"/>
              <a:t>Derau suhu (white noise)</a:t>
            </a:r>
          </a:p>
          <a:p>
            <a:pPr lvl="1">
              <a:buFont typeface="Wingdings 2" pitchFamily="18" charset="2"/>
              <a:buNone/>
            </a:pPr>
            <a:r>
              <a:rPr lang="en-US" sz="2000" smtClean="0"/>
              <a:t>    N = kTB</a:t>
            </a:r>
          </a:p>
          <a:p>
            <a:pPr lvl="1">
              <a:buFont typeface="Wingdings 2" pitchFamily="18" charset="2"/>
              <a:buNone/>
            </a:pPr>
            <a:r>
              <a:rPr lang="en-US" sz="2000" smtClean="0"/>
              <a:t>  	N =Kerapatan kekuatan derau (Watt)</a:t>
            </a:r>
          </a:p>
          <a:p>
            <a:pPr lvl="1">
              <a:buFont typeface="Wingdings 2" pitchFamily="18" charset="2"/>
              <a:buNone/>
            </a:pPr>
            <a:r>
              <a:rPr lang="en-US" sz="2000" smtClean="0"/>
              <a:t>	k = konstanta Boltzman = 1.3803 x 10^(-23) J/K⁰</a:t>
            </a:r>
          </a:p>
          <a:p>
            <a:pPr lvl="1">
              <a:buFont typeface="Wingdings 2" pitchFamily="18" charset="2"/>
              <a:buNone/>
            </a:pPr>
            <a:r>
              <a:rPr lang="en-US" sz="2000" smtClean="0"/>
              <a:t>	T = Temperatur (K⁰)</a:t>
            </a:r>
          </a:p>
          <a:p>
            <a:pPr lvl="1">
              <a:buFont typeface="Wingdings 2" pitchFamily="18" charset="2"/>
              <a:buNone/>
            </a:pPr>
            <a:r>
              <a:rPr lang="en-US" sz="2000" smtClean="0"/>
              <a:t>	B = Bandwidth (Hz)</a:t>
            </a:r>
          </a:p>
          <a:p>
            <a:pPr lvl="1">
              <a:buFont typeface="Wingdings 2" pitchFamily="18" charset="2"/>
              <a:buNone/>
            </a:pPr>
            <a:r>
              <a:rPr lang="en-US" sz="2000" smtClean="0"/>
              <a:t>Dalam decibell-Watt :</a:t>
            </a:r>
          </a:p>
          <a:p>
            <a:pPr lvl="1">
              <a:buFont typeface="Wingdings 2" pitchFamily="18" charset="2"/>
              <a:buNone/>
            </a:pPr>
            <a:r>
              <a:rPr lang="en-US" sz="2000" smtClean="0"/>
              <a:t>N = -228.6dBW + 10 log T + 10 log B</a:t>
            </a:r>
          </a:p>
          <a:p>
            <a:pPr lvl="1">
              <a:buFont typeface="Wingdings 2" pitchFamily="18" charset="2"/>
              <a:buNone/>
            </a:pPr>
            <a:r>
              <a:rPr lang="en-US" sz="2000" smtClean="0"/>
              <a:t> Ex : Sebuah receiver dengan temperatur derau efektif sebesar  100⁰ dan BW 10MHz. Tingkat derau pada output receiver adalah:</a:t>
            </a:r>
          </a:p>
          <a:p>
            <a:pPr lvl="1">
              <a:buFont typeface="Wingdings 2" pitchFamily="18" charset="2"/>
              <a:buNone/>
            </a:pPr>
            <a:r>
              <a:rPr lang="en-US" sz="2000" smtClean="0"/>
              <a:t>N= -228.6dBW + 10 log 10</a:t>
            </a:r>
            <a:r>
              <a:rPr lang="en-US" sz="2000" smtClean="0">
                <a:latin typeface="Times New Roman" pitchFamily="18" charset="0"/>
                <a:cs typeface="Times New Roman" pitchFamily="18" charset="0"/>
              </a:rPr>
              <a:t>²</a:t>
            </a:r>
            <a:r>
              <a:rPr lang="en-US" sz="2000" smtClean="0"/>
              <a:t>+10 log10⁷= -138.6 dBW</a:t>
            </a:r>
          </a:p>
          <a:p>
            <a:pPr lvl="1">
              <a:buFont typeface="Wingdings 2" pitchFamily="18" charset="2"/>
              <a:buNone/>
            </a:pPr>
            <a:endParaRPr lang="en-US" sz="2000" smtClean="0"/>
          </a:p>
          <a:p>
            <a:pPr lvl="1"/>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endParaRPr lang="en-US" smtClean="0"/>
          </a:p>
        </p:txBody>
      </p:sp>
      <p:sp>
        <p:nvSpPr>
          <p:cNvPr id="55299" name="Content Placeholder 2"/>
          <p:cNvSpPr>
            <a:spLocks noGrp="1"/>
          </p:cNvSpPr>
          <p:nvPr>
            <p:ph idx="4294967295"/>
          </p:nvPr>
        </p:nvSpPr>
        <p:spPr/>
        <p:txBody>
          <a:bodyPr/>
          <a:lstStyle/>
          <a:p>
            <a:pPr lvl="1"/>
            <a:r>
              <a:rPr lang="en-US" smtClean="0"/>
              <a:t>Derau intermodulasi </a:t>
            </a:r>
            <a:r>
              <a:rPr lang="en-US" smtClean="0">
                <a:sym typeface="Wingdings" pitchFamily="2" charset="2"/>
              </a:rPr>
              <a:t> bila sinyal-sinyal dengan frekuensi beda menggunakan media transmisi yang sama.</a:t>
            </a:r>
            <a:endParaRPr lang="en-US" smtClean="0"/>
          </a:p>
          <a:p>
            <a:pPr lvl="1"/>
            <a:r>
              <a:rPr lang="en-US" smtClean="0"/>
              <a:t>Crosstalk  </a:t>
            </a:r>
            <a:r>
              <a:rPr lang="en-US" smtClean="0">
                <a:sym typeface="Wingdings" pitchFamily="2" charset="2"/>
              </a:rPr>
              <a:t> terjadi akibat kopling antar dua jalur sinyal yang tidak diinginkan</a:t>
            </a:r>
            <a:endParaRPr lang="en-US" smtClean="0"/>
          </a:p>
          <a:p>
            <a:pPr lvl="1"/>
            <a:r>
              <a:rPr lang="en-US" smtClean="0"/>
              <a:t>Derau impuls </a:t>
            </a:r>
            <a:r>
              <a:rPr lang="en-US" smtClean="0">
                <a:sym typeface="Wingdings" pitchFamily="2" charset="2"/>
              </a:rPr>
              <a:t> tidak beraturan, terputusnya bunyi pada durasi pendek.</a:t>
            </a:r>
            <a:endParaRPr lang="en-US" smtClean="0"/>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57200" y="228600"/>
            <a:ext cx="8229600" cy="1143000"/>
          </a:xfrm>
        </p:spPr>
        <p:txBody>
          <a:bodyPr/>
          <a:lstStyle/>
          <a:p>
            <a:r>
              <a:rPr lang="en-US" smtClean="0"/>
              <a:t>ISI</a:t>
            </a:r>
          </a:p>
        </p:txBody>
      </p:sp>
      <p:sp>
        <p:nvSpPr>
          <p:cNvPr id="56323" name="Content Placeholder 2"/>
          <p:cNvSpPr>
            <a:spLocks noGrp="1"/>
          </p:cNvSpPr>
          <p:nvPr>
            <p:ph idx="4294967295"/>
          </p:nvPr>
        </p:nvSpPr>
        <p:spPr/>
        <p:txBody>
          <a:bodyPr/>
          <a:lstStyle/>
          <a:p>
            <a:r>
              <a:rPr lang="en-US" smtClean="0"/>
              <a:t>Terjadi interferensi antara simbol-simbol yang berdekatan (adjacent)</a:t>
            </a:r>
          </a:p>
          <a:p>
            <a:r>
              <a:rPr lang="en-US" smtClean="0"/>
              <a:t>Terjadi karena adanya multipath propagation dan keterbatasan BW</a:t>
            </a:r>
          </a:p>
          <a:p>
            <a:r>
              <a:rPr lang="en-US" smtClean="0"/>
              <a:t>Dapat diatasi dengan : memperlambat pengiriman simbol, memperbesar jarak antar simbol dan dengan pulse shaping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609600" y="838200"/>
            <a:ext cx="7086600" cy="487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563562"/>
          </a:xfrm>
        </p:spPr>
        <p:txBody>
          <a:bodyPr>
            <a:normAutofit fontScale="90000"/>
          </a:bodyPr>
          <a:lstStyle/>
          <a:p>
            <a:pPr fontAlgn="auto">
              <a:spcAft>
                <a:spcPts val="0"/>
              </a:spcAft>
              <a:defRPr/>
            </a:pPr>
            <a:r>
              <a:rPr lang="en-US" dirty="0" smtClean="0"/>
              <a:t>MODE TRANSMISI</a:t>
            </a:r>
            <a:endParaRPr lang="en-US" dirty="0"/>
          </a:p>
        </p:txBody>
      </p:sp>
      <p:sp>
        <p:nvSpPr>
          <p:cNvPr id="33795" name="Text Box 7"/>
          <p:cNvSpPr txBox="1">
            <a:spLocks noChangeArrowheads="1"/>
          </p:cNvSpPr>
          <p:nvPr/>
        </p:nvSpPr>
        <p:spPr bwMode="auto">
          <a:xfrm>
            <a:off x="609600" y="1371600"/>
            <a:ext cx="7848600" cy="2100263"/>
          </a:xfrm>
          <a:prstGeom prst="rect">
            <a:avLst/>
          </a:prstGeom>
          <a:noFill/>
          <a:ln w="9525">
            <a:noFill/>
            <a:miter lim="800000"/>
            <a:headEnd/>
            <a:tailEnd/>
          </a:ln>
        </p:spPr>
        <p:txBody>
          <a:bodyPr>
            <a:spAutoFit/>
          </a:bodyPr>
          <a:lstStyle/>
          <a:p>
            <a:pPr>
              <a:spcBef>
                <a:spcPct val="50000"/>
              </a:spcBef>
            </a:pPr>
            <a:r>
              <a:rPr lang="en-US" sz="2400"/>
              <a:t>Mode Transmisi merupakan cara suatu data dikirimkan:</a:t>
            </a:r>
          </a:p>
          <a:p>
            <a:pPr>
              <a:spcBef>
                <a:spcPct val="50000"/>
              </a:spcBef>
              <a:buFontTx/>
              <a:buChar char="-"/>
            </a:pPr>
            <a:r>
              <a:rPr lang="en-US" sz="2400"/>
              <a:t>Paralel</a:t>
            </a:r>
          </a:p>
          <a:p>
            <a:pPr>
              <a:spcBef>
                <a:spcPct val="50000"/>
              </a:spcBef>
              <a:buFontTx/>
              <a:buChar char="-"/>
            </a:pPr>
            <a:r>
              <a:rPr lang="en-US" sz="2400"/>
              <a:t>Serial</a:t>
            </a:r>
          </a:p>
          <a:p>
            <a:pPr>
              <a:spcBef>
                <a:spcPct val="50000"/>
              </a:spcBef>
              <a:buFontTx/>
              <a:buChar char="-"/>
            </a:pPr>
            <a:endParaRPr 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r>
              <a:rPr lang="en-US" smtClean="0"/>
              <a:t>DISTORSI</a:t>
            </a:r>
          </a:p>
        </p:txBody>
      </p:sp>
      <p:sp>
        <p:nvSpPr>
          <p:cNvPr id="58371" name="Content Placeholder 2"/>
          <p:cNvSpPr>
            <a:spLocks noGrp="1"/>
          </p:cNvSpPr>
          <p:nvPr>
            <p:ph idx="4294967295"/>
          </p:nvPr>
        </p:nvSpPr>
        <p:spPr>
          <a:xfrm>
            <a:off x="457200" y="1524000"/>
            <a:ext cx="8229600" cy="3886200"/>
          </a:xfrm>
        </p:spPr>
        <p:txBody>
          <a:bodyPr/>
          <a:lstStyle/>
          <a:p>
            <a:r>
              <a:rPr lang="en-US" sz="2800" smtClean="0"/>
              <a:t>Cacat yang dialami sinyal saat ditansmisikan</a:t>
            </a:r>
          </a:p>
          <a:p>
            <a:r>
              <a:rPr lang="en-US" sz="2800" smtClean="0"/>
              <a:t>Macam-macam distorsi :</a:t>
            </a:r>
          </a:p>
          <a:p>
            <a:pPr lvl="1"/>
            <a:r>
              <a:rPr lang="en-US" sz="2400" smtClean="0"/>
              <a:t>Distorsi akibat redaman</a:t>
            </a:r>
          </a:p>
          <a:p>
            <a:pPr lvl="1">
              <a:lnSpc>
                <a:spcPct val="80000"/>
              </a:lnSpc>
            </a:pPr>
            <a:r>
              <a:rPr lang="en-US" sz="2400" smtClean="0"/>
              <a:t>Distorsi Fasa (distorsi delay)</a:t>
            </a:r>
            <a:r>
              <a:rPr lang="en-US" sz="2400" smtClean="0">
                <a:sym typeface="Wingdings" pitchFamily="2" charset="2"/>
              </a:rPr>
              <a:t> </a:t>
            </a:r>
            <a:r>
              <a:rPr lang="id-ID" sz="2400" smtClean="0"/>
              <a:t>Jika pergeseran fasa terjadi pada seluruh frekuensi yang terkandung pada sinyal komunikasi, maka sinyal output akan sama dengan sinyal input</a:t>
            </a:r>
          </a:p>
          <a:p>
            <a:pPr lvl="1">
              <a:lnSpc>
                <a:spcPct val="80000"/>
              </a:lnSpc>
              <a:buFont typeface="Wingdings 2" pitchFamily="18" charset="2"/>
              <a:buNone/>
            </a:pPr>
            <a:r>
              <a:rPr lang="en-US" sz="2400" smtClean="0"/>
              <a:t>    </a:t>
            </a:r>
            <a:r>
              <a:rPr lang="id-ID" sz="2400" smtClean="0"/>
              <a:t>Sebaliknya apabila pergeseran fasa tidak linier dengan frekuensi maka sinyal output akan terdistorsi</a:t>
            </a:r>
          </a:p>
          <a:p>
            <a:pPr lvl="1"/>
            <a:r>
              <a:rPr lang="en-US" sz="2400" smtClean="0"/>
              <a:t>Distorsi akibat Noise</a:t>
            </a:r>
          </a:p>
          <a:p>
            <a:pPr lvl="1"/>
            <a:endParaRPr lang="en-US"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6"/>
          <p:cNvSpPr>
            <a:spLocks noGrp="1"/>
          </p:cNvSpPr>
          <p:nvPr>
            <p:ph type="title"/>
          </p:nvPr>
        </p:nvSpPr>
        <p:spPr>
          <a:xfrm>
            <a:off x="457200" y="2819400"/>
            <a:ext cx="8229600" cy="1371600"/>
          </a:xfrm>
        </p:spPr>
        <p:txBody>
          <a:bodyPr/>
          <a:lstStyle/>
          <a:p>
            <a:pPr algn="ctr" eaLnBrk="1" hangingPunct="1"/>
            <a:r>
              <a:rPr lang="en-US" smtClean="0"/>
              <a:t>SELAMAT BELAJAR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563562"/>
          </a:xfrm>
        </p:spPr>
        <p:txBody>
          <a:bodyPr>
            <a:normAutofit fontScale="90000"/>
          </a:bodyPr>
          <a:lstStyle/>
          <a:p>
            <a:pPr fontAlgn="auto">
              <a:spcAft>
                <a:spcPts val="0"/>
              </a:spcAft>
              <a:defRPr/>
            </a:pPr>
            <a:r>
              <a:rPr lang="en-US" dirty="0" smtClean="0"/>
              <a:t>MODE TRANSMISI</a:t>
            </a:r>
            <a:endParaRPr lang="en-US" dirty="0"/>
          </a:p>
        </p:txBody>
      </p:sp>
      <p:pic>
        <p:nvPicPr>
          <p:cNvPr id="34819" name="Picture 7" descr="3"/>
          <p:cNvPicPr>
            <a:picLocks noGrp="1" noChangeAspect="1" noChangeArrowheads="1"/>
          </p:cNvPicPr>
          <p:nvPr>
            <p:ph idx="1"/>
          </p:nvPr>
        </p:nvPicPr>
        <p:blipFill>
          <a:blip r:embed="rId3"/>
          <a:srcRect/>
          <a:stretch>
            <a:fillRect/>
          </a:stretch>
        </p:blipFill>
        <p:spPr>
          <a:xfrm>
            <a:off x="4953000" y="1295400"/>
            <a:ext cx="3792538" cy="4510088"/>
          </a:xfrm>
        </p:spPr>
      </p:pic>
      <p:sp>
        <p:nvSpPr>
          <p:cNvPr id="6" name="Rectangle 6"/>
          <p:cNvSpPr txBox="1">
            <a:spLocks noChangeArrowheads="1"/>
          </p:cNvSpPr>
          <p:nvPr/>
        </p:nvSpPr>
        <p:spPr>
          <a:xfrm>
            <a:off x="381000" y="1219200"/>
            <a:ext cx="4429125" cy="4953000"/>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a:lnSpc>
                <a:spcPct val="70000"/>
              </a:lnSpc>
              <a:spcBef>
                <a:spcPct val="20000"/>
              </a:spcBef>
              <a:buFont typeface="Arial" pitchFamily="34" charset="0"/>
              <a:buChar char="•"/>
              <a:defRPr/>
            </a:pPr>
            <a:r>
              <a:rPr lang="en-US" sz="2000" b="1">
                <a:solidFill>
                  <a:schemeClr val="tx1"/>
                </a:solidFill>
              </a:rPr>
              <a:t>Mode transfer paralel</a:t>
            </a:r>
            <a:r>
              <a:rPr lang="en-US" sz="2000">
                <a:solidFill>
                  <a:schemeClr val="tx1"/>
                </a:solidFill>
              </a:rPr>
              <a:t>: tiap bit dalam sebuah word dikirimkan melalui kawat yang berbeda</a:t>
            </a:r>
          </a:p>
          <a:p>
            <a:pPr marL="342900" indent="-342900">
              <a:lnSpc>
                <a:spcPct val="70000"/>
              </a:lnSpc>
              <a:spcBef>
                <a:spcPct val="20000"/>
              </a:spcBef>
              <a:buFont typeface="Arial" pitchFamily="34" charset="0"/>
              <a:buChar char="•"/>
              <a:defRPr/>
            </a:pPr>
            <a:r>
              <a:rPr lang="en-US" sz="2000" b="1">
                <a:solidFill>
                  <a:schemeClr val="tx1"/>
                </a:solidFill>
              </a:rPr>
              <a:t>Mode serial</a:t>
            </a:r>
            <a:r>
              <a:rPr lang="en-US" sz="2000">
                <a:solidFill>
                  <a:schemeClr val="tx1"/>
                </a:solidFill>
              </a:rPr>
              <a:t>: tiap bit ditransmisikan satu persatu dalam selang waktu tertentu</a:t>
            </a:r>
            <a:endParaRPr lang="id-ID" sz="2000">
              <a:solidFill>
                <a:schemeClr val="tx1"/>
              </a:solidFill>
            </a:endParaRPr>
          </a:p>
          <a:p>
            <a:pPr marL="342900" indent="-342900">
              <a:lnSpc>
                <a:spcPct val="70000"/>
              </a:lnSpc>
              <a:spcBef>
                <a:spcPct val="20000"/>
              </a:spcBef>
              <a:buFont typeface="Arial" pitchFamily="34" charset="0"/>
              <a:buChar char="•"/>
              <a:defRPr/>
            </a:pPr>
            <a:r>
              <a:rPr lang="id-ID" sz="2000">
                <a:solidFill>
                  <a:schemeClr val="tx1"/>
                </a:solidFill>
              </a:rPr>
              <a:t>Ketika data ditransmisikan antara 2 perangkat, ada 3 mode operasi yang dapat digunakan:</a:t>
            </a:r>
          </a:p>
          <a:p>
            <a:pPr marL="742950" lvl="1" indent="-285750">
              <a:lnSpc>
                <a:spcPct val="70000"/>
              </a:lnSpc>
              <a:spcBef>
                <a:spcPct val="20000"/>
              </a:spcBef>
              <a:buFont typeface="Arial" pitchFamily="34" charset="0"/>
              <a:buChar char="–"/>
              <a:defRPr/>
            </a:pPr>
            <a:r>
              <a:rPr lang="id-ID" sz="2000" b="1">
                <a:solidFill>
                  <a:schemeClr val="tx1"/>
                </a:solidFill>
              </a:rPr>
              <a:t>Simplex</a:t>
            </a:r>
            <a:r>
              <a:rPr lang="id-ID" sz="2000">
                <a:solidFill>
                  <a:schemeClr val="tx1"/>
                </a:solidFill>
              </a:rPr>
              <a:t> </a:t>
            </a:r>
            <a:r>
              <a:rPr lang="id-ID" sz="2000">
                <a:solidFill>
                  <a:schemeClr val="tx1"/>
                </a:solidFill>
                <a:sym typeface="Wingdings" pitchFamily="2" charset="2"/>
              </a:rPr>
              <a:t> digunakan apabila data dikirimkan hanya 1 arah</a:t>
            </a:r>
          </a:p>
          <a:p>
            <a:pPr marL="742950" lvl="1" indent="-285750">
              <a:lnSpc>
                <a:spcPct val="70000"/>
              </a:lnSpc>
              <a:spcBef>
                <a:spcPct val="20000"/>
              </a:spcBef>
              <a:buFont typeface="Arial" pitchFamily="34" charset="0"/>
              <a:buChar char="–"/>
              <a:defRPr/>
            </a:pPr>
            <a:r>
              <a:rPr lang="id-ID" sz="2000" b="1">
                <a:solidFill>
                  <a:schemeClr val="tx1"/>
                </a:solidFill>
                <a:sym typeface="Wingdings" pitchFamily="2" charset="2"/>
              </a:rPr>
              <a:t>Half-duplex</a:t>
            </a:r>
            <a:r>
              <a:rPr lang="id-ID" sz="2000">
                <a:solidFill>
                  <a:schemeClr val="tx1"/>
                </a:solidFill>
                <a:sym typeface="Wingdings" pitchFamily="2" charset="2"/>
              </a:rPr>
              <a:t>  digunakan apabila 2 d</a:t>
            </a:r>
            <a:r>
              <a:rPr lang="en-US" sz="2000">
                <a:solidFill>
                  <a:schemeClr val="tx1"/>
                </a:solidFill>
                <a:sym typeface="Wingdings" pitchFamily="2" charset="2"/>
              </a:rPr>
              <a:t>evice</a:t>
            </a:r>
            <a:r>
              <a:rPr lang="id-ID" sz="2000">
                <a:solidFill>
                  <a:schemeClr val="tx1"/>
                </a:solidFill>
                <a:sym typeface="Wingdings" pitchFamily="2" charset="2"/>
              </a:rPr>
              <a:t> ingin mempertukarkan informasi (data) secara bergantian</a:t>
            </a:r>
          </a:p>
          <a:p>
            <a:pPr marL="742950" lvl="1" indent="-285750">
              <a:lnSpc>
                <a:spcPct val="70000"/>
              </a:lnSpc>
              <a:spcBef>
                <a:spcPct val="20000"/>
              </a:spcBef>
              <a:buFont typeface="Arial" pitchFamily="34" charset="0"/>
              <a:buChar char="–"/>
              <a:defRPr/>
            </a:pPr>
            <a:r>
              <a:rPr lang="id-ID" sz="2000" b="1">
                <a:solidFill>
                  <a:schemeClr val="tx1"/>
                </a:solidFill>
                <a:sym typeface="Wingdings" pitchFamily="2" charset="2"/>
              </a:rPr>
              <a:t>Duplex</a:t>
            </a:r>
            <a:r>
              <a:rPr lang="id-ID" sz="2000">
                <a:solidFill>
                  <a:schemeClr val="tx1"/>
                </a:solidFill>
                <a:sym typeface="Wingdings" pitchFamily="2" charset="2"/>
              </a:rPr>
              <a:t>  disebut juga full-duplex dan digunakan apabila data dipertukarkan antara 2 d</a:t>
            </a:r>
            <a:r>
              <a:rPr lang="en-US" sz="2000">
                <a:solidFill>
                  <a:schemeClr val="tx1"/>
                </a:solidFill>
                <a:sym typeface="Wingdings" pitchFamily="2" charset="2"/>
              </a:rPr>
              <a:t>evice</a:t>
            </a:r>
            <a:r>
              <a:rPr lang="id-ID" sz="2000">
                <a:solidFill>
                  <a:schemeClr val="tx1"/>
                </a:solidFill>
                <a:sym typeface="Wingdings" pitchFamily="2" charset="2"/>
              </a:rPr>
              <a:t> pada kedua arah secara simultan</a:t>
            </a:r>
            <a:endParaRPr lang="en-US" sz="2000">
              <a:solidFill>
                <a:schemeClr val="tx1"/>
              </a:solidFill>
              <a:sym typeface="Wingdings"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mtClean="0"/>
              <a:t>SINKRONISASI</a:t>
            </a:r>
          </a:p>
        </p:txBody>
      </p:sp>
      <p:sp>
        <p:nvSpPr>
          <p:cNvPr id="35843" name="Rectangle 3"/>
          <p:cNvSpPr>
            <a:spLocks noGrp="1"/>
          </p:cNvSpPr>
          <p:nvPr>
            <p:ph type="body" idx="1"/>
          </p:nvPr>
        </p:nvSpPr>
        <p:spPr>
          <a:xfrm>
            <a:off x="457200" y="1524000"/>
            <a:ext cx="8229600" cy="3886200"/>
          </a:xfrm>
        </p:spPr>
        <p:txBody>
          <a:bodyPr/>
          <a:lstStyle/>
          <a:p>
            <a:pPr>
              <a:buClr>
                <a:schemeClr val="tx1"/>
              </a:buClr>
              <a:buSzPct val="100000"/>
              <a:buFont typeface="Wingdings" pitchFamily="2" charset="2"/>
              <a:buChar char="v"/>
            </a:pPr>
            <a:r>
              <a:rPr lang="en-US" smtClean="0">
                <a:solidFill>
                  <a:srgbClr val="000000"/>
                </a:solidFill>
              </a:rPr>
              <a:t>Pada transmisi data dilapis fisik, selain modulasi diperlukan kemampuan untuk sinkronisasi, yaitu teknik mendapatkan bit disuatu sinyal yang melibatkan masalah waktu pengambilan sampel dari sinyal, format  suatu karakter dan format paket.</a:t>
            </a:r>
          </a:p>
          <a:p>
            <a:pPr>
              <a:buFont typeface="Wingdings 2" pitchFamily="18" charset="2"/>
              <a:buNone/>
            </a:pPr>
            <a:endParaRPr lang="en-US" smtClean="0">
              <a:solidFill>
                <a:srgbClr val="000000"/>
              </a:solidFill>
            </a:endParaRPr>
          </a:p>
          <a:p>
            <a:r>
              <a:rPr lang="en-US" sz="2400" smtClean="0">
                <a:solidFill>
                  <a:srgbClr val="000000"/>
                </a:solidFill>
              </a:rPr>
              <a:t>Terdapat 3 jenis teknik sinkronisasi data</a:t>
            </a:r>
          </a:p>
          <a:p>
            <a:pPr lvl="1"/>
            <a:r>
              <a:rPr lang="en-US" sz="2000" smtClean="0">
                <a:solidFill>
                  <a:srgbClr val="000000"/>
                </a:solidFill>
              </a:rPr>
              <a:t>Asynchronous</a:t>
            </a:r>
          </a:p>
          <a:p>
            <a:pPr lvl="1"/>
            <a:r>
              <a:rPr lang="en-US" sz="2000" smtClean="0">
                <a:solidFill>
                  <a:srgbClr val="000000"/>
                </a:solidFill>
              </a:rPr>
              <a:t>Synchronous</a:t>
            </a:r>
          </a:p>
          <a:p>
            <a:pPr lvl="1"/>
            <a:r>
              <a:rPr lang="en-US" sz="2000" smtClean="0">
                <a:solidFill>
                  <a:srgbClr val="000000"/>
                </a:solidFill>
              </a:rPr>
              <a:t>Isochronous</a:t>
            </a:r>
            <a:endParaRPr lang="en-US" sz="2000" smtClean="0"/>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730250"/>
            <a:ext cx="9144000" cy="5983288"/>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pPr marL="342900" indent="-342900" fontAlgn="auto">
              <a:spcBef>
                <a:spcPct val="20000"/>
              </a:spcBef>
              <a:spcAft>
                <a:spcPts val="0"/>
              </a:spcAft>
              <a:buClr>
                <a:schemeClr val="tx1"/>
              </a:buClr>
              <a:buSzPct val="100000"/>
              <a:buFont typeface="Wingdings" pitchFamily="2" charset="2"/>
              <a:buChar char="v"/>
              <a:defRPr/>
            </a:pPr>
            <a:endParaRPr lang="en-US" sz="2400" dirty="0">
              <a:solidFill>
                <a:schemeClr val="tx1"/>
              </a:solidFill>
            </a:endParaRPr>
          </a:p>
        </p:txBody>
      </p:sp>
      <p:sp>
        <p:nvSpPr>
          <p:cNvPr id="2" name="Title 1"/>
          <p:cNvSpPr>
            <a:spLocks noGrp="1"/>
          </p:cNvSpPr>
          <p:nvPr>
            <p:ph type="title"/>
          </p:nvPr>
        </p:nvSpPr>
        <p:spPr>
          <a:xfrm>
            <a:off x="457200" y="274638"/>
            <a:ext cx="4114800" cy="563562"/>
          </a:xfrm>
        </p:spPr>
        <p:txBody>
          <a:bodyPr>
            <a:normAutofit fontScale="90000"/>
          </a:bodyPr>
          <a:lstStyle/>
          <a:p>
            <a:pPr fontAlgn="auto">
              <a:spcAft>
                <a:spcPts val="0"/>
              </a:spcAft>
              <a:defRPr/>
            </a:pPr>
            <a:r>
              <a:rPr lang="en-US" dirty="0" smtClean="0"/>
              <a:t>APA ITU ???</a:t>
            </a:r>
            <a:endParaRPr lang="en-US" dirty="0"/>
          </a:p>
        </p:txBody>
      </p:sp>
      <p:graphicFrame>
        <p:nvGraphicFramePr>
          <p:cNvPr id="3074" name="Object 2"/>
          <p:cNvGraphicFramePr>
            <a:graphicFrameLocks noChangeAspect="1"/>
          </p:cNvGraphicFramePr>
          <p:nvPr>
            <p:ph idx="1"/>
          </p:nvPr>
        </p:nvGraphicFramePr>
        <p:xfrm>
          <a:off x="5173663" y="1600200"/>
          <a:ext cx="3214687" cy="1589088"/>
        </p:xfrm>
        <a:graphic>
          <a:graphicData uri="http://schemas.openxmlformats.org/presentationml/2006/ole">
            <p:oleObj spid="_x0000_s3074" name="Visio" r:id="rId4" imgW="3978861" imgH="1966976" progId="Visio.Drawing.11">
              <p:embed/>
            </p:oleObj>
          </a:graphicData>
        </a:graphic>
      </p:graphicFrame>
      <p:graphicFrame>
        <p:nvGraphicFramePr>
          <p:cNvPr id="3075" name="Object 3"/>
          <p:cNvGraphicFramePr>
            <a:graphicFrameLocks noChangeAspect="1"/>
          </p:cNvGraphicFramePr>
          <p:nvPr>
            <p:ph sz="quarter" idx="4294967295"/>
          </p:nvPr>
        </p:nvGraphicFramePr>
        <p:xfrm>
          <a:off x="5705475" y="3921125"/>
          <a:ext cx="3438525" cy="1597025"/>
        </p:xfrm>
        <a:graphic>
          <a:graphicData uri="http://schemas.openxmlformats.org/presentationml/2006/ole">
            <p:oleObj spid="_x0000_s3075" name="Visio" r:id="rId5" imgW="3438449" imgH="1596847" progId="Visio.Drawing.11">
              <p:embed/>
            </p:oleObj>
          </a:graphicData>
        </a:graphic>
      </p:graphicFrame>
      <p:sp>
        <p:nvSpPr>
          <p:cNvPr id="30" name="Rectangle 3"/>
          <p:cNvSpPr txBox="1">
            <a:spLocks noChangeArrowheads="1"/>
          </p:cNvSpPr>
          <p:nvPr/>
        </p:nvSpPr>
        <p:spPr>
          <a:xfrm>
            <a:off x="381000" y="1295400"/>
            <a:ext cx="3810000" cy="4530725"/>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algn="just" fontAlgn="auto">
              <a:lnSpc>
                <a:spcPct val="90000"/>
              </a:lnSpc>
              <a:spcBef>
                <a:spcPct val="20000"/>
              </a:spcBef>
              <a:spcAft>
                <a:spcPts val="0"/>
              </a:spcAft>
              <a:buFont typeface="Wingdings" pitchFamily="2" charset="2"/>
              <a:buNone/>
              <a:defRPr/>
            </a:pPr>
            <a:r>
              <a:rPr lang="en-US" sz="2000" b="1" dirty="0" err="1">
                <a:solidFill>
                  <a:schemeClr val="tx1"/>
                </a:solidFill>
              </a:rPr>
              <a:t>Pendahuluan</a:t>
            </a:r>
            <a:endParaRPr lang="en-US" sz="2000" dirty="0">
              <a:solidFill>
                <a:schemeClr val="tx1"/>
              </a:solidFill>
            </a:endParaRPr>
          </a:p>
          <a:p>
            <a:pPr marL="342900" indent="-342900" algn="just" fontAlgn="auto">
              <a:lnSpc>
                <a:spcPct val="90000"/>
              </a:lnSpc>
              <a:spcBef>
                <a:spcPct val="20000"/>
              </a:spcBef>
              <a:spcAft>
                <a:spcPts val="0"/>
              </a:spcAft>
              <a:buFont typeface="Arial" pitchFamily="34" charset="0"/>
              <a:buChar char="•"/>
              <a:defRPr/>
            </a:pPr>
            <a:r>
              <a:rPr lang="en-US" sz="1600" b="1" dirty="0" err="1">
                <a:solidFill>
                  <a:schemeClr val="tx1"/>
                </a:solidFill>
              </a:rPr>
              <a:t>Sinkronisasi</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suatu</a:t>
            </a:r>
            <a:r>
              <a:rPr lang="en-US" sz="1600" dirty="0">
                <a:solidFill>
                  <a:schemeClr val="tx1"/>
                </a:solidFill>
              </a:rPr>
              <a:t> </a:t>
            </a:r>
            <a:r>
              <a:rPr lang="en-US" sz="1600" dirty="0" err="1">
                <a:solidFill>
                  <a:schemeClr val="tx1"/>
                </a:solidFill>
              </a:rPr>
              <a:t>proses</a:t>
            </a:r>
            <a:r>
              <a:rPr lang="en-US" sz="1600" dirty="0">
                <a:solidFill>
                  <a:schemeClr val="tx1"/>
                </a:solidFill>
              </a:rPr>
              <a:t> </a:t>
            </a:r>
            <a:r>
              <a:rPr lang="en-US" sz="1600" dirty="0" err="1">
                <a:solidFill>
                  <a:schemeClr val="tx1"/>
                </a:solidFill>
              </a:rPr>
              <a:t>menyerempakkan</a:t>
            </a:r>
            <a:r>
              <a:rPr lang="en-US" sz="1600" dirty="0">
                <a:solidFill>
                  <a:schemeClr val="tx1"/>
                </a:solidFill>
              </a:rPr>
              <a:t> (</a:t>
            </a:r>
            <a:r>
              <a:rPr lang="en-US" sz="1600" dirty="0" err="1">
                <a:solidFill>
                  <a:schemeClr val="tx1"/>
                </a:solidFill>
              </a:rPr>
              <a:t>menyinkronkan</a:t>
            </a:r>
            <a:r>
              <a:rPr lang="en-US" sz="1600" dirty="0">
                <a:solidFill>
                  <a:schemeClr val="tx1"/>
                </a:solidFill>
              </a:rPr>
              <a:t>) </a:t>
            </a:r>
            <a:r>
              <a:rPr lang="en-US" sz="1600" i="1" dirty="0">
                <a:solidFill>
                  <a:schemeClr val="tx1"/>
                </a:solidFill>
              </a:rPr>
              <a:t>clock</a:t>
            </a:r>
            <a:r>
              <a:rPr lang="en-US" sz="1600" dirty="0">
                <a:solidFill>
                  <a:schemeClr val="tx1"/>
                </a:solidFill>
              </a:rPr>
              <a:t> yang </a:t>
            </a:r>
            <a:r>
              <a:rPr lang="en-US" sz="1600" dirty="0" err="1">
                <a:solidFill>
                  <a:schemeClr val="tx1"/>
                </a:solidFill>
              </a:rPr>
              <a:t>beroperasi</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semua</a:t>
            </a:r>
            <a:r>
              <a:rPr lang="en-US" sz="1600" dirty="0">
                <a:solidFill>
                  <a:schemeClr val="tx1"/>
                </a:solidFill>
              </a:rPr>
              <a:t> </a:t>
            </a:r>
            <a:r>
              <a:rPr lang="en-US" sz="1600" dirty="0" err="1">
                <a:solidFill>
                  <a:schemeClr val="tx1"/>
                </a:solidFill>
              </a:rPr>
              <a:t>perangkat</a:t>
            </a:r>
            <a:r>
              <a:rPr lang="en-US" sz="1600" dirty="0">
                <a:solidFill>
                  <a:schemeClr val="tx1"/>
                </a:solidFill>
              </a:rPr>
              <a:t> </a:t>
            </a:r>
            <a:r>
              <a:rPr lang="en-US" sz="1600" dirty="0" err="1">
                <a:solidFill>
                  <a:schemeClr val="tx1"/>
                </a:solidFill>
              </a:rPr>
              <a:t>telekomunikasi</a:t>
            </a:r>
            <a:r>
              <a:rPr lang="en-US" sz="1600" dirty="0">
                <a:solidFill>
                  <a:schemeClr val="tx1"/>
                </a:solidFill>
              </a:rPr>
              <a:t>.</a:t>
            </a:r>
          </a:p>
          <a:p>
            <a:pPr marL="342900" indent="-342900" algn="just" fontAlgn="auto">
              <a:lnSpc>
                <a:spcPct val="90000"/>
              </a:lnSpc>
              <a:spcBef>
                <a:spcPct val="20000"/>
              </a:spcBef>
              <a:spcAft>
                <a:spcPts val="0"/>
              </a:spcAft>
              <a:buFont typeface="Arial" pitchFamily="34" charset="0"/>
              <a:buChar char="•"/>
              <a:defRPr/>
            </a:pPr>
            <a:r>
              <a:rPr lang="en-US" sz="1600" b="1" dirty="0" err="1">
                <a:solidFill>
                  <a:schemeClr val="tx1"/>
                </a:solidFill>
              </a:rPr>
              <a:t>Tujuan</a:t>
            </a:r>
            <a:r>
              <a:rPr lang="en-US" sz="1600" b="1" dirty="0">
                <a:solidFill>
                  <a:schemeClr val="tx1"/>
                </a:solidFill>
              </a:rPr>
              <a:t> </a:t>
            </a:r>
            <a:r>
              <a:rPr lang="en-US" sz="1600" b="1" dirty="0" err="1">
                <a:solidFill>
                  <a:schemeClr val="tx1"/>
                </a:solidFill>
              </a:rPr>
              <a:t>sinkronisasi</a:t>
            </a:r>
            <a:r>
              <a:rPr lang="en-US" sz="1600" b="1"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jaringan</a:t>
            </a:r>
            <a:r>
              <a:rPr lang="en-US" sz="1600" dirty="0">
                <a:solidFill>
                  <a:schemeClr val="tx1"/>
                </a:solidFill>
              </a:rPr>
              <a:t> digital </a:t>
            </a:r>
            <a:r>
              <a:rPr lang="en-US" sz="1600" dirty="0" err="1">
                <a:solidFill>
                  <a:schemeClr val="tx1"/>
                </a:solidFill>
              </a:rPr>
              <a:t>adalah</a:t>
            </a:r>
            <a:r>
              <a:rPr lang="en-US" sz="1600" dirty="0">
                <a:solidFill>
                  <a:schemeClr val="tx1"/>
                </a:solidFill>
              </a:rPr>
              <a:t> </a:t>
            </a:r>
            <a:r>
              <a:rPr lang="en-US" sz="1600" dirty="0" err="1">
                <a:solidFill>
                  <a:schemeClr val="tx1"/>
                </a:solidFill>
              </a:rPr>
              <a:t>sebagai</a:t>
            </a:r>
            <a:r>
              <a:rPr lang="en-US" sz="1600" dirty="0">
                <a:solidFill>
                  <a:schemeClr val="tx1"/>
                </a:solidFill>
              </a:rPr>
              <a:t> </a:t>
            </a:r>
            <a:r>
              <a:rPr lang="en-US" sz="1600" dirty="0" err="1">
                <a:solidFill>
                  <a:schemeClr val="tx1"/>
                </a:solidFill>
              </a:rPr>
              <a:t>usaha</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memperkecil</a:t>
            </a:r>
            <a:r>
              <a:rPr lang="en-US" sz="1600" dirty="0">
                <a:solidFill>
                  <a:schemeClr val="tx1"/>
                </a:solidFill>
              </a:rPr>
              <a:t> </a:t>
            </a:r>
            <a:r>
              <a:rPr lang="en-US" sz="1600" i="1" dirty="0">
                <a:solidFill>
                  <a:schemeClr val="tx1"/>
                </a:solidFill>
              </a:rPr>
              <a:t>slip</a:t>
            </a:r>
            <a:r>
              <a:rPr lang="en-US" sz="1600" dirty="0">
                <a:solidFill>
                  <a:schemeClr val="tx1"/>
                </a:solidFill>
              </a:rPr>
              <a:t>  </a:t>
            </a:r>
            <a:r>
              <a:rPr lang="en-US" sz="1600" i="1" dirty="0">
                <a:solidFill>
                  <a:schemeClr val="tx1"/>
                </a:solidFill>
              </a:rPr>
              <a:t>(controlled slip)</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jaringan</a:t>
            </a:r>
            <a:r>
              <a:rPr lang="en-US" sz="1600" dirty="0">
                <a:solidFill>
                  <a:schemeClr val="tx1"/>
                </a:solidFill>
              </a:rPr>
              <a:t>, </a:t>
            </a:r>
            <a:r>
              <a:rPr lang="en-US" sz="1600" dirty="0" err="1">
                <a:solidFill>
                  <a:schemeClr val="tx1"/>
                </a:solidFill>
              </a:rPr>
              <a:t>sehingga</a:t>
            </a:r>
            <a:r>
              <a:rPr lang="en-US" sz="1600" dirty="0">
                <a:solidFill>
                  <a:schemeClr val="tx1"/>
                </a:solidFill>
              </a:rPr>
              <a:t> </a:t>
            </a:r>
            <a:r>
              <a:rPr lang="en-US" sz="1600" dirty="0" err="1">
                <a:solidFill>
                  <a:schemeClr val="tx1"/>
                </a:solidFill>
              </a:rPr>
              <a:t>degradasi</a:t>
            </a:r>
            <a:r>
              <a:rPr lang="en-US" sz="1600" dirty="0">
                <a:solidFill>
                  <a:schemeClr val="tx1"/>
                </a:solidFill>
              </a:rPr>
              <a:t> </a:t>
            </a:r>
            <a:r>
              <a:rPr lang="en-US" sz="1600" dirty="0" err="1">
                <a:solidFill>
                  <a:schemeClr val="tx1"/>
                </a:solidFill>
              </a:rPr>
              <a:t>karena</a:t>
            </a:r>
            <a:r>
              <a:rPr lang="en-US" sz="1600" dirty="0">
                <a:solidFill>
                  <a:schemeClr val="tx1"/>
                </a:solidFill>
              </a:rPr>
              <a:t> </a:t>
            </a:r>
            <a:r>
              <a:rPr lang="en-US" sz="1600" dirty="0" err="1">
                <a:solidFill>
                  <a:schemeClr val="tx1"/>
                </a:solidFill>
              </a:rPr>
              <a:t>laju</a:t>
            </a:r>
            <a:r>
              <a:rPr lang="en-US" sz="1600" dirty="0">
                <a:solidFill>
                  <a:schemeClr val="tx1"/>
                </a:solidFill>
              </a:rPr>
              <a:t> </a:t>
            </a:r>
            <a:r>
              <a:rPr lang="en-US" sz="1600" i="1" dirty="0">
                <a:solidFill>
                  <a:schemeClr val="tx1"/>
                </a:solidFill>
              </a:rPr>
              <a:t>slip</a:t>
            </a:r>
            <a:r>
              <a:rPr lang="en-US" sz="1600" dirty="0">
                <a:solidFill>
                  <a:schemeClr val="tx1"/>
                </a:solidFill>
              </a:rPr>
              <a:t> </a:t>
            </a:r>
            <a:r>
              <a:rPr lang="en-US" sz="1600" dirty="0" err="1">
                <a:solidFill>
                  <a:schemeClr val="tx1"/>
                </a:solidFill>
              </a:rPr>
              <a:t>dapat</a:t>
            </a:r>
            <a:r>
              <a:rPr lang="en-US" sz="1600" dirty="0">
                <a:solidFill>
                  <a:schemeClr val="tx1"/>
                </a:solidFill>
              </a:rPr>
              <a:t> </a:t>
            </a:r>
            <a:r>
              <a:rPr lang="en-US" sz="1600" dirty="0" err="1">
                <a:solidFill>
                  <a:schemeClr val="tx1"/>
                </a:solidFill>
              </a:rPr>
              <a:t>dijaga</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tingkat</a:t>
            </a:r>
            <a:r>
              <a:rPr lang="en-US" sz="1600" dirty="0">
                <a:solidFill>
                  <a:schemeClr val="tx1"/>
                </a:solidFill>
              </a:rPr>
              <a:t> yang </a:t>
            </a:r>
            <a:r>
              <a:rPr lang="en-US" sz="1600" dirty="0" err="1">
                <a:solidFill>
                  <a:schemeClr val="tx1"/>
                </a:solidFill>
              </a:rPr>
              <a:t>dapat</a:t>
            </a:r>
            <a:r>
              <a:rPr lang="en-US" sz="1600" dirty="0">
                <a:solidFill>
                  <a:schemeClr val="tx1"/>
                </a:solidFill>
              </a:rPr>
              <a:t> </a:t>
            </a:r>
            <a:r>
              <a:rPr lang="en-US" sz="1600" dirty="0" err="1">
                <a:solidFill>
                  <a:schemeClr val="tx1"/>
                </a:solidFill>
              </a:rPr>
              <a:t>diterima</a:t>
            </a:r>
            <a:r>
              <a:rPr lang="en-US" sz="1600" dirty="0">
                <a:solidFill>
                  <a:schemeClr val="tx1"/>
                </a:solidFill>
              </a:rPr>
              <a:t> (</a:t>
            </a:r>
            <a:r>
              <a:rPr lang="en-US" sz="1600" dirty="0" err="1">
                <a:solidFill>
                  <a:schemeClr val="tx1"/>
                </a:solidFill>
              </a:rPr>
              <a:t>Rekomendasi</a:t>
            </a:r>
            <a:r>
              <a:rPr lang="en-US" sz="1600" dirty="0">
                <a:solidFill>
                  <a:schemeClr val="tx1"/>
                </a:solidFill>
              </a:rPr>
              <a:t> ITU-T G.822).</a:t>
            </a:r>
          </a:p>
          <a:p>
            <a:pPr marL="342900" indent="-342900" algn="just" fontAlgn="auto">
              <a:lnSpc>
                <a:spcPct val="90000"/>
              </a:lnSpc>
              <a:spcBef>
                <a:spcPct val="20000"/>
              </a:spcBef>
              <a:spcAft>
                <a:spcPts val="0"/>
              </a:spcAft>
              <a:buFont typeface="Arial" pitchFamily="34" charset="0"/>
              <a:buChar char="•"/>
              <a:defRPr/>
            </a:pPr>
            <a:r>
              <a:rPr lang="en-US" sz="1600" b="1" dirty="0" err="1">
                <a:solidFill>
                  <a:schemeClr val="tx1"/>
                </a:solidFill>
              </a:rPr>
              <a:t>Maksud</a:t>
            </a:r>
            <a:r>
              <a:rPr lang="en-US" sz="1600" b="1" dirty="0">
                <a:solidFill>
                  <a:schemeClr val="tx1"/>
                </a:solidFill>
              </a:rPr>
              <a:t> </a:t>
            </a:r>
            <a:r>
              <a:rPr lang="en-US" sz="1600" b="1" dirty="0" err="1">
                <a:solidFill>
                  <a:schemeClr val="tx1"/>
                </a:solidFill>
              </a:rPr>
              <a:t>dasar</a:t>
            </a:r>
            <a:r>
              <a:rPr lang="en-US" sz="1600" b="1" dirty="0">
                <a:solidFill>
                  <a:schemeClr val="tx1"/>
                </a:solidFill>
              </a:rPr>
              <a:t> </a:t>
            </a:r>
            <a:r>
              <a:rPr lang="en-US" sz="1600" b="1" dirty="0" err="1">
                <a:solidFill>
                  <a:schemeClr val="tx1"/>
                </a:solidFill>
              </a:rPr>
              <a:t>sinkronisasi</a:t>
            </a:r>
            <a:r>
              <a:rPr lang="en-US" sz="1600" b="1"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jaringan</a:t>
            </a:r>
            <a:r>
              <a:rPr lang="en-US" sz="1600" dirty="0">
                <a:solidFill>
                  <a:schemeClr val="tx1"/>
                </a:solidFill>
              </a:rPr>
              <a:t> </a:t>
            </a:r>
            <a:r>
              <a:rPr lang="en-US" sz="1600" dirty="0" err="1">
                <a:solidFill>
                  <a:schemeClr val="tx1"/>
                </a:solidFill>
              </a:rPr>
              <a:t>telekomunikasi</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memastikan</a:t>
            </a:r>
            <a:r>
              <a:rPr lang="en-US" sz="1600" dirty="0">
                <a:solidFill>
                  <a:schemeClr val="tx1"/>
                </a:solidFill>
              </a:rPr>
              <a:t> </a:t>
            </a:r>
            <a:r>
              <a:rPr lang="en-US" sz="1600" dirty="0" err="1">
                <a:solidFill>
                  <a:schemeClr val="tx1"/>
                </a:solidFill>
              </a:rPr>
              <a:t>bahwa</a:t>
            </a:r>
            <a:r>
              <a:rPr lang="en-US" sz="1600" dirty="0">
                <a:solidFill>
                  <a:schemeClr val="tx1"/>
                </a:solidFill>
              </a:rPr>
              <a:t> </a:t>
            </a:r>
            <a:r>
              <a:rPr lang="en-US" sz="1600" dirty="0" err="1">
                <a:solidFill>
                  <a:schemeClr val="tx1"/>
                </a:solidFill>
              </a:rPr>
              <a:t>suatu</a:t>
            </a:r>
            <a:r>
              <a:rPr lang="en-US" sz="1600" dirty="0">
                <a:solidFill>
                  <a:schemeClr val="tx1"/>
                </a:solidFill>
              </a:rPr>
              <a:t> </a:t>
            </a:r>
            <a:r>
              <a:rPr lang="en-US" sz="1600" dirty="0" err="1">
                <a:solidFill>
                  <a:schemeClr val="tx1"/>
                </a:solidFill>
              </a:rPr>
              <a:t>trafik</a:t>
            </a:r>
            <a:r>
              <a:rPr lang="en-US" sz="1600" dirty="0">
                <a:solidFill>
                  <a:schemeClr val="tx1"/>
                </a:solidFill>
              </a:rPr>
              <a:t> yang </a:t>
            </a:r>
            <a:r>
              <a:rPr lang="en-US" sz="1600" dirty="0" err="1">
                <a:solidFill>
                  <a:schemeClr val="tx1"/>
                </a:solidFill>
              </a:rPr>
              <a:t>masuk</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jaringan</a:t>
            </a:r>
            <a:r>
              <a:rPr lang="en-US" sz="1600" dirty="0">
                <a:solidFill>
                  <a:schemeClr val="tx1"/>
                </a:solidFill>
              </a:rPr>
              <a:t> </a:t>
            </a:r>
            <a:r>
              <a:rPr lang="en-US" sz="1600" dirty="0" err="1">
                <a:solidFill>
                  <a:schemeClr val="tx1"/>
                </a:solidFill>
              </a:rPr>
              <a:t>disampaikan</a:t>
            </a:r>
            <a:r>
              <a:rPr lang="en-US" sz="1600" dirty="0">
                <a:solidFill>
                  <a:schemeClr val="tx1"/>
                </a:solidFill>
              </a:rPr>
              <a:t> </a:t>
            </a:r>
            <a:r>
              <a:rPr lang="en-US" sz="1600" dirty="0" err="1">
                <a:solidFill>
                  <a:schemeClr val="tx1"/>
                </a:solidFill>
              </a:rPr>
              <a:t>ke</a:t>
            </a:r>
            <a:r>
              <a:rPr lang="en-US" sz="1600" dirty="0">
                <a:solidFill>
                  <a:schemeClr val="tx1"/>
                </a:solidFill>
              </a:rPr>
              <a:t> </a:t>
            </a:r>
            <a:r>
              <a:rPr lang="en-US" sz="1600" dirty="0" err="1">
                <a:solidFill>
                  <a:schemeClr val="tx1"/>
                </a:solidFill>
              </a:rPr>
              <a:t>tujuan</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degradasi</a:t>
            </a:r>
            <a:r>
              <a:rPr lang="en-US" sz="1600" dirty="0">
                <a:solidFill>
                  <a:schemeClr val="tx1"/>
                </a:solidFill>
              </a:rPr>
              <a:t> yang minimum.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63562"/>
          </a:xfrm>
        </p:spPr>
        <p:txBody>
          <a:bodyPr>
            <a:normAutofit fontScale="90000"/>
          </a:bodyPr>
          <a:lstStyle/>
          <a:p>
            <a:pPr fontAlgn="auto">
              <a:spcAft>
                <a:spcPts val="0"/>
              </a:spcAft>
              <a:defRPr/>
            </a:pPr>
            <a:r>
              <a:rPr lang="en-US" dirty="0" smtClean="0"/>
              <a:t>MODE ASINKRON</a:t>
            </a:r>
            <a:endParaRPr lang="en-US" dirty="0"/>
          </a:p>
        </p:txBody>
      </p:sp>
      <p:pic>
        <p:nvPicPr>
          <p:cNvPr id="4100" name="Picture 2"/>
          <p:cNvPicPr>
            <a:picLocks noChangeAspect="1" noChangeArrowheads="1"/>
          </p:cNvPicPr>
          <p:nvPr/>
        </p:nvPicPr>
        <p:blipFill>
          <a:blip r:embed="rId4"/>
          <a:srcRect/>
          <a:stretch>
            <a:fillRect/>
          </a:stretch>
        </p:blipFill>
        <p:spPr bwMode="auto">
          <a:xfrm>
            <a:off x="2124075" y="1192213"/>
            <a:ext cx="6638925" cy="4751387"/>
          </a:xfrm>
          <a:prstGeom prst="rect">
            <a:avLst/>
          </a:prstGeom>
          <a:noFill/>
          <a:ln w="9525">
            <a:noFill/>
            <a:miter lim="800000"/>
            <a:headEnd/>
            <a:tailEnd/>
          </a:ln>
        </p:spPr>
      </p:pic>
      <p:grpSp>
        <p:nvGrpSpPr>
          <p:cNvPr id="4101" name="Group 7"/>
          <p:cNvGrpSpPr>
            <a:grpSpLocks/>
          </p:cNvGrpSpPr>
          <p:nvPr/>
        </p:nvGrpSpPr>
        <p:grpSpPr bwMode="auto">
          <a:xfrm>
            <a:off x="304800" y="1981200"/>
            <a:ext cx="8534400" cy="1676400"/>
            <a:chOff x="304800" y="1905000"/>
            <a:chExt cx="8534400" cy="1676400"/>
          </a:xfrm>
        </p:grpSpPr>
        <p:sp>
          <p:nvSpPr>
            <p:cNvPr id="6" name="Rectangle 5"/>
            <p:cNvSpPr/>
            <p:nvPr/>
          </p:nvSpPr>
          <p:spPr>
            <a:xfrm>
              <a:off x="304800" y="1905000"/>
              <a:ext cx="8534400" cy="1676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graphicFrame>
          <p:nvGraphicFramePr>
            <p:cNvPr id="4098" name="Object 2"/>
            <p:cNvGraphicFramePr>
              <a:graphicFrameLocks noChangeAspect="1"/>
            </p:cNvGraphicFramePr>
            <p:nvPr/>
          </p:nvGraphicFramePr>
          <p:xfrm>
            <a:off x="609600" y="1981200"/>
            <a:ext cx="7899400" cy="1555750"/>
          </p:xfrm>
          <a:graphic>
            <a:graphicData uri="http://schemas.openxmlformats.org/presentationml/2006/ole">
              <p:oleObj spid="_x0000_s4098" name="Visio" r:id="rId5" imgW="9083345" imgH="1789176" progId="Visio.Drawing.11">
                <p:embed/>
              </p:oleObj>
            </a:graphicData>
          </a:graphic>
        </p:graphicFrame>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63562"/>
          </a:xfrm>
        </p:spPr>
        <p:txBody>
          <a:bodyPr>
            <a:normAutofit fontScale="90000"/>
          </a:bodyPr>
          <a:lstStyle/>
          <a:p>
            <a:pPr fontAlgn="auto">
              <a:spcAft>
                <a:spcPts val="0"/>
              </a:spcAft>
              <a:defRPr/>
            </a:pPr>
            <a:r>
              <a:rPr lang="en-US" dirty="0" smtClean="0"/>
              <a:t>MODE ASINKRON</a:t>
            </a:r>
            <a:endParaRPr lang="en-US" dirty="0"/>
          </a:p>
        </p:txBody>
      </p:sp>
      <p:pic>
        <p:nvPicPr>
          <p:cNvPr id="36867" name="Picture 7" descr="3"/>
          <p:cNvPicPr>
            <a:picLocks noGrp="1" noChangeAspect="1" noChangeArrowheads="1"/>
          </p:cNvPicPr>
          <p:nvPr>
            <p:ph idx="1"/>
          </p:nvPr>
        </p:nvPicPr>
        <p:blipFill>
          <a:blip r:embed="rId3"/>
          <a:srcRect/>
          <a:stretch>
            <a:fillRect/>
          </a:stretch>
        </p:blipFill>
        <p:spPr>
          <a:xfrm>
            <a:off x="762000" y="1447800"/>
            <a:ext cx="7772400" cy="4927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79438"/>
            <a:ext cx="4114800" cy="563562"/>
          </a:xfrm>
        </p:spPr>
        <p:txBody>
          <a:bodyPr/>
          <a:lstStyle/>
          <a:p>
            <a:r>
              <a:rPr lang="en-US" sz="2800" b="1" smtClean="0"/>
              <a:t>Prinsip Operasi Asinkron</a:t>
            </a:r>
          </a:p>
        </p:txBody>
      </p:sp>
      <p:sp>
        <p:nvSpPr>
          <p:cNvPr id="4" name="Rectangle 6"/>
          <p:cNvSpPr txBox="1">
            <a:spLocks noChangeArrowheads="1"/>
          </p:cNvSpPr>
          <p:nvPr/>
        </p:nvSpPr>
        <p:spPr bwMode="auto">
          <a:xfrm>
            <a:off x="304800" y="1524000"/>
            <a:ext cx="8153400" cy="45720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a:latin typeface="Constantia" pitchFamily="18" charset="0"/>
              </a:rPr>
              <a:t>Rangkaian di dalam tiap DTE yang merupakan antarmuka antara perangkat dan link serial, harus melakukan fungsi berikut:</a:t>
            </a:r>
          </a:p>
          <a:p>
            <a:pPr marL="742950" lvl="1" indent="-285750">
              <a:spcBef>
                <a:spcPct val="20000"/>
              </a:spcBef>
              <a:buFont typeface="Arial" pitchFamily="34" charset="0"/>
              <a:buChar char="–"/>
            </a:pPr>
            <a:r>
              <a:rPr lang="en-US">
                <a:latin typeface="Constantia" pitchFamily="18" charset="0"/>
              </a:rPr>
              <a:t>Konversi paralel ke serial untuk tiap karakter atau byte sebagai persiapan transmisi pada link data</a:t>
            </a:r>
          </a:p>
          <a:p>
            <a:pPr marL="742950" lvl="1" indent="-285750">
              <a:spcBef>
                <a:spcPct val="20000"/>
              </a:spcBef>
              <a:buFont typeface="Arial" pitchFamily="34" charset="0"/>
              <a:buChar char="–"/>
            </a:pPr>
            <a:r>
              <a:rPr lang="en-US">
                <a:latin typeface="Constantia" pitchFamily="18" charset="0"/>
              </a:rPr>
              <a:t>Konversi serial ke paralel untuk tiap karakter yang diterima, sebagai persiapan penyimpanan dan pemrosesan dalam DTE</a:t>
            </a:r>
          </a:p>
          <a:p>
            <a:pPr marL="742950" lvl="1" indent="-285750">
              <a:spcBef>
                <a:spcPct val="20000"/>
              </a:spcBef>
              <a:buFont typeface="Arial" pitchFamily="34" charset="0"/>
              <a:buChar char="–"/>
            </a:pPr>
            <a:r>
              <a:rPr lang="en-US">
                <a:latin typeface="Constantia" pitchFamily="18" charset="0"/>
              </a:rPr>
              <a:t>Sinkronisasi bit, karakter, dan frame</a:t>
            </a:r>
          </a:p>
          <a:p>
            <a:pPr marL="742950" lvl="1" indent="-285750">
              <a:spcBef>
                <a:spcPct val="20000"/>
              </a:spcBef>
              <a:buFont typeface="Arial" pitchFamily="34" charset="0"/>
              <a:buChar char="–"/>
            </a:pPr>
            <a:r>
              <a:rPr lang="en-US">
                <a:latin typeface="Constantia" pitchFamily="18" charset="0"/>
              </a:rPr>
              <a:t>Pembangkitan bit untuk mengecek kesalahan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stCondLst>
                                            <p:cond delay="0"/>
                                          </p:stCondLst>
                                        </p:cTn>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stCondLst>
                                            <p:cond delay="0"/>
                                          </p:stCondLst>
                                        </p:cTn>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stCondLst>
                                            <p:cond delay="0"/>
                                          </p:stCondLst>
                                        </p:cTn>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stCondLst>
                                            <p:cond delay="0"/>
                                          </p:stCondLst>
                                        </p:cTn>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stCondLst>
                                            <p:cond delay="0"/>
                                          </p:stCondLst>
                                        </p:cTn>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stCondLst>
                                            <p:cond delay="0"/>
                                          </p:stCondLst>
                                        </p:cTn>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stCondLst>
                                            <p:cond delay="0"/>
                                          </p:stCondLst>
                                        </p:cTn>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stCondLst>
                                            <p:cond delay="0"/>
                                          </p:stCondLst>
                                        </p:cTn>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stCondLst>
                                            <p:cond delay="0"/>
                                          </p:stCondLst>
                                        </p:cTn>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4508</TotalTime>
  <Words>895</Words>
  <Application>Microsoft Office PowerPoint</Application>
  <PresentationFormat>On-screen Show (4:3)</PresentationFormat>
  <Paragraphs>284</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Pixel</vt:lpstr>
      <vt:lpstr>Visio</vt:lpstr>
      <vt:lpstr>VISIO</vt:lpstr>
      <vt:lpstr>Slide 1</vt:lpstr>
      <vt:lpstr>Slide 2</vt:lpstr>
      <vt:lpstr>MODE TRANSMISI</vt:lpstr>
      <vt:lpstr>MODE TRANSMISI</vt:lpstr>
      <vt:lpstr>SINKRONISASI</vt:lpstr>
      <vt:lpstr>APA ITU ???</vt:lpstr>
      <vt:lpstr>MODE ASINKRON</vt:lpstr>
      <vt:lpstr>MODE ASINKRON</vt:lpstr>
      <vt:lpstr>Prinsip Operasi Asinkron</vt:lpstr>
      <vt:lpstr>Slide 10</vt:lpstr>
      <vt:lpstr>MODE SINKRON</vt:lpstr>
      <vt:lpstr>MODE SINKRON</vt:lpstr>
      <vt:lpstr>MODE ISOKRON</vt:lpstr>
      <vt:lpstr>SINKRONISASI</vt:lpstr>
      <vt:lpstr>SINKRONISASI BIT</vt:lpstr>
      <vt:lpstr>SINKRONISASI BIT</vt:lpstr>
      <vt:lpstr>MODE SINKRON BERORIENTASI BIT</vt:lpstr>
      <vt:lpstr>SINKRONISASI KARAKTER</vt:lpstr>
      <vt:lpstr>SINKRONISASI KARAKTER</vt:lpstr>
      <vt:lpstr>SINKRONISASI KARAKTER</vt:lpstr>
      <vt:lpstr>SINKRONISASI KARAKTER</vt:lpstr>
      <vt:lpstr>SINKRONISASI FRAME</vt:lpstr>
      <vt:lpstr>SINKRONISASI FRAME</vt:lpstr>
      <vt:lpstr>SINKRONISASI FRAME</vt:lpstr>
      <vt:lpstr>Gangguan Pada Transmisi Data</vt:lpstr>
      <vt:lpstr>DERAU</vt:lpstr>
      <vt:lpstr>Slide 27</vt:lpstr>
      <vt:lpstr>ISI</vt:lpstr>
      <vt:lpstr>Slide 29</vt:lpstr>
      <vt:lpstr>DISTORSI</vt:lpstr>
      <vt:lpstr>SELAMAT BELAJAR</vt:lpstr>
    </vt:vector>
  </TitlesOfParts>
  <Company>Prive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PROTOCOL</dc:title>
  <dc:creator>UserXP</dc:creator>
  <cp:lastModifiedBy>612550</cp:lastModifiedBy>
  <cp:revision>169</cp:revision>
  <dcterms:created xsi:type="dcterms:W3CDTF">2012-02-15T14:36:23Z</dcterms:created>
  <dcterms:modified xsi:type="dcterms:W3CDTF">2014-02-07T06:21:12Z</dcterms:modified>
</cp:coreProperties>
</file>