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30" r:id="rId16"/>
    <p:sldId id="275" r:id="rId17"/>
    <p:sldId id="276" r:id="rId18"/>
    <p:sldId id="277" r:id="rId19"/>
    <p:sldId id="306" r:id="rId20"/>
    <p:sldId id="285" r:id="rId21"/>
    <p:sldId id="286" r:id="rId22"/>
    <p:sldId id="287" r:id="rId23"/>
    <p:sldId id="288" r:id="rId24"/>
    <p:sldId id="289" r:id="rId25"/>
    <p:sldId id="292" r:id="rId26"/>
    <p:sldId id="298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image" Target="../media/image36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image" Target="../media/image36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image" Target="../media/image3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16EDF-7CE1-4583-B85B-04A4AB83A2B8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81707-C503-4130-848A-23247BB98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C891B-E386-4F13-949A-521DF816F8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6617C-440F-414F-B19C-1B5382028C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DA515-AAEC-447D-A145-D7DB653DD5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E6427-068D-4C6A-A43C-F09F2C4442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754EA-E351-43A2-856F-E82FFA171F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148B6-E4A9-4A82-866F-D4D7EA7ACA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13A6B-49B4-4D8A-9194-AC015E9610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2D329-F968-4150-8398-DD7700AFD3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A1A54-F996-41DC-929A-33A58A7D08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3CA63-599F-4978-831F-900D534E33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57CE6-153D-453E-9230-53D6AE6BB0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77AC8-25B5-46BE-B0B6-1287E1706C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2AD62-BCD9-4450-A457-4833EBA072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27E94B-BB57-40C0-854F-DD66CF5B58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607B8-36EF-445B-8728-09DEE86E15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62783-182C-475C-995D-842924FD12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9BB9D-5B74-4D95-9A80-E58D68704C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859AF-F7D3-40B3-8542-D794510154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3F72E-28CD-4928-B98D-562B53D2F7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F9DFD-A27E-4E20-BA4F-72FCF045B9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0CC66-5F5C-491B-B0AC-F41F5F2C67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1707-C503-4130-848A-23247BB982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C9EC-E966-4554-B3E5-371B5F4A33ED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BC48-8BE9-4567-AB49-1D5521DA4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CBD5-F85B-4002-B9E3-245D58F9A685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1775-D9AF-4739-ADBA-51A1C0F9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A414-CCA5-45F3-87E5-C8E05F09344E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7BAC-593F-42B3-872A-B44CDAC8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066800"/>
            <a:ext cx="4152900" cy="54864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300" y="10668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6225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6225"/>
            <a:ext cx="28956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26225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04C6D-3D48-41FF-B144-A36D9325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DB6-9B68-48F6-93EB-2D09A5097ECF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6E87-49A0-42A1-9038-65A94ECE2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DC42-B333-459C-B6A5-440A5C0C269C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5F3D-0E2F-49EE-A43F-1B492436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6ADD-0A44-4153-AAA8-7719DEF30923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0C37-027F-45A8-967D-B6073AB94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7AAD-D7E9-4524-B4FB-2BDE7886EC59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B26A-3FB8-4D55-AC7F-19783323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88D4-9FB1-44ED-9FDE-E330292976A2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CDAC-AD37-4D81-8A8D-A70A8B8B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614F-7449-41C7-ABA1-74C8BDFC05EE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E454-35B5-47FC-A678-ADBE248D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3BE0-AD8F-4A01-8509-8458356F33AA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5A63-002A-4C36-A620-DF009BDA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94B5-4D66-4E26-BE03-44033523BCF8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502E-990E-4A75-B04C-3E5B22343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DB5EE0-F04F-411E-AF80-79FB61A48A95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B2DB0E-978F-4ADC-90DC-8477B7F41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7" r:id="rId2"/>
    <p:sldLayoutId id="2147483724" r:id="rId3"/>
    <p:sldLayoutId id="2147483718" r:id="rId4"/>
    <p:sldLayoutId id="2147483725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6.bin"/><Relationship Id="rId3" Type="http://schemas.openxmlformats.org/officeDocument/2006/relationships/notesSlide" Target="../notesSlides/notesSlide37.xml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30.bin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34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3.bin"/><Relationship Id="rId28" Type="http://schemas.openxmlformats.org/officeDocument/2006/relationships/oleObject" Target="../embeddings/oleObject38.bin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41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32.bin"/><Relationship Id="rId27" Type="http://schemas.openxmlformats.org/officeDocument/2006/relationships/oleObject" Target="../embeddings/oleObject37.bin"/><Relationship Id="rId30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4.bin"/><Relationship Id="rId3" Type="http://schemas.openxmlformats.org/officeDocument/2006/relationships/notesSlide" Target="../notesSlides/notesSlide38.xml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24" Type="http://schemas.openxmlformats.org/officeDocument/2006/relationships/oleObject" Target="../embeddings/oleObject62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60.bin"/><Relationship Id="rId27" Type="http://schemas.openxmlformats.org/officeDocument/2006/relationships/oleObject" Target="../embeddings/oleObject6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8.bin"/><Relationship Id="rId3" Type="http://schemas.openxmlformats.org/officeDocument/2006/relationships/notesSlide" Target="../notesSlides/notesSlide39.xml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24" Type="http://schemas.openxmlformats.org/officeDocument/2006/relationships/oleObject" Target="../embeddings/oleObject86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5.bin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81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4.bin"/><Relationship Id="rId27" Type="http://schemas.openxmlformats.org/officeDocument/2006/relationships/oleObject" Target="../embeddings/oleObject8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4.bin"/><Relationship Id="rId26" Type="http://schemas.openxmlformats.org/officeDocument/2006/relationships/oleObject" Target="../embeddings/oleObject112.bin"/><Relationship Id="rId3" Type="http://schemas.openxmlformats.org/officeDocument/2006/relationships/notesSlide" Target="../notesSlides/notesSlide40.xml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8.bin"/><Relationship Id="rId17" Type="http://schemas.openxmlformats.org/officeDocument/2006/relationships/oleObject" Target="../embeddings/oleObject103.bin"/><Relationship Id="rId25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6.bin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24" Type="http://schemas.openxmlformats.org/officeDocument/2006/relationships/oleObject" Target="../embeddings/oleObject110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9.bin"/><Relationship Id="rId28" Type="http://schemas.openxmlformats.org/officeDocument/2006/relationships/oleObject" Target="../embeddings/oleObject114.bin"/><Relationship Id="rId10" Type="http://schemas.openxmlformats.org/officeDocument/2006/relationships/oleObject" Target="../embeddings/oleObject96.bin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7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8.bin"/><Relationship Id="rId27" Type="http://schemas.openxmlformats.org/officeDocument/2006/relationships/oleObject" Target="../embeddings/oleObject113.bin"/><Relationship Id="rId30" Type="http://schemas.openxmlformats.org/officeDocument/2006/relationships/oleObject" Target="../embeddings/oleObject11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oleObject" Target="../embeddings/oleObject127.bin"/><Relationship Id="rId18" Type="http://schemas.openxmlformats.org/officeDocument/2006/relationships/oleObject" Target="../embeddings/oleObject132.bin"/><Relationship Id="rId26" Type="http://schemas.openxmlformats.org/officeDocument/2006/relationships/oleObject" Target="../embeddings/oleObject140.bin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1.bin"/><Relationship Id="rId12" Type="http://schemas.openxmlformats.org/officeDocument/2006/relationships/oleObject" Target="../embeddings/oleObject126.bin"/><Relationship Id="rId17" Type="http://schemas.openxmlformats.org/officeDocument/2006/relationships/oleObject" Target="../embeddings/oleObject131.bin"/><Relationship Id="rId25" Type="http://schemas.openxmlformats.org/officeDocument/2006/relationships/oleObject" Target="../embeddings/oleObject13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4.bin"/><Relationship Id="rId29" Type="http://schemas.openxmlformats.org/officeDocument/2006/relationships/oleObject" Target="../embeddings/oleObject14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0.bin"/><Relationship Id="rId11" Type="http://schemas.openxmlformats.org/officeDocument/2006/relationships/oleObject" Target="../embeddings/oleObject125.bin"/><Relationship Id="rId24" Type="http://schemas.openxmlformats.org/officeDocument/2006/relationships/oleObject" Target="../embeddings/oleObject138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7.bin"/><Relationship Id="rId28" Type="http://schemas.openxmlformats.org/officeDocument/2006/relationships/oleObject" Target="../embeddings/oleObject142.bin"/><Relationship Id="rId10" Type="http://schemas.openxmlformats.org/officeDocument/2006/relationships/oleObject" Target="../embeddings/oleObject124.bin"/><Relationship Id="rId19" Type="http://schemas.openxmlformats.org/officeDocument/2006/relationships/oleObject" Target="../embeddings/oleObject133.bin"/><Relationship Id="rId31" Type="http://schemas.openxmlformats.org/officeDocument/2006/relationships/oleObject" Target="../embeddings/oleObject145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3.bin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6.bin"/><Relationship Id="rId27" Type="http://schemas.openxmlformats.org/officeDocument/2006/relationships/oleObject" Target="../embeddings/oleObject141.bin"/><Relationship Id="rId30" Type="http://schemas.openxmlformats.org/officeDocument/2006/relationships/oleObject" Target="../embeddings/oleObject14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oleObject" Target="../embeddings/oleObject155.bin"/><Relationship Id="rId18" Type="http://schemas.openxmlformats.org/officeDocument/2006/relationships/oleObject" Target="../embeddings/oleObject160.bin"/><Relationship Id="rId26" Type="http://schemas.openxmlformats.org/officeDocument/2006/relationships/oleObject" Target="../embeddings/oleObject168.bin"/><Relationship Id="rId3" Type="http://schemas.openxmlformats.org/officeDocument/2006/relationships/notesSlide" Target="../notesSlides/notesSlide42.xml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49.bin"/><Relationship Id="rId12" Type="http://schemas.openxmlformats.org/officeDocument/2006/relationships/oleObject" Target="../embeddings/oleObject154.bin"/><Relationship Id="rId17" Type="http://schemas.openxmlformats.org/officeDocument/2006/relationships/oleObject" Target="../embeddings/oleObject159.bin"/><Relationship Id="rId25" Type="http://schemas.openxmlformats.org/officeDocument/2006/relationships/oleObject" Target="../embeddings/oleObject16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8.bin"/><Relationship Id="rId20" Type="http://schemas.openxmlformats.org/officeDocument/2006/relationships/oleObject" Target="../embeddings/oleObject162.bin"/><Relationship Id="rId29" Type="http://schemas.openxmlformats.org/officeDocument/2006/relationships/oleObject" Target="../embeddings/oleObject17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8.bin"/><Relationship Id="rId11" Type="http://schemas.openxmlformats.org/officeDocument/2006/relationships/oleObject" Target="../embeddings/oleObject153.bin"/><Relationship Id="rId24" Type="http://schemas.openxmlformats.org/officeDocument/2006/relationships/oleObject" Target="../embeddings/oleObject166.bin"/><Relationship Id="rId32" Type="http://schemas.openxmlformats.org/officeDocument/2006/relationships/oleObject" Target="../embeddings/oleObject174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5.bin"/><Relationship Id="rId28" Type="http://schemas.openxmlformats.org/officeDocument/2006/relationships/oleObject" Target="../embeddings/oleObject170.bin"/><Relationship Id="rId10" Type="http://schemas.openxmlformats.org/officeDocument/2006/relationships/oleObject" Target="../embeddings/oleObject152.bin"/><Relationship Id="rId19" Type="http://schemas.openxmlformats.org/officeDocument/2006/relationships/oleObject" Target="../embeddings/oleObject161.bin"/><Relationship Id="rId31" Type="http://schemas.openxmlformats.org/officeDocument/2006/relationships/oleObject" Target="../embeddings/oleObject173.bin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6.bin"/><Relationship Id="rId22" Type="http://schemas.openxmlformats.org/officeDocument/2006/relationships/oleObject" Target="../embeddings/oleObject164.bin"/><Relationship Id="rId27" Type="http://schemas.openxmlformats.org/officeDocument/2006/relationships/oleObject" Target="../embeddings/oleObject169.bin"/><Relationship Id="rId30" Type="http://schemas.openxmlformats.org/officeDocument/2006/relationships/oleObject" Target="../embeddings/oleObject17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oleObject" Target="../embeddings/oleObject184.bin"/><Relationship Id="rId18" Type="http://schemas.openxmlformats.org/officeDocument/2006/relationships/oleObject" Target="../embeddings/oleObject189.bin"/><Relationship Id="rId26" Type="http://schemas.openxmlformats.org/officeDocument/2006/relationships/oleObject" Target="../embeddings/oleObject197.bin"/><Relationship Id="rId3" Type="http://schemas.openxmlformats.org/officeDocument/2006/relationships/notesSlide" Target="../notesSlides/notesSlide43.xml"/><Relationship Id="rId21" Type="http://schemas.openxmlformats.org/officeDocument/2006/relationships/oleObject" Target="../embeddings/oleObject192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17" Type="http://schemas.openxmlformats.org/officeDocument/2006/relationships/oleObject" Target="../embeddings/oleObject188.bin"/><Relationship Id="rId25" Type="http://schemas.openxmlformats.org/officeDocument/2006/relationships/oleObject" Target="../embeddings/oleObject19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7.bin"/><Relationship Id="rId20" Type="http://schemas.openxmlformats.org/officeDocument/2006/relationships/oleObject" Target="../embeddings/oleObject191.bin"/><Relationship Id="rId29" Type="http://schemas.openxmlformats.org/officeDocument/2006/relationships/oleObject" Target="../embeddings/oleObject20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24" Type="http://schemas.openxmlformats.org/officeDocument/2006/relationships/oleObject" Target="../embeddings/oleObject195.bin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6.bin"/><Relationship Id="rId23" Type="http://schemas.openxmlformats.org/officeDocument/2006/relationships/oleObject" Target="../embeddings/oleObject194.bin"/><Relationship Id="rId28" Type="http://schemas.openxmlformats.org/officeDocument/2006/relationships/oleObject" Target="../embeddings/oleObject199.bin"/><Relationship Id="rId10" Type="http://schemas.openxmlformats.org/officeDocument/2006/relationships/oleObject" Target="../embeddings/oleObject181.bin"/><Relationship Id="rId19" Type="http://schemas.openxmlformats.org/officeDocument/2006/relationships/oleObject" Target="../embeddings/oleObject190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Relationship Id="rId14" Type="http://schemas.openxmlformats.org/officeDocument/2006/relationships/oleObject" Target="../embeddings/oleObject185.bin"/><Relationship Id="rId22" Type="http://schemas.openxmlformats.org/officeDocument/2006/relationships/oleObject" Target="../embeddings/oleObject193.bin"/><Relationship Id="rId27" Type="http://schemas.openxmlformats.org/officeDocument/2006/relationships/oleObject" Target="../embeddings/oleObject198.bin"/><Relationship Id="rId30" Type="http://schemas.openxmlformats.org/officeDocument/2006/relationships/oleObject" Target="../embeddings/oleObject20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oleObject" Target="../embeddings/oleObject211.bin"/><Relationship Id="rId18" Type="http://schemas.openxmlformats.org/officeDocument/2006/relationships/oleObject" Target="../embeddings/oleObject216.bin"/><Relationship Id="rId26" Type="http://schemas.openxmlformats.org/officeDocument/2006/relationships/oleObject" Target="../embeddings/oleObject224.bin"/><Relationship Id="rId3" Type="http://schemas.openxmlformats.org/officeDocument/2006/relationships/notesSlide" Target="../notesSlides/notesSlide44.xml"/><Relationship Id="rId21" Type="http://schemas.openxmlformats.org/officeDocument/2006/relationships/oleObject" Target="../embeddings/oleObject219.bin"/><Relationship Id="rId7" Type="http://schemas.openxmlformats.org/officeDocument/2006/relationships/oleObject" Target="../embeddings/oleObject205.bin"/><Relationship Id="rId12" Type="http://schemas.openxmlformats.org/officeDocument/2006/relationships/oleObject" Target="../embeddings/oleObject210.bin"/><Relationship Id="rId17" Type="http://schemas.openxmlformats.org/officeDocument/2006/relationships/oleObject" Target="../embeddings/oleObject215.bin"/><Relationship Id="rId25" Type="http://schemas.openxmlformats.org/officeDocument/2006/relationships/oleObject" Target="../embeddings/oleObject22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4.bin"/><Relationship Id="rId20" Type="http://schemas.openxmlformats.org/officeDocument/2006/relationships/oleObject" Target="../embeddings/oleObject21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4.bin"/><Relationship Id="rId11" Type="http://schemas.openxmlformats.org/officeDocument/2006/relationships/oleObject" Target="../embeddings/oleObject209.bin"/><Relationship Id="rId24" Type="http://schemas.openxmlformats.org/officeDocument/2006/relationships/oleObject" Target="../embeddings/oleObject222.bin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21.bin"/><Relationship Id="rId28" Type="http://schemas.openxmlformats.org/officeDocument/2006/relationships/oleObject" Target="../embeddings/oleObject226.bin"/><Relationship Id="rId10" Type="http://schemas.openxmlformats.org/officeDocument/2006/relationships/oleObject" Target="../embeddings/oleObject208.bin"/><Relationship Id="rId19" Type="http://schemas.openxmlformats.org/officeDocument/2006/relationships/oleObject" Target="../embeddings/oleObject217.bin"/><Relationship Id="rId4" Type="http://schemas.openxmlformats.org/officeDocument/2006/relationships/oleObject" Target="../embeddings/oleObject202.bin"/><Relationship Id="rId9" Type="http://schemas.openxmlformats.org/officeDocument/2006/relationships/oleObject" Target="../embeddings/oleObject207.bin"/><Relationship Id="rId14" Type="http://schemas.openxmlformats.org/officeDocument/2006/relationships/oleObject" Target="../embeddings/oleObject212.bin"/><Relationship Id="rId22" Type="http://schemas.openxmlformats.org/officeDocument/2006/relationships/oleObject" Target="../embeddings/oleObject220.bin"/><Relationship Id="rId27" Type="http://schemas.openxmlformats.org/officeDocument/2006/relationships/oleObject" Target="../embeddings/oleObject22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oleObject" Target="../embeddings/oleObject236.bin"/><Relationship Id="rId18" Type="http://schemas.openxmlformats.org/officeDocument/2006/relationships/oleObject" Target="../embeddings/oleObject241.bin"/><Relationship Id="rId26" Type="http://schemas.openxmlformats.org/officeDocument/2006/relationships/oleObject" Target="../embeddings/oleObject249.bin"/><Relationship Id="rId3" Type="http://schemas.openxmlformats.org/officeDocument/2006/relationships/notesSlide" Target="../notesSlides/notesSlide45.xml"/><Relationship Id="rId21" Type="http://schemas.openxmlformats.org/officeDocument/2006/relationships/oleObject" Target="../embeddings/oleObject244.bin"/><Relationship Id="rId7" Type="http://schemas.openxmlformats.org/officeDocument/2006/relationships/oleObject" Target="../embeddings/oleObject230.bin"/><Relationship Id="rId12" Type="http://schemas.openxmlformats.org/officeDocument/2006/relationships/oleObject" Target="../embeddings/oleObject235.bin"/><Relationship Id="rId17" Type="http://schemas.openxmlformats.org/officeDocument/2006/relationships/oleObject" Target="../embeddings/oleObject240.bin"/><Relationship Id="rId25" Type="http://schemas.openxmlformats.org/officeDocument/2006/relationships/oleObject" Target="../embeddings/oleObject24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9.bin"/><Relationship Id="rId20" Type="http://schemas.openxmlformats.org/officeDocument/2006/relationships/oleObject" Target="../embeddings/oleObject24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9.bin"/><Relationship Id="rId11" Type="http://schemas.openxmlformats.org/officeDocument/2006/relationships/oleObject" Target="../embeddings/oleObject234.bin"/><Relationship Id="rId24" Type="http://schemas.openxmlformats.org/officeDocument/2006/relationships/oleObject" Target="../embeddings/oleObject247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8.bin"/><Relationship Id="rId23" Type="http://schemas.openxmlformats.org/officeDocument/2006/relationships/oleObject" Target="../embeddings/oleObject246.bin"/><Relationship Id="rId28" Type="http://schemas.openxmlformats.org/officeDocument/2006/relationships/oleObject" Target="../embeddings/oleObject251.bin"/><Relationship Id="rId10" Type="http://schemas.openxmlformats.org/officeDocument/2006/relationships/oleObject" Target="../embeddings/oleObject233.bin"/><Relationship Id="rId19" Type="http://schemas.openxmlformats.org/officeDocument/2006/relationships/oleObject" Target="../embeddings/oleObject242.bin"/><Relationship Id="rId4" Type="http://schemas.openxmlformats.org/officeDocument/2006/relationships/oleObject" Target="../embeddings/oleObject227.bin"/><Relationship Id="rId9" Type="http://schemas.openxmlformats.org/officeDocument/2006/relationships/oleObject" Target="../embeddings/oleObject232.bin"/><Relationship Id="rId14" Type="http://schemas.openxmlformats.org/officeDocument/2006/relationships/oleObject" Target="../embeddings/oleObject237.bin"/><Relationship Id="rId22" Type="http://schemas.openxmlformats.org/officeDocument/2006/relationships/oleObject" Target="../embeddings/oleObject245.bin"/><Relationship Id="rId27" Type="http://schemas.openxmlformats.org/officeDocument/2006/relationships/oleObject" Target="../embeddings/oleObject25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13" Type="http://schemas.openxmlformats.org/officeDocument/2006/relationships/oleObject" Target="../embeddings/oleObject261.bin"/><Relationship Id="rId18" Type="http://schemas.openxmlformats.org/officeDocument/2006/relationships/oleObject" Target="../embeddings/oleObject266.bin"/><Relationship Id="rId26" Type="http://schemas.openxmlformats.org/officeDocument/2006/relationships/oleObject" Target="../embeddings/oleObject274.bin"/><Relationship Id="rId3" Type="http://schemas.openxmlformats.org/officeDocument/2006/relationships/notesSlide" Target="../notesSlides/notesSlide46.xml"/><Relationship Id="rId21" Type="http://schemas.openxmlformats.org/officeDocument/2006/relationships/oleObject" Target="../embeddings/oleObject269.bin"/><Relationship Id="rId7" Type="http://schemas.openxmlformats.org/officeDocument/2006/relationships/oleObject" Target="../embeddings/oleObject255.bin"/><Relationship Id="rId12" Type="http://schemas.openxmlformats.org/officeDocument/2006/relationships/oleObject" Target="../embeddings/oleObject260.bin"/><Relationship Id="rId17" Type="http://schemas.openxmlformats.org/officeDocument/2006/relationships/oleObject" Target="../embeddings/oleObject265.bin"/><Relationship Id="rId25" Type="http://schemas.openxmlformats.org/officeDocument/2006/relationships/oleObject" Target="../embeddings/oleObject27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4.bin"/><Relationship Id="rId20" Type="http://schemas.openxmlformats.org/officeDocument/2006/relationships/oleObject" Target="../embeddings/oleObject26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4.bin"/><Relationship Id="rId11" Type="http://schemas.openxmlformats.org/officeDocument/2006/relationships/oleObject" Target="../embeddings/oleObject259.bin"/><Relationship Id="rId24" Type="http://schemas.openxmlformats.org/officeDocument/2006/relationships/oleObject" Target="../embeddings/oleObject272.bin"/><Relationship Id="rId5" Type="http://schemas.openxmlformats.org/officeDocument/2006/relationships/oleObject" Target="../embeddings/oleObject253.bin"/><Relationship Id="rId15" Type="http://schemas.openxmlformats.org/officeDocument/2006/relationships/oleObject" Target="../embeddings/oleObject263.bin"/><Relationship Id="rId23" Type="http://schemas.openxmlformats.org/officeDocument/2006/relationships/oleObject" Target="../embeddings/oleObject271.bin"/><Relationship Id="rId28" Type="http://schemas.openxmlformats.org/officeDocument/2006/relationships/oleObject" Target="../embeddings/oleObject276.bin"/><Relationship Id="rId10" Type="http://schemas.openxmlformats.org/officeDocument/2006/relationships/oleObject" Target="../embeddings/oleObject258.bin"/><Relationship Id="rId19" Type="http://schemas.openxmlformats.org/officeDocument/2006/relationships/oleObject" Target="../embeddings/oleObject267.bin"/><Relationship Id="rId4" Type="http://schemas.openxmlformats.org/officeDocument/2006/relationships/oleObject" Target="../embeddings/oleObject252.bin"/><Relationship Id="rId9" Type="http://schemas.openxmlformats.org/officeDocument/2006/relationships/oleObject" Target="../embeddings/oleObject257.bin"/><Relationship Id="rId14" Type="http://schemas.openxmlformats.org/officeDocument/2006/relationships/oleObject" Target="../embeddings/oleObject262.bin"/><Relationship Id="rId22" Type="http://schemas.openxmlformats.org/officeDocument/2006/relationships/oleObject" Target="../embeddings/oleObject270.bin"/><Relationship Id="rId27" Type="http://schemas.openxmlformats.org/officeDocument/2006/relationships/oleObject" Target="../embeddings/oleObject27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7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MEDIUM FISIK JARINGAN</a:t>
            </a:r>
            <a:endParaRPr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4572000"/>
            <a:ext cx="7929563" cy="13858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371600"/>
            <a:ext cx="6629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209800"/>
            <a:ext cx="215155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UTP CABLING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" y="2819400"/>
            <a:ext cx="21336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95600"/>
            <a:ext cx="3505200" cy="864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Picture 2" descr="E:\COLLEK DOCUMENTS\COLEK'S LECTURE\Komdat\COLEK\Design\UTP-Staright_Cros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143000"/>
            <a:ext cx="5238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152400" y="3886200"/>
            <a:ext cx="3505200" cy="533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2020669"/>
            <a:ext cx="3505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STRAIGHT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71600"/>
            <a:ext cx="571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E:\COLLEK DOCUMENTS\COLEK'S LECTURE\Komdat\COLEK\Design\cross-over-ut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725" y="2438400"/>
            <a:ext cx="6394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52400" y="2438400"/>
            <a:ext cx="2362200" cy="533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600200"/>
            <a:ext cx="2362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CROSS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90800"/>
            <a:ext cx="56657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5908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1600200"/>
            <a:ext cx="3352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ROLLOVER CABLE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733800" y="1600200"/>
            <a:ext cx="51816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00200"/>
            <a:ext cx="3352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LAN TESTER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28600" y="2438400"/>
            <a:ext cx="33528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60" name="Picture 5" descr="E:\COLLEK DOCUMENTS\COLEK'S LECTURE\Komdat\COLEK\Design\lan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528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endParaRPr lang="en-US" dirty="0"/>
          </a:p>
        </p:txBody>
      </p:sp>
      <p:pic>
        <p:nvPicPr>
          <p:cNvPr id="4" name="Content Placeholder 3" descr="crossed-or-not-cross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808" y="1600200"/>
            <a:ext cx="6756384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COAXIAL CABLE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Karakteristik</a:t>
            </a:r>
            <a:r>
              <a:rPr lang="en-US" sz="2400" b="1" dirty="0">
                <a:solidFill>
                  <a:schemeClr val="bg1"/>
                </a:solidFill>
              </a:rPr>
              <a:t> :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Terdiri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2 </a:t>
            </a:r>
            <a:r>
              <a:rPr lang="en-US" sz="2000" dirty="0" err="1">
                <a:solidFill>
                  <a:schemeClr val="bg1"/>
                </a:solidFill>
              </a:rPr>
              <a:t>konduktor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konstruksi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berbeda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twisted pair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Konduktor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ditahan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cincin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insulasi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dielektrik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konduktor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ditutup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jaket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/>
                </a:solidFill>
              </a:rPr>
              <a:t>Diameter 1-2,5 cm, </a:t>
            </a:r>
            <a:r>
              <a:rPr lang="en-US" sz="2000" dirty="0" err="1">
                <a:solidFill>
                  <a:schemeClr val="bg1"/>
                </a:solidFill>
              </a:rPr>
              <a:t>kapasitas</a:t>
            </a:r>
            <a:r>
              <a:rPr lang="en-US" sz="2000" dirty="0">
                <a:solidFill>
                  <a:schemeClr val="bg1"/>
                </a:solidFill>
              </a:rPr>
              <a:t> 10.000 </a:t>
            </a:r>
            <a:r>
              <a:rPr lang="en-US" sz="2000" dirty="0" err="1">
                <a:solidFill>
                  <a:schemeClr val="bg1"/>
                </a:solidFill>
              </a:rPr>
              <a:t>kanal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suara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Spektrum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mencapai</a:t>
            </a:r>
            <a:r>
              <a:rPr lang="en-US" sz="2000" dirty="0">
                <a:solidFill>
                  <a:schemeClr val="bg1"/>
                </a:solidFill>
              </a:rPr>
              <a:t> 500 MHz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Laju</a:t>
            </a:r>
            <a:r>
              <a:rPr lang="en-US" sz="2000" dirty="0">
                <a:solidFill>
                  <a:schemeClr val="bg1"/>
                </a:solidFill>
              </a:rPr>
              <a:t> data </a:t>
            </a:r>
            <a:r>
              <a:rPr lang="en-US" sz="2000" dirty="0" err="1">
                <a:solidFill>
                  <a:schemeClr val="bg1"/>
                </a:solidFill>
              </a:rPr>
              <a:t>ratusan</a:t>
            </a:r>
            <a:r>
              <a:rPr lang="en-US" sz="2000" dirty="0">
                <a:solidFill>
                  <a:schemeClr val="bg1"/>
                </a:solidFill>
              </a:rPr>
              <a:t> Mbps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1 km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antar</a:t>
            </a:r>
            <a:r>
              <a:rPr lang="en-US" sz="2000" dirty="0">
                <a:solidFill>
                  <a:schemeClr val="bg1"/>
                </a:solidFill>
              </a:rPr>
              <a:t> repeater 1 km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Aplikasi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distribusi</a:t>
            </a:r>
            <a:r>
              <a:rPr lang="en-US" sz="2000" dirty="0">
                <a:solidFill>
                  <a:schemeClr val="bg1"/>
                </a:solidFill>
              </a:rPr>
              <a:t> TV, SLJJ, LAN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terhadap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interferensi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crosstalk </a:t>
            </a:r>
            <a:r>
              <a:rPr lang="en-US" sz="2000" dirty="0" err="1">
                <a:solidFill>
                  <a:schemeClr val="bg1"/>
                </a:solidFill>
              </a:rPr>
              <a:t>dibanding</a:t>
            </a:r>
            <a:r>
              <a:rPr lang="en-US" sz="2000" dirty="0">
                <a:solidFill>
                  <a:schemeClr val="bg1"/>
                </a:solidFill>
              </a:rPr>
              <a:t> twisted pair, </a:t>
            </a:r>
            <a:r>
              <a:rPr lang="en-US" sz="2000" dirty="0" err="1">
                <a:solidFill>
                  <a:schemeClr val="bg1"/>
                </a:solidFill>
              </a:rPr>
              <a:t>jarak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jangkauan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jau</a:t>
            </a:r>
            <a:r>
              <a:rPr lang="en-US" sz="2000" dirty="0" err="1"/>
              <a:t>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COAXIAL CABLE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71600"/>
            <a:ext cx="62388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E:\COLLEK DOCUMENTS\COLEK'S LECTURE\Komdat\COLEK\Design\COAXIA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371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E:\COLLEK DOCUMENTS\COLEK'S LECTURE\Komdat\COLEK\Design\COAXIAL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114800"/>
            <a:ext cx="1495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114800"/>
            <a:ext cx="11350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COAXIAL CABLE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726" name="Picture 2" descr="E:\COLLEK DOCUMENTS\COLEK'S LECTURE\Komdat\COLEK\Design\LCDTVStru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763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SERAT OPTIK</a:t>
            </a:r>
          </a:p>
        </p:txBody>
      </p:sp>
      <p:pic>
        <p:nvPicPr>
          <p:cNvPr id="3277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1371600"/>
            <a:ext cx="6727825" cy="4359275"/>
          </a:xfrm>
        </p:spPr>
      </p:pic>
      <p:sp>
        <p:nvSpPr>
          <p:cNvPr id="7" name="TextBox 6"/>
          <p:cNvSpPr txBox="1"/>
          <p:nvPr/>
        </p:nvSpPr>
        <p:spPr>
          <a:xfrm>
            <a:off x="75138" y="1371600"/>
            <a:ext cx="213466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TRANSMISI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00" y="2209800"/>
            <a:ext cx="2133600" cy="533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TUJUAN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: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err="1">
                <a:solidFill>
                  <a:schemeClr val="bg1"/>
                </a:solidFill>
              </a:rPr>
              <a:t>Faktor-faktor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mempengaruhi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perancangan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jaringan</a:t>
            </a:r>
            <a:endParaRPr lang="en-US" sz="2400" dirty="0">
              <a:solidFill>
                <a:schemeClr val="bg1"/>
              </a:solidFill>
            </a:endParaRP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mampu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memahami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jenis-jenis</a:t>
            </a:r>
            <a:r>
              <a:rPr lang="en-US" sz="2400" dirty="0">
                <a:solidFill>
                  <a:schemeClr val="bg1"/>
                </a:solidFill>
              </a:rPr>
              <a:t> medium </a:t>
            </a:r>
            <a:r>
              <a:rPr lang="en-US" sz="2400" dirty="0" err="1">
                <a:solidFill>
                  <a:schemeClr val="bg1"/>
                </a:solidFill>
              </a:rPr>
              <a:t>fisik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komunikasi</a:t>
            </a:r>
            <a:r>
              <a:rPr lang="en-US" sz="2400" dirty="0">
                <a:solidFill>
                  <a:schemeClr val="bg1"/>
                </a:solidFill>
              </a:rPr>
              <a:t> data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mampu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memahami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sifat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karakteristik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masing-masing</a:t>
            </a:r>
            <a:r>
              <a:rPr lang="en-US" sz="2400" dirty="0">
                <a:solidFill>
                  <a:schemeClr val="bg1"/>
                </a:solidFill>
              </a:rPr>
              <a:t>  media </a:t>
            </a:r>
            <a:r>
              <a:rPr lang="en-US" sz="2400" dirty="0" err="1">
                <a:solidFill>
                  <a:schemeClr val="bg1"/>
                </a:solidFill>
              </a:rPr>
              <a:t>transmisi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SERAT OPTIK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Beberapa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hal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dapat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menurunkan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kualitas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Optik</a:t>
            </a:r>
            <a:r>
              <a:rPr lang="en-US" sz="2400" b="1" dirty="0">
                <a:solidFill>
                  <a:schemeClr val="bg1"/>
                </a:solidFill>
              </a:rPr>
              <a:t> :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Scattering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Bending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</a:rPr>
              <a:t>Splicing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SERAT OPTIK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</a:rPr>
              <a:t>SCATTERING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0105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SERAT OPTIK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</a:rPr>
              <a:t>BENDING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0"/>
            <a:ext cx="57419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SERAT OPTIK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</a:rPr>
              <a:t>SPLICING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442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SERAT OPTIK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</a:rPr>
              <a:t>Fiber End Face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>
                <a:solidFill>
                  <a:schemeClr val="bg1"/>
                </a:solidFill>
              </a:rPr>
              <a:t>	Finished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371600"/>
            <a:ext cx="59324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WIRELESS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Transmisi</a:t>
            </a:r>
            <a:r>
              <a:rPr lang="en-US" sz="2400" b="1" dirty="0">
                <a:solidFill>
                  <a:schemeClr val="bg1"/>
                </a:solidFill>
              </a:rPr>
              <a:t> Wireless 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</a:rPr>
              <a:t>Pengiriman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penerimaan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antena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</a:rPr>
              <a:t>Frekuensi</a:t>
            </a:r>
            <a:endParaRPr lang="en-US" dirty="0">
              <a:solidFill>
                <a:schemeClr val="bg1"/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mikro</a:t>
            </a:r>
            <a:r>
              <a:rPr lang="en-US" dirty="0">
                <a:solidFill>
                  <a:schemeClr val="bg1"/>
                </a:solidFill>
              </a:rPr>
              <a:t>: 2 - 40 GHz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</a:rPr>
              <a:t>Radio broadcast: 30 MHz - 1 GHz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</a:rPr>
              <a:t>Infra </a:t>
            </a:r>
            <a:r>
              <a:rPr lang="en-US" dirty="0" err="1">
                <a:solidFill>
                  <a:schemeClr val="bg1"/>
                </a:solidFill>
              </a:rPr>
              <a:t>merah</a:t>
            </a:r>
            <a:r>
              <a:rPr lang="en-US" dirty="0">
                <a:solidFill>
                  <a:schemeClr val="bg1"/>
                </a:solidFill>
              </a:rPr>
              <a:t>: 3.10</a:t>
            </a:r>
            <a:r>
              <a:rPr lang="en-US" baseline="30000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 – 2.10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 Hz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mikro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terestrial</a:t>
            </a:r>
            <a:endParaRPr lang="en-US" dirty="0">
              <a:solidFill>
                <a:schemeClr val="bg1"/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bg1"/>
                </a:solidFill>
              </a:rPr>
              <a:t>Antena</a:t>
            </a:r>
            <a:r>
              <a:rPr lang="en-US" dirty="0">
                <a:solidFill>
                  <a:schemeClr val="bg1"/>
                </a:solidFill>
              </a:rPr>
              <a:t> microwave yang </a:t>
            </a:r>
            <a:r>
              <a:rPr lang="en-US" dirty="0" err="1">
                <a:solidFill>
                  <a:schemeClr val="bg1"/>
                </a:solidFill>
              </a:rPr>
              <a:t>umum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piringan</a:t>
            </a:r>
            <a:r>
              <a:rPr lang="en-US" dirty="0">
                <a:solidFill>
                  <a:schemeClr val="bg1"/>
                </a:solidFill>
              </a:rPr>
              <a:t> parabola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</a:rPr>
              <a:t>Diameter parabola 3 m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bg1"/>
                </a:solidFill>
              </a:rPr>
              <a:t>Jarak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maksimum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4572000"/>
          <a:ext cx="1701800" cy="482600"/>
        </p:xfrm>
        <a:graphic>
          <a:graphicData uri="http://schemas.openxmlformats.org/presentationml/2006/ole">
            <p:oleObj spid="_x0000_s1026" name="Equation" r:id="rId4" imgW="850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WIRELESS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Perambatan</a:t>
            </a:r>
            <a:r>
              <a:rPr lang="en-US" sz="2400" b="1" dirty="0">
                <a:solidFill>
                  <a:schemeClr val="bg1"/>
                </a:solidFill>
              </a:rPr>
              <a:t> Wireless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1819275"/>
            <a:ext cx="85153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 rtlCol="0">
            <a:sp3d extrusionH="12700">
              <a:extrusionClr>
                <a:schemeClr val="bg1"/>
              </a:extrusion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</a:rPr>
              <a:t>Perangkat LAN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7838"/>
            <a:ext cx="7313613" cy="4303338"/>
          </a:xfrm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>
                <a:ea typeface="+mn-ea"/>
              </a:rPr>
              <a:t>Repeater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>
                <a:ea typeface="+mn-ea"/>
              </a:rPr>
              <a:t>Hub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>
                <a:ea typeface="+mn-ea"/>
              </a:rPr>
              <a:t>Switch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>
                <a:ea typeface="+mn-ea"/>
              </a:rPr>
              <a:t>Bridge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>
                <a:ea typeface="+mn-ea"/>
              </a:rPr>
              <a:t>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725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Devices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76400"/>
            <a:ext cx="414655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Hub melakukan fungsi :</a:t>
            </a:r>
          </a:p>
          <a:p>
            <a:pPr eaLnBrk="1" hangingPunct="1"/>
            <a:r>
              <a:rPr lang="en-US" sz="2000" smtClean="0"/>
              <a:t>Sebagai konsentrator</a:t>
            </a:r>
          </a:p>
          <a:p>
            <a:pPr eaLnBrk="1" hangingPunct="1"/>
            <a:r>
              <a:rPr lang="en-US" sz="2000" smtClean="0"/>
              <a:t>Pada aktif hub dapat menjadi multiport repeater</a:t>
            </a:r>
            <a:endParaRPr lang="id-ID" sz="2000" smtClean="0"/>
          </a:p>
          <a:p>
            <a:pPr eaLnBrk="1" hangingPunct="1"/>
            <a:r>
              <a:rPr lang="id-ID" sz="2000" smtClean="0"/>
              <a:t>Bekerja pada layer 1 model OSI (melihat sinyal pada level bit)</a:t>
            </a:r>
            <a:endParaRPr lang="en-US" sz="2000" smtClean="0"/>
          </a:p>
        </p:txBody>
      </p:sp>
      <p:pic>
        <p:nvPicPr>
          <p:cNvPr id="41988" name="Picture 4" descr="Dev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720975"/>
            <a:ext cx="3871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1692275"/>
            <a:ext cx="340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Hub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895600" y="2743200"/>
            <a:ext cx="1371600" cy="1209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 autoUpdateAnimBg="0"/>
      <p:bldP spid="348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643937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Devices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1650" y="1676400"/>
            <a:ext cx="414655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z="2000" smtClean="0"/>
              <a:t>Fungsi utama </a:t>
            </a:r>
            <a:r>
              <a:rPr lang="id-ID" sz="2000" i="1" smtClean="0"/>
              <a:t>repeater</a:t>
            </a:r>
            <a:r>
              <a:rPr lang="id-ID" sz="2000" smtClean="0"/>
              <a:t> adalah </a:t>
            </a:r>
            <a:endParaRPr lang="en-US" sz="2000" smtClean="0"/>
          </a:p>
          <a:p>
            <a:pPr eaLnBrk="1" hangingPunct="1"/>
            <a:r>
              <a:rPr lang="id-ID" sz="2000" smtClean="0"/>
              <a:t>menerima sinyal dari satu segmen kabel LAN dan memancarkannya kembali dengan kekuatan yang sama dengan sinyal asli pada segmen (satu atau lebih) kabel LAN yang lain. </a:t>
            </a:r>
            <a:endParaRPr lang="en-US" sz="2000" smtClean="0"/>
          </a:p>
          <a:p>
            <a:pPr eaLnBrk="1" hangingPunct="1"/>
            <a:r>
              <a:rPr lang="id-ID" sz="2000" smtClean="0"/>
              <a:t>Repeater beroperasi pada </a:t>
            </a:r>
            <a:r>
              <a:rPr lang="id-ID" sz="2000" i="1" smtClean="0"/>
              <a:t>Physical layer</a:t>
            </a:r>
            <a:r>
              <a:rPr lang="id-ID" sz="2000" smtClean="0"/>
              <a:t> dalam model jaringan OSI.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43012" name="Picture 4" descr="Dev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" y="2676525"/>
            <a:ext cx="38687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74663" y="1778000"/>
            <a:ext cx="340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Repeater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905000" y="3286125"/>
            <a:ext cx="1125538" cy="1143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16138" y="3590925"/>
            <a:ext cx="723900" cy="536575"/>
            <a:chOff x="1929" y="1844"/>
            <a:chExt cx="835" cy="590"/>
          </a:xfrm>
        </p:grpSpPr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>
              <a:off x="1929" y="1844"/>
              <a:ext cx="835" cy="590"/>
            </a:xfrm>
            <a:prstGeom prst="cube">
              <a:avLst>
                <a:gd name="adj" fmla="val 12880"/>
              </a:avLst>
            </a:prstGeom>
            <a:solidFill>
              <a:srgbClr val="00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56" y="1994"/>
              <a:ext cx="525" cy="365"/>
              <a:chOff x="2028" y="2066"/>
              <a:chExt cx="467" cy="293"/>
            </a:xfrm>
          </p:grpSpPr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2028" y="2066"/>
                <a:ext cx="467" cy="29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>
                <a:off x="2088" y="2130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2088" y="2214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021" name="Line 13"/>
              <p:cNvSpPr>
                <a:spLocks noChangeShapeType="1"/>
              </p:cNvSpPr>
              <p:nvPr/>
            </p:nvSpPr>
            <p:spPr bwMode="auto">
              <a:xfrm>
                <a:off x="2088" y="2292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71" grpId="0" build="p" bldLvl="3" autoUpdateAnimBg="0"/>
      <p:bldP spid="32773" grpId="0" autoUpdateAnimBg="0"/>
      <p:bldP spid="32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Spektrum Electromagnetic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dirty="0" err="1">
                <a:solidFill>
                  <a:schemeClr val="bg1"/>
                </a:solidFill>
              </a:rPr>
              <a:t>Faktor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Perancangan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jaringan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</a:rPr>
              <a:t>Bandwith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menentukan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laju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data yang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dicapai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Keterbatasan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transmisi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menentukan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coverage(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cakupan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),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contohnya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: noise,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redaman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derau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Interferensi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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gangguan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sinyal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yang pita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frekuensinya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sama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menyebabkan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distorsi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bahkan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menghancurkan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sinyal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kirim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Jumlah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penerima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guided media yang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digunakan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shared link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menyebabkan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peningkatan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redaman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distorsi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78681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Devices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52600"/>
            <a:ext cx="4146550" cy="3810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err="1"/>
              <a:t>Kemampuan</a:t>
            </a:r>
            <a:r>
              <a:rPr lang="en-US" sz="2000" dirty="0"/>
              <a:t> Bridge </a:t>
            </a:r>
            <a:r>
              <a:rPr lang="en-US" sz="2000" dirty="0" err="1"/>
              <a:t>antara</a:t>
            </a:r>
            <a:r>
              <a:rPr lang="en-US" sz="2000" dirty="0"/>
              <a:t> lain: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repeater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Bridge.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err="1"/>
              <a:t>Menghubungkan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segmen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regenerate signal </a:t>
            </a:r>
            <a:r>
              <a:rPr lang="en-US" sz="2000" dirty="0" err="1"/>
              <a:t>pada</a:t>
            </a:r>
            <a:r>
              <a:rPr lang="en-US" sz="2000" dirty="0"/>
              <a:t> level</a:t>
            </a:r>
            <a:r>
              <a:rPr lang="id-ID" sz="2000" dirty="0"/>
              <a:t> paket</a:t>
            </a:r>
            <a:endParaRPr lang="en-US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Data Link Layer (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MAC </a:t>
            </a:r>
            <a:r>
              <a:rPr lang="en-US" sz="2000" dirty="0" err="1"/>
              <a:t>Addressnya</a:t>
            </a:r>
            <a:r>
              <a:rPr lang="en-US" sz="2000" dirty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err="1"/>
              <a:t>Menghubungkan</a:t>
            </a:r>
            <a:r>
              <a:rPr lang="en-US" sz="2000" dirty="0"/>
              <a:t> media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twisted pair </a:t>
            </a:r>
            <a:r>
              <a:rPr lang="en-US" sz="2000" dirty="0" err="1"/>
              <a:t>dengan</a:t>
            </a:r>
            <a:r>
              <a:rPr lang="en-US" sz="2000" dirty="0"/>
              <a:t> coaxial </a:t>
            </a:r>
            <a:r>
              <a:rPr lang="en-US" sz="2000" dirty="0" err="1"/>
              <a:t>ethernet</a:t>
            </a:r>
            <a:r>
              <a:rPr lang="en-US" sz="2000" dirty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err="1"/>
              <a:t>Menghubungkan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segmen</a:t>
            </a:r>
            <a:r>
              <a:rPr lang="en-US" sz="2000" dirty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 smtClean="0"/>
              <a:t>ethernet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token ring.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000" dirty="0"/>
          </a:p>
        </p:txBody>
      </p:sp>
      <p:pic>
        <p:nvPicPr>
          <p:cNvPr id="44036" name="Picture 4" descr="Dev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38687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1692275"/>
            <a:ext cx="340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Bridge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57200" y="2514600"/>
            <a:ext cx="1371600" cy="1209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5" grpId="0" build="p" bldLvl="3" autoUpdateAnimBg="0"/>
      <p:bldP spid="33797" grpId="0" autoUpdateAnimBg="0"/>
      <p:bldP spid="337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Devices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1650" y="1676400"/>
            <a:ext cx="414655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Fungsi Switch :</a:t>
            </a:r>
          </a:p>
          <a:p>
            <a:pPr eaLnBrk="1" hangingPunct="1"/>
            <a:r>
              <a:rPr lang="en-US" sz="2000" smtClean="0"/>
              <a:t>Sebagai konsentrator</a:t>
            </a:r>
          </a:p>
          <a:p>
            <a:pPr eaLnBrk="1" hangingPunct="1"/>
            <a:r>
              <a:rPr lang="en-US" sz="2000" smtClean="0"/>
              <a:t>Sebagai multiport bridge</a:t>
            </a:r>
            <a:endParaRPr lang="id-ID" sz="2000" smtClean="0"/>
          </a:p>
          <a:p>
            <a:pPr eaLnBrk="1" hangingPunct="1"/>
            <a:r>
              <a:rPr lang="id-ID" sz="2000" smtClean="0"/>
              <a:t>Bekerja pada layer 2 OSI (melihat sinyal melalui MAC Address)</a:t>
            </a:r>
            <a:endParaRPr lang="en-US" sz="2000" smtClean="0"/>
          </a:p>
        </p:txBody>
      </p:sp>
      <p:pic>
        <p:nvPicPr>
          <p:cNvPr id="45060" name="Picture 4" descr="Dev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20975"/>
            <a:ext cx="3871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9600" y="1692275"/>
            <a:ext cx="340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Switch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23900" y="3863975"/>
            <a:ext cx="1371600" cy="1209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78681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1650" y="1752600"/>
            <a:ext cx="41465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Kemampuan router antara lain:</a:t>
            </a:r>
          </a:p>
          <a:p>
            <a:pPr eaLnBrk="1" hangingPunct="1"/>
            <a:r>
              <a:rPr lang="en-US" sz="2000" smtClean="0"/>
              <a:t>Membagi segmen jaringan yang besar menjadi segmen yang kecil-kecil.</a:t>
            </a:r>
          </a:p>
          <a:p>
            <a:pPr eaLnBrk="1" hangingPunct="1"/>
            <a:r>
              <a:rPr lang="en-US" sz="2000" smtClean="0"/>
              <a:t>Memfilter dan mengisolasi trafik.</a:t>
            </a:r>
          </a:p>
          <a:p>
            <a:pPr eaLnBrk="1" hangingPunct="1"/>
            <a:r>
              <a:rPr lang="en-US" sz="2000" smtClean="0"/>
              <a:t>Menghubungkan segman jaringan yang berbeda topologi dan metode akses.</a:t>
            </a:r>
          </a:p>
          <a:p>
            <a:pPr eaLnBrk="1" hangingPunct="1"/>
            <a:r>
              <a:rPr lang="en-US" sz="2000" smtClean="0"/>
              <a:t>Dapat melalukan </a:t>
            </a:r>
            <a:r>
              <a:rPr lang="id-ID" sz="2000" smtClean="0"/>
              <a:t>routing </a:t>
            </a:r>
            <a:r>
              <a:rPr lang="en-US" sz="2000" smtClean="0"/>
              <a:t>paket dengan shorthest path, dari banyak pilihan jalur.</a:t>
            </a:r>
          </a:p>
        </p:txBody>
      </p:sp>
      <p:pic>
        <p:nvPicPr>
          <p:cNvPr id="46084" name="Picture 4" descr="Dev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20975"/>
            <a:ext cx="3871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9600" y="1692275"/>
            <a:ext cx="340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Router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2873375" y="3957638"/>
            <a:ext cx="1371600" cy="1209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 autoUpdateAnimBg="0"/>
      <p:bldP spid="368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NIC, Repeater, &amp; </a:t>
            </a:r>
            <a:r>
              <a:rPr lang="en-US" dirty="0" smtClean="0"/>
              <a:t>Hub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71938"/>
            <a:ext cx="7789863" cy="1514475"/>
          </a:xfrm>
        </p:spPr>
        <p:txBody>
          <a:bodyPr/>
          <a:lstStyle/>
          <a:p>
            <a:pPr marL="522288" indent="-522288" eaLnBrk="1" hangingPunct="1">
              <a:buFontTx/>
              <a:buNone/>
            </a:pPr>
            <a:r>
              <a:rPr lang="en-US" smtClean="0"/>
              <a:t>Untuk menghubungkan dua komputer, harus</a:t>
            </a:r>
          </a:p>
          <a:p>
            <a:pPr marL="522288" indent="-522288" eaLnBrk="1" hangingPunct="1"/>
            <a:r>
              <a:rPr lang="en-US" smtClean="0"/>
              <a:t>Install sebuah NIC pada setiap komputer.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66800" y="2133600"/>
          <a:ext cx="1668463" cy="1519238"/>
        </p:xfrm>
        <a:graphic>
          <a:graphicData uri="http://schemas.openxmlformats.org/presentationml/2006/ole">
            <p:oleObj spid="_x0000_s67586" name="Bitmap Image" r:id="rId4" imgW="533474" imgH="485586" progId="PBrus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705600" y="2133600"/>
          <a:ext cx="1668463" cy="1519238"/>
        </p:xfrm>
        <a:graphic>
          <a:graphicData uri="http://schemas.openxmlformats.org/presentationml/2006/ole">
            <p:oleObj spid="_x0000_s67587" name="Bitmap Image" r:id="rId5" imgW="533474" imgH="485586" progId="PBrush">
              <p:embed/>
            </p:oleObj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429000" y="1905000"/>
            <a:ext cx="230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The First LAN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590800" y="3124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0" y="2514600"/>
            <a:ext cx="609600" cy="398463"/>
            <a:chOff x="1680" y="2496"/>
            <a:chExt cx="2208" cy="1440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>
              <a:off x="2016" y="2736"/>
              <a:ext cx="1872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Tahoma" pitchFamily="34" charset="0"/>
                </a:rPr>
                <a:t>NIC</a:t>
              </a:r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>
              <a:off x="1968" y="2496"/>
              <a:ext cx="48" cy="14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4" name="Rectangle 19"/>
            <p:cNvSpPr>
              <a:spLocks noChangeArrowheads="1"/>
            </p:cNvSpPr>
            <p:nvPr/>
          </p:nvSpPr>
          <p:spPr bwMode="auto">
            <a:xfrm>
              <a:off x="1680" y="2496"/>
              <a:ext cx="28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162800" y="2514600"/>
            <a:ext cx="609600" cy="398463"/>
            <a:chOff x="1680" y="2496"/>
            <a:chExt cx="2208" cy="1440"/>
          </a:xfrm>
        </p:grpSpPr>
        <p:sp>
          <p:nvSpPr>
            <p:cNvPr id="2059" name="Rectangle 21"/>
            <p:cNvSpPr>
              <a:spLocks noChangeArrowheads="1"/>
            </p:cNvSpPr>
            <p:nvPr/>
          </p:nvSpPr>
          <p:spPr bwMode="auto">
            <a:xfrm>
              <a:off x="2016" y="2736"/>
              <a:ext cx="1872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Tahoma" pitchFamily="34" charset="0"/>
                </a:rPr>
                <a:t>NIC</a:t>
              </a:r>
            </a:p>
          </p:txBody>
        </p:sp>
        <p:sp>
          <p:nvSpPr>
            <p:cNvPr id="2060" name="Rectangle 22"/>
            <p:cNvSpPr>
              <a:spLocks noChangeArrowheads="1"/>
            </p:cNvSpPr>
            <p:nvPr/>
          </p:nvSpPr>
          <p:spPr bwMode="auto">
            <a:xfrm>
              <a:off x="1968" y="2496"/>
              <a:ext cx="48" cy="14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1" name="Rectangle 23"/>
            <p:cNvSpPr>
              <a:spLocks noChangeArrowheads="1"/>
            </p:cNvSpPr>
            <p:nvPr/>
          </p:nvSpPr>
          <p:spPr bwMode="auto">
            <a:xfrm>
              <a:off x="1680" y="2496"/>
              <a:ext cx="28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95300" y="5264150"/>
            <a:ext cx="8448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6"/>
              </a:buBlip>
            </a:pPr>
            <a:r>
              <a:rPr lang="en-US" sz="3200">
                <a:latin typeface="Tahoma" pitchFamily="34" charset="0"/>
              </a:rPr>
              <a:t>Hubungkan komputer dengan kabel crossover (Tx pengirim </a:t>
            </a:r>
            <a:r>
              <a:rPr lang="en-US" sz="3200">
                <a:latin typeface="Tahoma" pitchFamily="34" charset="0"/>
                <a:sym typeface="Wingdings" pitchFamily="2" charset="2"/>
              </a:rPr>
              <a:t> Rx penerima)</a:t>
            </a: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4" grpId="0" autoUpdateAnimBg="0"/>
      <p:bldP spid="37895" grpId="0" animBg="1"/>
      <p:bldP spid="379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/>
          </p:cNvSpPr>
          <p:nvPr/>
        </p:nvSpPr>
        <p:spPr bwMode="auto">
          <a:xfrm rot="5400000">
            <a:off x="4343400" y="1524000"/>
            <a:ext cx="685800" cy="4038600"/>
          </a:xfrm>
          <a:prstGeom prst="rightBrace">
            <a:avLst>
              <a:gd name="adj1" fmla="val 49074"/>
              <a:gd name="adj2" fmla="val 50000"/>
            </a:avLst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 rot="5400000">
            <a:off x="4344988" y="1525588"/>
            <a:ext cx="685800" cy="4038600"/>
          </a:xfrm>
          <a:prstGeom prst="rightBrace">
            <a:avLst>
              <a:gd name="adj1" fmla="val 49074"/>
              <a:gd name="adj2" fmla="val 50000"/>
            </a:avLst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NICs, Repeaters, &amp; </a:t>
            </a:r>
            <a:r>
              <a:rPr lang="en-US" dirty="0" smtClean="0"/>
              <a:t>Hubs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2133600"/>
          <a:ext cx="1668463" cy="1519238"/>
        </p:xfrm>
        <a:graphic>
          <a:graphicData uri="http://schemas.openxmlformats.org/presentationml/2006/ole">
            <p:oleObj spid="_x0000_s68610" name="Bitmap Image" r:id="rId4" imgW="533474" imgH="485586" progId="PBrush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705600" y="2133600"/>
          <a:ext cx="1668463" cy="1519238"/>
        </p:xfrm>
        <a:graphic>
          <a:graphicData uri="http://schemas.openxmlformats.org/presentationml/2006/ole">
            <p:oleObj spid="_x0000_s68611" name="Bitmap Image" r:id="rId5" imgW="533474" imgH="485586" progId="PBrush">
              <p:embed/>
            </p:oleObj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601913" y="1066800"/>
            <a:ext cx="43148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ahoma" pitchFamily="34" charset="0"/>
              </a:rPr>
              <a:t>Repeaters </a:t>
            </a:r>
            <a:r>
              <a:rPr lang="en-US" sz="2800" dirty="0" err="1">
                <a:latin typeface="Tahoma" pitchFamily="34" charset="0"/>
              </a:rPr>
              <a:t>dapat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digunakan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untuk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meningkatkan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jarak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tempuh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sinyal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590800" y="3124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ahoma" pitchFamily="34" charset="0"/>
              </a:rPr>
              <a:t>Berapa jarak maksimum ?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447800" y="4343400"/>
            <a:ext cx="654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Tahoma" pitchFamily="34" charset="0"/>
              </a:rPr>
              <a:t>100 meters or approx. 300 feet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05300" y="2819400"/>
            <a:ext cx="723900" cy="536575"/>
            <a:chOff x="1929" y="1844"/>
            <a:chExt cx="835" cy="590"/>
          </a:xfrm>
        </p:grpSpPr>
        <p:sp>
          <p:nvSpPr>
            <p:cNvPr id="3094" name="AutoShape 12"/>
            <p:cNvSpPr>
              <a:spLocks noChangeArrowheads="1"/>
            </p:cNvSpPr>
            <p:nvPr/>
          </p:nvSpPr>
          <p:spPr bwMode="auto">
            <a:xfrm>
              <a:off x="1929" y="1844"/>
              <a:ext cx="835" cy="590"/>
            </a:xfrm>
            <a:prstGeom prst="cube">
              <a:avLst>
                <a:gd name="adj" fmla="val 12880"/>
              </a:avLst>
            </a:prstGeom>
            <a:solidFill>
              <a:srgbClr val="00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56" y="1994"/>
              <a:ext cx="525" cy="365"/>
              <a:chOff x="2028" y="2066"/>
              <a:chExt cx="467" cy="293"/>
            </a:xfrm>
          </p:grpSpPr>
          <p:sp>
            <p:nvSpPr>
              <p:cNvPr id="3096" name="Rectangle 14"/>
              <p:cNvSpPr>
                <a:spLocks noChangeArrowheads="1"/>
              </p:cNvSpPr>
              <p:nvPr/>
            </p:nvSpPr>
            <p:spPr bwMode="auto">
              <a:xfrm>
                <a:off x="2028" y="2066"/>
                <a:ext cx="467" cy="29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3097" name="Line 15"/>
              <p:cNvSpPr>
                <a:spLocks noChangeShapeType="1"/>
              </p:cNvSpPr>
              <p:nvPr/>
            </p:nvSpPr>
            <p:spPr bwMode="auto">
              <a:xfrm>
                <a:off x="2088" y="2130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98" name="Line 16"/>
              <p:cNvSpPr>
                <a:spLocks noChangeShapeType="1"/>
              </p:cNvSpPr>
              <p:nvPr/>
            </p:nvSpPr>
            <p:spPr bwMode="auto">
              <a:xfrm>
                <a:off x="2088" y="2214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99" name="Line 17"/>
              <p:cNvSpPr>
                <a:spLocks noChangeShapeType="1"/>
              </p:cNvSpPr>
              <p:nvPr/>
            </p:nvSpPr>
            <p:spPr bwMode="auto">
              <a:xfrm>
                <a:off x="2088" y="2292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371600" y="38862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Jadi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apa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digunakan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untuk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menghubungkan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lebih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ahoma" pitchFamily="34" charset="0"/>
              </a:rPr>
              <a:t>dari</a:t>
            </a: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 100m?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4000" y="2514600"/>
            <a:ext cx="609600" cy="398463"/>
            <a:chOff x="1680" y="2496"/>
            <a:chExt cx="2208" cy="1440"/>
          </a:xfrm>
        </p:grpSpPr>
        <p:sp>
          <p:nvSpPr>
            <p:cNvPr id="3091" name="Rectangle 20"/>
            <p:cNvSpPr>
              <a:spLocks noChangeArrowheads="1"/>
            </p:cNvSpPr>
            <p:nvPr/>
          </p:nvSpPr>
          <p:spPr bwMode="auto">
            <a:xfrm>
              <a:off x="2016" y="2736"/>
              <a:ext cx="1872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Tahoma" pitchFamily="34" charset="0"/>
                </a:rPr>
                <a:t>NIC</a:t>
              </a:r>
            </a:p>
          </p:txBody>
        </p:sp>
        <p:sp>
          <p:nvSpPr>
            <p:cNvPr id="3092" name="Rectangle 21"/>
            <p:cNvSpPr>
              <a:spLocks noChangeArrowheads="1"/>
            </p:cNvSpPr>
            <p:nvPr/>
          </p:nvSpPr>
          <p:spPr bwMode="auto">
            <a:xfrm>
              <a:off x="1968" y="2496"/>
              <a:ext cx="48" cy="14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3093" name="Rectangle 22"/>
            <p:cNvSpPr>
              <a:spLocks noChangeArrowheads="1"/>
            </p:cNvSpPr>
            <p:nvPr/>
          </p:nvSpPr>
          <p:spPr bwMode="auto">
            <a:xfrm>
              <a:off x="1680" y="2496"/>
              <a:ext cx="28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162800" y="2514600"/>
            <a:ext cx="609600" cy="398463"/>
            <a:chOff x="1680" y="2496"/>
            <a:chExt cx="2208" cy="1440"/>
          </a:xfrm>
        </p:grpSpPr>
        <p:sp>
          <p:nvSpPr>
            <p:cNvPr id="3088" name="Rectangle 24"/>
            <p:cNvSpPr>
              <a:spLocks noChangeArrowheads="1"/>
            </p:cNvSpPr>
            <p:nvPr/>
          </p:nvSpPr>
          <p:spPr bwMode="auto">
            <a:xfrm>
              <a:off x="2016" y="2736"/>
              <a:ext cx="1872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Tahoma" pitchFamily="34" charset="0"/>
                </a:rPr>
                <a:t>NIC</a:t>
              </a:r>
            </a:p>
          </p:txBody>
        </p:sp>
        <p:sp>
          <p:nvSpPr>
            <p:cNvPr id="3089" name="Rectangle 25"/>
            <p:cNvSpPr>
              <a:spLocks noChangeArrowheads="1"/>
            </p:cNvSpPr>
            <p:nvPr/>
          </p:nvSpPr>
          <p:spPr bwMode="auto">
            <a:xfrm>
              <a:off x="1968" y="2496"/>
              <a:ext cx="48" cy="14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3090" name="Rectangle 26"/>
            <p:cNvSpPr>
              <a:spLocks noChangeArrowheads="1"/>
            </p:cNvSpPr>
            <p:nvPr/>
          </p:nvSpPr>
          <p:spPr bwMode="auto">
            <a:xfrm>
              <a:off x="1680" y="2496"/>
              <a:ext cx="28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2552700" y="40767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Repeaters menguatkan sinyal kembali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38919" grpId="0" autoUpdateAnimBg="0"/>
      <p:bldP spid="38921" grpId="0" autoUpdateAnimBg="0"/>
      <p:bldP spid="38922" grpId="0" autoUpdateAnimBg="0"/>
      <p:bldP spid="38930" grpId="0" autoUpdateAnimBg="0"/>
      <p:bldP spid="3893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NICs, Repeaters, &amp; </a:t>
            </a:r>
            <a:r>
              <a:rPr lang="en-US" dirty="0" smtClean="0"/>
              <a:t>Hubs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2590800" y="3124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05300" y="2819400"/>
            <a:ext cx="723900" cy="536575"/>
            <a:chOff x="1929" y="1844"/>
            <a:chExt cx="835" cy="590"/>
          </a:xfrm>
        </p:grpSpPr>
        <p:sp>
          <p:nvSpPr>
            <p:cNvPr id="4128" name="AutoShape 5"/>
            <p:cNvSpPr>
              <a:spLocks noChangeArrowheads="1"/>
            </p:cNvSpPr>
            <p:nvPr/>
          </p:nvSpPr>
          <p:spPr bwMode="auto">
            <a:xfrm>
              <a:off x="1929" y="1844"/>
              <a:ext cx="835" cy="590"/>
            </a:xfrm>
            <a:prstGeom prst="cube">
              <a:avLst>
                <a:gd name="adj" fmla="val 12880"/>
              </a:avLst>
            </a:prstGeom>
            <a:solidFill>
              <a:srgbClr val="00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56" y="1994"/>
              <a:ext cx="525" cy="365"/>
              <a:chOff x="2028" y="2066"/>
              <a:chExt cx="467" cy="293"/>
            </a:xfrm>
          </p:grpSpPr>
          <p:sp>
            <p:nvSpPr>
              <p:cNvPr id="4130" name="Rectangle 7"/>
              <p:cNvSpPr>
                <a:spLocks noChangeArrowheads="1"/>
              </p:cNvSpPr>
              <p:nvPr/>
            </p:nvSpPr>
            <p:spPr bwMode="auto">
              <a:xfrm>
                <a:off x="2028" y="2066"/>
                <a:ext cx="467" cy="29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4131" name="Line 8"/>
              <p:cNvSpPr>
                <a:spLocks noChangeShapeType="1"/>
              </p:cNvSpPr>
              <p:nvPr/>
            </p:nvSpPr>
            <p:spPr bwMode="auto">
              <a:xfrm>
                <a:off x="2088" y="2130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2" name="Line 9"/>
              <p:cNvSpPr>
                <a:spLocks noChangeShapeType="1"/>
              </p:cNvSpPr>
              <p:nvPr/>
            </p:nvSpPr>
            <p:spPr bwMode="auto">
              <a:xfrm>
                <a:off x="2088" y="2214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33" name="Line 10"/>
              <p:cNvSpPr>
                <a:spLocks noChangeShapeType="1"/>
              </p:cNvSpPr>
              <p:nvPr/>
            </p:nvSpPr>
            <p:spPr bwMode="auto">
              <a:xfrm>
                <a:off x="2088" y="2292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66800" y="2133600"/>
            <a:ext cx="1668463" cy="1519238"/>
            <a:chOff x="672" y="1344"/>
            <a:chExt cx="1051" cy="957"/>
          </a:xfrm>
        </p:grpSpPr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672" y="1344"/>
            <a:ext cx="1051" cy="957"/>
          </p:xfrm>
          <a:graphic>
            <a:graphicData uri="http://schemas.openxmlformats.org/presentationml/2006/ole">
              <p:oleObj spid="_x0000_s69637" name="Bitmap Image" r:id="rId4" imgW="533474" imgH="485586" progId="PBrush">
                <p:embed/>
              </p:oleObj>
            </a:graphicData>
          </a:graphic>
        </p:graphicFrame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960" y="1584"/>
              <a:ext cx="384" cy="251"/>
              <a:chOff x="1680" y="2496"/>
              <a:chExt cx="2208" cy="1440"/>
            </a:xfrm>
          </p:grpSpPr>
          <p:sp>
            <p:nvSpPr>
              <p:cNvPr id="4125" name="Rectangle 14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4126" name="Rectangle 15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4127" name="Rectangle 16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05600" y="2133600"/>
            <a:ext cx="1668463" cy="1519238"/>
            <a:chOff x="4224" y="1344"/>
            <a:chExt cx="1051" cy="957"/>
          </a:xfrm>
        </p:grpSpPr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4224" y="1344"/>
            <a:ext cx="1051" cy="957"/>
          </p:xfrm>
          <a:graphic>
            <a:graphicData uri="http://schemas.openxmlformats.org/presentationml/2006/ole">
              <p:oleObj spid="_x0000_s69636" name="Bitmap Image" r:id="rId5" imgW="533474" imgH="485586" progId="PBrush">
                <p:embed/>
              </p:oleObj>
            </a:graphicData>
          </a:graphic>
        </p:graphicFrame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512" y="1584"/>
              <a:ext cx="384" cy="251"/>
              <a:chOff x="1680" y="2496"/>
              <a:chExt cx="2208" cy="1440"/>
            </a:xfrm>
          </p:grpSpPr>
          <p:sp>
            <p:nvSpPr>
              <p:cNvPr id="4121" name="Rectangle 20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4122" name="Rectangle 21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4123" name="Rectangle 22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066800" y="4876800"/>
            <a:ext cx="1668463" cy="1519238"/>
            <a:chOff x="672" y="3072"/>
            <a:chExt cx="1051" cy="957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672" y="3072"/>
            <a:ext cx="1051" cy="957"/>
          </p:xfrm>
          <a:graphic>
            <a:graphicData uri="http://schemas.openxmlformats.org/presentationml/2006/ole">
              <p:oleObj spid="_x0000_s69635" name="Bitmap Image" r:id="rId6" imgW="533474" imgH="485586" progId="PBrush">
                <p:embed/>
              </p:oleObj>
            </a:graphicData>
          </a:graphic>
        </p:graphicFrame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960" y="3312"/>
              <a:ext cx="384" cy="251"/>
              <a:chOff x="1680" y="2496"/>
              <a:chExt cx="2208" cy="1440"/>
            </a:xfrm>
          </p:grpSpPr>
          <p:sp>
            <p:nvSpPr>
              <p:cNvPr id="4117" name="Rectangle 26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4118" name="Rectangle 27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4119" name="Rectangle 28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05600" y="4876800"/>
            <a:ext cx="1668463" cy="1519238"/>
            <a:chOff x="4224" y="3072"/>
            <a:chExt cx="1051" cy="957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224" y="3072"/>
            <a:ext cx="1051" cy="957"/>
          </p:xfrm>
          <a:graphic>
            <a:graphicData uri="http://schemas.openxmlformats.org/presentationml/2006/ole">
              <p:oleObj spid="_x0000_s69634" name="Bitmap Image" r:id="rId7" imgW="533474" imgH="485586" progId="PBrush">
                <p:embed/>
              </p:oleObj>
            </a:graphicData>
          </a:graphic>
        </p:graphicFrame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512" y="3312"/>
              <a:ext cx="384" cy="251"/>
              <a:chOff x="1680" y="2496"/>
              <a:chExt cx="2208" cy="1440"/>
            </a:xfrm>
          </p:grpSpPr>
          <p:sp>
            <p:nvSpPr>
              <p:cNvPr id="4113" name="Rectangle 32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4114" name="Rectangle 33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4115" name="Rectangle 34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sp>
        <p:nvSpPr>
          <p:cNvPr id="4109" name="Text Box 35"/>
          <p:cNvSpPr txBox="1">
            <a:spLocks noChangeArrowheads="1"/>
          </p:cNvSpPr>
          <p:nvPr/>
        </p:nvSpPr>
        <p:spPr bwMode="auto">
          <a:xfrm>
            <a:off x="1295400" y="38100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Penggunaan repeater hanya terbatas untuk 2 komputer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2667000" y="4724400"/>
            <a:ext cx="419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Bagaimana jika ingin menghubungkan 3 atau lebih komputer dalam jaringan ?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954338" y="58674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Perangkat apa yang dibutuhkan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2" grpId="0" autoUpdateAnimBg="0"/>
      <p:bldP spid="3997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5725" y="4495800"/>
            <a:ext cx="4232275" cy="1416050"/>
            <a:chOff x="1654" y="2832"/>
            <a:chExt cx="2666" cy="892"/>
          </a:xfrm>
        </p:grpSpPr>
        <p:sp>
          <p:nvSpPr>
            <p:cNvPr id="5176" name="Line 3"/>
            <p:cNvSpPr>
              <a:spLocks noChangeShapeType="1"/>
            </p:cNvSpPr>
            <p:nvPr/>
          </p:nvSpPr>
          <p:spPr bwMode="auto">
            <a:xfrm flipV="1">
              <a:off x="1654" y="3696"/>
              <a:ext cx="95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7" name="Line 4"/>
            <p:cNvSpPr>
              <a:spLocks noChangeShapeType="1"/>
            </p:cNvSpPr>
            <p:nvPr/>
          </p:nvSpPr>
          <p:spPr bwMode="auto">
            <a:xfrm>
              <a:off x="3120" y="369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8" name="Line 5"/>
            <p:cNvSpPr>
              <a:spLocks noChangeShapeType="1"/>
            </p:cNvSpPr>
            <p:nvPr/>
          </p:nvSpPr>
          <p:spPr bwMode="auto">
            <a:xfrm rot="5400000" flipH="1">
              <a:off x="2184" y="329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9" name="Line 6"/>
            <p:cNvSpPr>
              <a:spLocks noChangeShapeType="1"/>
            </p:cNvSpPr>
            <p:nvPr/>
          </p:nvSpPr>
          <p:spPr bwMode="auto">
            <a:xfrm rot="5400000" flipH="1">
              <a:off x="2706" y="326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90800" y="3124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05300" y="2819400"/>
            <a:ext cx="723900" cy="536575"/>
            <a:chOff x="1929" y="1844"/>
            <a:chExt cx="835" cy="590"/>
          </a:xfrm>
        </p:grpSpPr>
        <p:sp>
          <p:nvSpPr>
            <p:cNvPr id="5170" name="AutoShape 9"/>
            <p:cNvSpPr>
              <a:spLocks noChangeArrowheads="1"/>
            </p:cNvSpPr>
            <p:nvPr/>
          </p:nvSpPr>
          <p:spPr bwMode="auto">
            <a:xfrm>
              <a:off x="1929" y="1844"/>
              <a:ext cx="835" cy="590"/>
            </a:xfrm>
            <a:prstGeom prst="cube">
              <a:avLst>
                <a:gd name="adj" fmla="val 12880"/>
              </a:avLst>
            </a:prstGeom>
            <a:solidFill>
              <a:srgbClr val="00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056" y="1994"/>
              <a:ext cx="525" cy="365"/>
              <a:chOff x="2028" y="2066"/>
              <a:chExt cx="467" cy="293"/>
            </a:xfrm>
          </p:grpSpPr>
          <p:sp>
            <p:nvSpPr>
              <p:cNvPr id="5172" name="Rectangle 11"/>
              <p:cNvSpPr>
                <a:spLocks noChangeArrowheads="1"/>
              </p:cNvSpPr>
              <p:nvPr/>
            </p:nvSpPr>
            <p:spPr bwMode="auto">
              <a:xfrm>
                <a:off x="2028" y="2066"/>
                <a:ext cx="467" cy="29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5173" name="Line 12"/>
              <p:cNvSpPr>
                <a:spLocks noChangeShapeType="1"/>
              </p:cNvSpPr>
              <p:nvPr/>
            </p:nvSpPr>
            <p:spPr bwMode="auto">
              <a:xfrm>
                <a:off x="2088" y="2130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74" name="Line 13"/>
              <p:cNvSpPr>
                <a:spLocks noChangeShapeType="1"/>
              </p:cNvSpPr>
              <p:nvPr/>
            </p:nvSpPr>
            <p:spPr bwMode="auto">
              <a:xfrm>
                <a:off x="2088" y="2214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75" name="Line 14"/>
              <p:cNvSpPr>
                <a:spLocks noChangeShapeType="1"/>
              </p:cNvSpPr>
              <p:nvPr/>
            </p:nvSpPr>
            <p:spPr bwMode="auto">
              <a:xfrm>
                <a:off x="2088" y="2292"/>
                <a:ext cx="3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 useBgFill="1">
        <p:nvSpPr>
          <p:cNvPr id="40975" name="Rectangle 15"/>
          <p:cNvSpPr>
            <a:spLocks noChangeArrowheads="1"/>
          </p:cNvSpPr>
          <p:nvPr/>
        </p:nvSpPr>
        <p:spPr bwMode="auto">
          <a:xfrm>
            <a:off x="3962400" y="2743200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24300" y="3086100"/>
            <a:ext cx="1543050" cy="1381125"/>
            <a:chOff x="2472" y="1944"/>
            <a:chExt cx="972" cy="870"/>
          </a:xfrm>
        </p:grpSpPr>
        <p:sp>
          <p:nvSpPr>
            <p:cNvPr id="5168" name="Line 17"/>
            <p:cNvSpPr>
              <a:spLocks noChangeShapeType="1"/>
            </p:cNvSpPr>
            <p:nvPr/>
          </p:nvSpPr>
          <p:spPr bwMode="auto">
            <a:xfrm rot="5400000" flipH="1">
              <a:off x="3012" y="237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9" name="Line 18"/>
            <p:cNvSpPr>
              <a:spLocks noChangeShapeType="1"/>
            </p:cNvSpPr>
            <p:nvPr/>
          </p:nvSpPr>
          <p:spPr bwMode="auto">
            <a:xfrm rot="5400000" flipH="1">
              <a:off x="2040" y="238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979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NICs, Repeaters, &amp; </a:t>
            </a:r>
            <a:r>
              <a:rPr lang="en-US" dirty="0" smtClean="0"/>
              <a:t>Hubs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066800" y="2133600"/>
            <a:ext cx="1668463" cy="1519238"/>
            <a:chOff x="672" y="1344"/>
            <a:chExt cx="1051" cy="957"/>
          </a:xfrm>
        </p:grpSpPr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672" y="1344"/>
            <a:ext cx="1051" cy="957"/>
          </p:xfrm>
          <a:graphic>
            <a:graphicData uri="http://schemas.openxmlformats.org/presentationml/2006/ole">
              <p:oleObj spid="_x0000_s70661" name="Bitmap Image" r:id="rId4" imgW="533474" imgH="485586" progId="PBrush">
                <p:embed/>
              </p:oleObj>
            </a:graphicData>
          </a:graphic>
        </p:graphicFrame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960" y="1584"/>
              <a:ext cx="384" cy="251"/>
              <a:chOff x="1680" y="2496"/>
              <a:chExt cx="2208" cy="1440"/>
            </a:xfrm>
          </p:grpSpPr>
          <p:sp>
            <p:nvSpPr>
              <p:cNvPr id="5165" name="Rectangle 23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5166" name="Rectangle 24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5167" name="Rectangle 25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05600" y="2133600"/>
            <a:ext cx="1668463" cy="1519238"/>
            <a:chOff x="4224" y="1344"/>
            <a:chExt cx="1051" cy="957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4224" y="1344"/>
            <a:ext cx="1051" cy="957"/>
          </p:xfrm>
          <a:graphic>
            <a:graphicData uri="http://schemas.openxmlformats.org/presentationml/2006/ole">
              <p:oleObj spid="_x0000_s70660" name="Bitmap Image" r:id="rId5" imgW="533474" imgH="485586" progId="PBrush">
                <p:embed/>
              </p:oleObj>
            </a:graphicData>
          </a:graphic>
        </p:graphicFrame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4512" y="1584"/>
              <a:ext cx="384" cy="251"/>
              <a:chOff x="1680" y="2496"/>
              <a:chExt cx="2208" cy="1440"/>
            </a:xfrm>
          </p:grpSpPr>
          <p:sp>
            <p:nvSpPr>
              <p:cNvPr id="5161" name="Rectangle 29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5162" name="Rectangle 30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5163" name="Rectangle 31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066800" y="4876800"/>
            <a:ext cx="1668463" cy="1519238"/>
            <a:chOff x="672" y="3072"/>
            <a:chExt cx="1051" cy="957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672" y="3072"/>
            <a:ext cx="1051" cy="957"/>
          </p:xfrm>
          <a:graphic>
            <a:graphicData uri="http://schemas.openxmlformats.org/presentationml/2006/ole">
              <p:oleObj spid="_x0000_s70659" name="Bitmap Image" r:id="rId6" imgW="533474" imgH="485586" progId="PBrush">
                <p:embed/>
              </p:oleObj>
            </a:graphicData>
          </a:graphic>
        </p:graphicFrame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960" y="3312"/>
              <a:ext cx="384" cy="251"/>
              <a:chOff x="1680" y="2496"/>
              <a:chExt cx="2208" cy="1440"/>
            </a:xfrm>
          </p:grpSpPr>
          <p:sp>
            <p:nvSpPr>
              <p:cNvPr id="5157" name="Rectangle 35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5158" name="Rectangle 36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5159" name="Rectangle 37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6705600" y="4876800"/>
            <a:ext cx="1668463" cy="1519238"/>
            <a:chOff x="4224" y="3072"/>
            <a:chExt cx="1051" cy="957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4224" y="3072"/>
            <a:ext cx="1051" cy="957"/>
          </p:xfrm>
          <a:graphic>
            <a:graphicData uri="http://schemas.openxmlformats.org/presentationml/2006/ole">
              <p:oleObj spid="_x0000_s70658" name="Bitmap Image" r:id="rId7" imgW="533474" imgH="485586" progId="PBrush">
                <p:embed/>
              </p:oleObj>
            </a:graphicData>
          </a:graphic>
        </p:graphicFrame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4512" y="3312"/>
              <a:ext cx="384" cy="251"/>
              <a:chOff x="1680" y="2496"/>
              <a:chExt cx="2208" cy="1440"/>
            </a:xfrm>
          </p:grpSpPr>
          <p:sp>
            <p:nvSpPr>
              <p:cNvPr id="5153" name="Rectangle 41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1872" cy="100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  <a:latin typeface="Tahoma" pitchFamily="34" charset="0"/>
                  </a:rPr>
                  <a:t>NIC</a:t>
                </a:r>
              </a:p>
            </p:txBody>
          </p:sp>
          <p:sp>
            <p:nvSpPr>
              <p:cNvPr id="5154" name="Rectangle 42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48" cy="1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5155" name="Rectangle 43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288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505200" y="3886200"/>
            <a:ext cx="2330450" cy="936625"/>
            <a:chOff x="374" y="2290"/>
            <a:chExt cx="1468" cy="590"/>
          </a:xfrm>
        </p:grpSpPr>
        <p:sp>
          <p:nvSpPr>
            <p:cNvPr id="5139" name="AutoShape 45"/>
            <p:cNvSpPr>
              <a:spLocks noChangeArrowheads="1"/>
            </p:cNvSpPr>
            <p:nvPr/>
          </p:nvSpPr>
          <p:spPr bwMode="auto">
            <a:xfrm>
              <a:off x="374" y="2290"/>
              <a:ext cx="1468" cy="590"/>
            </a:xfrm>
            <a:prstGeom prst="cube">
              <a:avLst>
                <a:gd name="adj" fmla="val 61523"/>
              </a:avLst>
            </a:prstGeom>
            <a:solidFill>
              <a:srgbClr val="33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0" name="Rectangle 46"/>
            <p:cNvSpPr>
              <a:spLocks noChangeArrowheads="1"/>
            </p:cNvSpPr>
            <p:nvPr/>
          </p:nvSpPr>
          <p:spPr bwMode="auto">
            <a:xfrm>
              <a:off x="45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1" name="Rectangle 47"/>
            <p:cNvSpPr>
              <a:spLocks noChangeArrowheads="1"/>
            </p:cNvSpPr>
            <p:nvPr/>
          </p:nvSpPr>
          <p:spPr bwMode="auto">
            <a:xfrm>
              <a:off x="55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2" name="Rectangle 48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3" name="Rectangle 49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4" name="Rectangle 50"/>
            <p:cNvSpPr>
              <a:spLocks noChangeArrowheads="1"/>
            </p:cNvSpPr>
            <p:nvPr/>
          </p:nvSpPr>
          <p:spPr bwMode="auto">
            <a:xfrm>
              <a:off x="75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5" name="Rectangle 51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6" name="Rectangle 52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7" name="Rectangle 53"/>
            <p:cNvSpPr>
              <a:spLocks noChangeArrowheads="1"/>
            </p:cNvSpPr>
            <p:nvPr/>
          </p:nvSpPr>
          <p:spPr bwMode="auto">
            <a:xfrm>
              <a:off x="96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8" name="Rectangle 54"/>
            <p:cNvSpPr>
              <a:spLocks noChangeArrowheads="1"/>
            </p:cNvSpPr>
            <p:nvPr/>
          </p:nvSpPr>
          <p:spPr bwMode="auto">
            <a:xfrm>
              <a:off x="106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9" name="Rectangle 55"/>
            <p:cNvSpPr>
              <a:spLocks noChangeArrowheads="1"/>
            </p:cNvSpPr>
            <p:nvPr/>
          </p:nvSpPr>
          <p:spPr bwMode="auto">
            <a:xfrm>
              <a:off x="116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50" name="Rectangle 56"/>
            <p:cNvSpPr>
              <a:spLocks noChangeArrowheads="1"/>
            </p:cNvSpPr>
            <p:nvPr/>
          </p:nvSpPr>
          <p:spPr bwMode="auto">
            <a:xfrm>
              <a:off x="126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51" name="AutoShape 57"/>
            <p:cNvSpPr>
              <a:spLocks noChangeArrowheads="1"/>
            </p:cNvSpPr>
            <p:nvPr/>
          </p:nvSpPr>
          <p:spPr bwMode="auto">
            <a:xfrm>
              <a:off x="628" y="2416"/>
              <a:ext cx="906" cy="127"/>
            </a:xfrm>
            <a:prstGeom prst="leftRightArrow">
              <a:avLst>
                <a:gd name="adj1" fmla="val 41972"/>
                <a:gd name="adj2" fmla="val 15945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3232150" y="1503363"/>
            <a:ext cx="3049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 multi-port repeater!  </a:t>
            </a:r>
          </a:p>
          <a:p>
            <a:pPr algn="ctr"/>
            <a:r>
              <a:rPr lang="en-US" sz="2400">
                <a:latin typeface="Tahoma" pitchFamily="34" charset="0"/>
              </a:rPr>
              <a:t>Atau </a:t>
            </a: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4160838" y="2219325"/>
            <a:ext cx="1114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  <p:bldP spid="41018" grpId="0" build="p" autoUpdateAnimBg="0" advAuto="0"/>
      <p:bldP spid="4101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3788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 Dilemma!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6168" name="Object 24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1704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6169" name="Object 25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1705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70" name="Object 26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1706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71" name="Object 27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1707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72" name="Object 28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1708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73" name="Object 29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1709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6249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50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51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52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53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6162" name="Object 18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1698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6163" name="Object 19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1699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64" name="Object 20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1700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65" name="Object 21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1701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66" name="Object 22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1702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67" name="Object 23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1703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6242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43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44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45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46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6156" name="Object 12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1692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6157" name="Object 13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1693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58" name="Object 14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1694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59" name="Object 15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1695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60" name="Object 16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1696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61" name="Object 17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1697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6235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6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7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8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9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6150" name="Object 6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1686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6151" name="Object 7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1687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52" name="Object 8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1688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53" name="Object 9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1689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54" name="Object 10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1690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6155" name="Object 11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1691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6228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29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0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1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32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2854325" y="3763963"/>
            <a:ext cx="4232275" cy="1416050"/>
            <a:chOff x="1654" y="2832"/>
            <a:chExt cx="2666" cy="892"/>
          </a:xfrm>
        </p:grpSpPr>
        <p:sp>
          <p:nvSpPr>
            <p:cNvPr id="6218" name="Line 61"/>
            <p:cNvSpPr>
              <a:spLocks noChangeShapeType="1"/>
            </p:cNvSpPr>
            <p:nvPr/>
          </p:nvSpPr>
          <p:spPr bwMode="auto">
            <a:xfrm flipV="1">
              <a:off x="1654" y="3696"/>
              <a:ext cx="95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9" name="Line 62"/>
            <p:cNvSpPr>
              <a:spLocks noChangeShapeType="1"/>
            </p:cNvSpPr>
            <p:nvPr/>
          </p:nvSpPr>
          <p:spPr bwMode="auto">
            <a:xfrm>
              <a:off x="3120" y="369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0" name="Line 63"/>
            <p:cNvSpPr>
              <a:spLocks noChangeShapeType="1"/>
            </p:cNvSpPr>
            <p:nvPr/>
          </p:nvSpPr>
          <p:spPr bwMode="auto">
            <a:xfrm rot="5400000" flipH="1">
              <a:off x="2184" y="329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21" name="Line 64"/>
            <p:cNvSpPr>
              <a:spLocks noChangeShapeType="1"/>
            </p:cNvSpPr>
            <p:nvPr/>
          </p:nvSpPr>
          <p:spPr bwMode="auto">
            <a:xfrm rot="5400000" flipH="1">
              <a:off x="2706" y="326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77" name="Line 65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6178" name="Rectangle 66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4152900" y="2354263"/>
            <a:ext cx="1543050" cy="1381125"/>
            <a:chOff x="2472" y="1944"/>
            <a:chExt cx="972" cy="870"/>
          </a:xfrm>
        </p:grpSpPr>
        <p:sp>
          <p:nvSpPr>
            <p:cNvPr id="6216" name="Line 68"/>
            <p:cNvSpPr>
              <a:spLocks noChangeShapeType="1"/>
            </p:cNvSpPr>
            <p:nvPr/>
          </p:nvSpPr>
          <p:spPr bwMode="auto">
            <a:xfrm rot="5400000" flipH="1">
              <a:off x="3012" y="237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7" name="Line 69"/>
            <p:cNvSpPr>
              <a:spLocks noChangeShapeType="1"/>
            </p:cNvSpPr>
            <p:nvPr/>
          </p:nvSpPr>
          <p:spPr bwMode="auto">
            <a:xfrm rot="5400000" flipH="1">
              <a:off x="2040" y="238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3733800" y="3154363"/>
            <a:ext cx="2330450" cy="936625"/>
            <a:chOff x="374" y="2290"/>
            <a:chExt cx="1468" cy="590"/>
          </a:xfrm>
        </p:grpSpPr>
        <p:sp>
          <p:nvSpPr>
            <p:cNvPr id="6203" name="AutoShape 71"/>
            <p:cNvSpPr>
              <a:spLocks noChangeArrowheads="1"/>
            </p:cNvSpPr>
            <p:nvPr/>
          </p:nvSpPr>
          <p:spPr bwMode="auto">
            <a:xfrm>
              <a:off x="374" y="2290"/>
              <a:ext cx="1468" cy="590"/>
            </a:xfrm>
            <a:prstGeom prst="cube">
              <a:avLst>
                <a:gd name="adj" fmla="val 61523"/>
              </a:avLst>
            </a:prstGeom>
            <a:solidFill>
              <a:srgbClr val="33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04" name="Rectangle 72"/>
            <p:cNvSpPr>
              <a:spLocks noChangeArrowheads="1"/>
            </p:cNvSpPr>
            <p:nvPr/>
          </p:nvSpPr>
          <p:spPr bwMode="auto">
            <a:xfrm>
              <a:off x="45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05" name="Rectangle 73"/>
            <p:cNvSpPr>
              <a:spLocks noChangeArrowheads="1"/>
            </p:cNvSpPr>
            <p:nvPr/>
          </p:nvSpPr>
          <p:spPr bwMode="auto">
            <a:xfrm>
              <a:off x="55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06" name="Rectangle 74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07" name="Rectangle 75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08" name="Rectangle 76"/>
            <p:cNvSpPr>
              <a:spLocks noChangeArrowheads="1"/>
            </p:cNvSpPr>
            <p:nvPr/>
          </p:nvSpPr>
          <p:spPr bwMode="auto">
            <a:xfrm>
              <a:off x="75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09" name="Rectangle 77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10" name="Rectangle 78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11" name="Rectangle 79"/>
            <p:cNvSpPr>
              <a:spLocks noChangeArrowheads="1"/>
            </p:cNvSpPr>
            <p:nvPr/>
          </p:nvSpPr>
          <p:spPr bwMode="auto">
            <a:xfrm>
              <a:off x="96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12" name="Rectangle 80"/>
            <p:cNvSpPr>
              <a:spLocks noChangeArrowheads="1"/>
            </p:cNvSpPr>
            <p:nvPr/>
          </p:nvSpPr>
          <p:spPr bwMode="auto">
            <a:xfrm>
              <a:off x="106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13" name="Rectangle 81"/>
            <p:cNvSpPr>
              <a:spLocks noChangeArrowheads="1"/>
            </p:cNvSpPr>
            <p:nvPr/>
          </p:nvSpPr>
          <p:spPr bwMode="auto">
            <a:xfrm>
              <a:off x="116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14" name="Rectangle 82"/>
            <p:cNvSpPr>
              <a:spLocks noChangeArrowheads="1"/>
            </p:cNvSpPr>
            <p:nvPr/>
          </p:nvSpPr>
          <p:spPr bwMode="auto">
            <a:xfrm>
              <a:off x="126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215" name="AutoShape 83"/>
            <p:cNvSpPr>
              <a:spLocks noChangeArrowheads="1"/>
            </p:cNvSpPr>
            <p:nvPr/>
          </p:nvSpPr>
          <p:spPr bwMode="auto">
            <a:xfrm>
              <a:off x="628" y="2416"/>
              <a:ext cx="906" cy="127"/>
            </a:xfrm>
            <a:prstGeom prst="leftRightArrow">
              <a:avLst>
                <a:gd name="adj1" fmla="val 41972"/>
                <a:gd name="adj2" fmla="val 15945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18" name="Group 84"/>
          <p:cNvGrpSpPr>
            <a:grpSpLocks/>
          </p:cNvGrpSpPr>
          <p:nvPr/>
        </p:nvGrpSpPr>
        <p:grpSpPr bwMode="auto">
          <a:xfrm>
            <a:off x="1244600" y="1933575"/>
            <a:ext cx="7307263" cy="4262438"/>
            <a:chOff x="784" y="1218"/>
            <a:chExt cx="4603" cy="2685"/>
          </a:xfrm>
        </p:grpSpPr>
        <p:grpSp>
          <p:nvGrpSpPr>
            <p:cNvPr id="19" name="Group 85"/>
            <p:cNvGrpSpPr>
              <a:grpSpLocks/>
            </p:cNvGrpSpPr>
            <p:nvPr/>
          </p:nvGrpSpPr>
          <p:grpSpPr bwMode="auto">
            <a:xfrm>
              <a:off x="784" y="1218"/>
              <a:ext cx="1051" cy="957"/>
              <a:chOff x="672" y="1344"/>
              <a:chExt cx="1051" cy="957"/>
            </a:xfrm>
          </p:grpSpPr>
          <p:graphicFrame>
            <p:nvGraphicFramePr>
              <p:cNvPr id="6149" name="Object 5"/>
              <p:cNvGraphicFramePr>
                <a:graphicFrameLocks noChangeAspect="1"/>
              </p:cNvGraphicFramePr>
              <p:nvPr/>
            </p:nvGraphicFramePr>
            <p:xfrm>
              <a:off x="672" y="1344"/>
              <a:ext cx="1051" cy="957"/>
            </p:xfrm>
            <a:graphic>
              <a:graphicData uri="http://schemas.openxmlformats.org/presentationml/2006/ole">
                <p:oleObj spid="_x0000_s71685" name="Bitmap Image" r:id="rId28" imgW="533474" imgH="485586" progId="PBrush">
                  <p:embed/>
                </p:oleObj>
              </a:graphicData>
            </a:graphic>
          </p:graphicFrame>
          <p:grpSp>
            <p:nvGrpSpPr>
              <p:cNvPr id="20" name="Group 87"/>
              <p:cNvGrpSpPr>
                <a:grpSpLocks/>
              </p:cNvGrpSpPr>
              <p:nvPr/>
            </p:nvGrpSpPr>
            <p:grpSpPr bwMode="auto">
              <a:xfrm>
                <a:off x="960" y="1584"/>
                <a:ext cx="384" cy="251"/>
                <a:chOff x="1680" y="2496"/>
                <a:chExt cx="2208" cy="1440"/>
              </a:xfrm>
            </p:grpSpPr>
            <p:sp>
              <p:nvSpPr>
                <p:cNvPr id="6200" name="Rectangle 88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1872" cy="100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solidFill>
                        <a:schemeClr val="bg2"/>
                      </a:solidFill>
                      <a:latin typeface="Tahoma" pitchFamily="34" charset="0"/>
                    </a:rPr>
                    <a:t>NIC</a:t>
                  </a:r>
                </a:p>
              </p:txBody>
            </p:sp>
            <p:sp>
              <p:nvSpPr>
                <p:cNvPr id="6201" name="Rectangle 89"/>
                <p:cNvSpPr>
                  <a:spLocks noChangeArrowheads="1"/>
                </p:cNvSpPr>
                <p:nvPr/>
              </p:nvSpPr>
              <p:spPr bwMode="auto">
                <a:xfrm>
                  <a:off x="1968" y="2496"/>
                  <a:ext cx="48" cy="14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202" name="Rectangle 90"/>
                <p:cNvSpPr>
                  <a:spLocks noChangeArrowheads="1"/>
                </p:cNvSpPr>
                <p:nvPr/>
              </p:nvSpPr>
              <p:spPr bwMode="auto">
                <a:xfrm>
                  <a:off x="1680" y="2496"/>
                  <a:ext cx="28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21" name="Group 91"/>
            <p:cNvGrpSpPr>
              <a:grpSpLocks/>
            </p:cNvGrpSpPr>
            <p:nvPr/>
          </p:nvGrpSpPr>
          <p:grpSpPr bwMode="auto">
            <a:xfrm>
              <a:off x="4336" y="1218"/>
              <a:ext cx="1051" cy="957"/>
              <a:chOff x="4224" y="1344"/>
              <a:chExt cx="1051" cy="957"/>
            </a:xfrm>
          </p:grpSpPr>
          <p:graphicFrame>
            <p:nvGraphicFramePr>
              <p:cNvPr id="6148" name="Object 4"/>
              <p:cNvGraphicFramePr>
                <a:graphicFrameLocks noChangeAspect="1"/>
              </p:cNvGraphicFramePr>
              <p:nvPr/>
            </p:nvGraphicFramePr>
            <p:xfrm>
              <a:off x="4224" y="1344"/>
              <a:ext cx="1051" cy="957"/>
            </p:xfrm>
            <a:graphic>
              <a:graphicData uri="http://schemas.openxmlformats.org/presentationml/2006/ole">
                <p:oleObj spid="_x0000_s71684" name="Bitmap Image" r:id="rId29" imgW="533474" imgH="485586" progId="PBrush">
                  <p:embed/>
                </p:oleObj>
              </a:graphicData>
            </a:graphic>
          </p:graphicFrame>
          <p:grpSp>
            <p:nvGrpSpPr>
              <p:cNvPr id="22" name="Group 93"/>
              <p:cNvGrpSpPr>
                <a:grpSpLocks/>
              </p:cNvGrpSpPr>
              <p:nvPr/>
            </p:nvGrpSpPr>
            <p:grpSpPr bwMode="auto">
              <a:xfrm>
                <a:off x="4512" y="1584"/>
                <a:ext cx="384" cy="251"/>
                <a:chOff x="1680" y="2496"/>
                <a:chExt cx="2208" cy="1440"/>
              </a:xfrm>
            </p:grpSpPr>
            <p:sp>
              <p:nvSpPr>
                <p:cNvPr id="6196" name="Rectangle 94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1872" cy="100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solidFill>
                        <a:schemeClr val="bg2"/>
                      </a:solidFill>
                      <a:latin typeface="Tahoma" pitchFamily="34" charset="0"/>
                    </a:rPr>
                    <a:t>NIC</a:t>
                  </a:r>
                </a:p>
              </p:txBody>
            </p:sp>
            <p:sp>
              <p:nvSpPr>
                <p:cNvPr id="6197" name="Rectangle 95"/>
                <p:cNvSpPr>
                  <a:spLocks noChangeArrowheads="1"/>
                </p:cNvSpPr>
                <p:nvPr/>
              </p:nvSpPr>
              <p:spPr bwMode="auto">
                <a:xfrm>
                  <a:off x="1968" y="2496"/>
                  <a:ext cx="48" cy="14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198" name="Rectangle 96"/>
                <p:cNvSpPr>
                  <a:spLocks noChangeArrowheads="1"/>
                </p:cNvSpPr>
                <p:nvPr/>
              </p:nvSpPr>
              <p:spPr bwMode="auto">
                <a:xfrm>
                  <a:off x="1680" y="2496"/>
                  <a:ext cx="28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23" name="Group 97"/>
            <p:cNvGrpSpPr>
              <a:grpSpLocks/>
            </p:cNvGrpSpPr>
            <p:nvPr/>
          </p:nvGrpSpPr>
          <p:grpSpPr bwMode="auto">
            <a:xfrm>
              <a:off x="784" y="2946"/>
              <a:ext cx="1051" cy="957"/>
              <a:chOff x="672" y="3072"/>
              <a:chExt cx="1051" cy="957"/>
            </a:xfrm>
          </p:grpSpPr>
          <p:graphicFrame>
            <p:nvGraphicFramePr>
              <p:cNvPr id="6147" name="Object 3"/>
              <p:cNvGraphicFramePr>
                <a:graphicFrameLocks noChangeAspect="1"/>
              </p:cNvGraphicFramePr>
              <p:nvPr/>
            </p:nvGraphicFramePr>
            <p:xfrm>
              <a:off x="672" y="3072"/>
              <a:ext cx="1051" cy="957"/>
            </p:xfrm>
            <a:graphic>
              <a:graphicData uri="http://schemas.openxmlformats.org/presentationml/2006/ole">
                <p:oleObj spid="_x0000_s71683" name="Bitmap Image" r:id="rId30" imgW="533474" imgH="485586" progId="PBrush">
                  <p:embed/>
                </p:oleObj>
              </a:graphicData>
            </a:graphic>
          </p:graphicFrame>
          <p:grpSp>
            <p:nvGrpSpPr>
              <p:cNvPr id="24" name="Group 99"/>
              <p:cNvGrpSpPr>
                <a:grpSpLocks/>
              </p:cNvGrpSpPr>
              <p:nvPr/>
            </p:nvGrpSpPr>
            <p:grpSpPr bwMode="auto">
              <a:xfrm>
                <a:off x="960" y="3312"/>
                <a:ext cx="384" cy="251"/>
                <a:chOff x="1680" y="2496"/>
                <a:chExt cx="2208" cy="1440"/>
              </a:xfrm>
            </p:grpSpPr>
            <p:sp>
              <p:nvSpPr>
                <p:cNvPr id="61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1872" cy="100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solidFill>
                        <a:schemeClr val="bg2"/>
                      </a:solidFill>
                      <a:latin typeface="Tahoma" pitchFamily="34" charset="0"/>
                    </a:rPr>
                    <a:t>NIC</a:t>
                  </a:r>
                </a:p>
              </p:txBody>
            </p:sp>
            <p:sp>
              <p:nvSpPr>
                <p:cNvPr id="61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68" y="2496"/>
                  <a:ext cx="48" cy="14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1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0" y="2496"/>
                  <a:ext cx="28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25" name="Group 103"/>
            <p:cNvGrpSpPr>
              <a:grpSpLocks/>
            </p:cNvGrpSpPr>
            <p:nvPr/>
          </p:nvGrpSpPr>
          <p:grpSpPr bwMode="auto">
            <a:xfrm>
              <a:off x="4336" y="2946"/>
              <a:ext cx="1051" cy="957"/>
              <a:chOff x="4224" y="3072"/>
              <a:chExt cx="1051" cy="957"/>
            </a:xfrm>
          </p:grpSpPr>
          <p:graphicFrame>
            <p:nvGraphicFramePr>
              <p:cNvPr id="6146" name="Object 2"/>
              <p:cNvGraphicFramePr>
                <a:graphicFrameLocks noChangeAspect="1"/>
              </p:cNvGraphicFramePr>
              <p:nvPr/>
            </p:nvGraphicFramePr>
            <p:xfrm>
              <a:off x="4224" y="3072"/>
              <a:ext cx="1051" cy="957"/>
            </p:xfrm>
            <a:graphic>
              <a:graphicData uri="http://schemas.openxmlformats.org/presentationml/2006/ole">
                <p:oleObj spid="_x0000_s71682" name="Bitmap Image" r:id="rId31" imgW="533474" imgH="485586" progId="PBrush">
                  <p:embed/>
                </p:oleObj>
              </a:graphicData>
            </a:graphic>
          </p:graphicFrame>
          <p:grpSp>
            <p:nvGrpSpPr>
              <p:cNvPr id="26" name="Group 105"/>
              <p:cNvGrpSpPr>
                <a:grpSpLocks/>
              </p:cNvGrpSpPr>
              <p:nvPr/>
            </p:nvGrpSpPr>
            <p:grpSpPr bwMode="auto">
              <a:xfrm>
                <a:off x="4512" y="3312"/>
                <a:ext cx="384" cy="251"/>
                <a:chOff x="1680" y="2496"/>
                <a:chExt cx="2208" cy="1440"/>
              </a:xfrm>
            </p:grpSpPr>
            <p:sp>
              <p:nvSpPr>
                <p:cNvPr id="618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1872" cy="100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solidFill>
                        <a:schemeClr val="bg2"/>
                      </a:solidFill>
                      <a:latin typeface="Tahoma" pitchFamily="34" charset="0"/>
                    </a:rPr>
                    <a:t>NIC</a:t>
                  </a:r>
                </a:p>
              </p:txBody>
            </p:sp>
            <p:sp>
              <p:nvSpPr>
                <p:cNvPr id="618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968" y="2496"/>
                  <a:ext cx="48" cy="14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619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680" y="2496"/>
                  <a:ext cx="288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sp>
        <p:nvSpPr>
          <p:cNvPr id="6182" name="Text Box 109"/>
          <p:cNvSpPr txBox="1">
            <a:spLocks noChangeArrowheads="1"/>
          </p:cNvSpPr>
          <p:nvPr/>
        </p:nvSpPr>
        <p:spPr bwMode="auto">
          <a:xfrm>
            <a:off x="4070350" y="430213"/>
            <a:ext cx="4273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Saat jaringan diperluas, akan terbentuk </a:t>
            </a:r>
            <a:r>
              <a:rPr lang="en-US" sz="2400" u="sng">
                <a:latin typeface="Tahoma" pitchFamily="34" charset="0"/>
              </a:rPr>
              <a:t>cascade</a:t>
            </a:r>
            <a:r>
              <a:rPr lang="en-US" sz="2400">
                <a:latin typeface="Tahoma" pitchFamily="34" charset="0"/>
              </a:rPr>
              <a:t> hubs.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32908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Broadcasts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7188" name="Object 20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2724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7189" name="Object 21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2725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90" name="Object 22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2726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91" name="Object 23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2727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92" name="Object 24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2728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93" name="Object 25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2729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7248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49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50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51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52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2718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7183" name="Object 15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2719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84" name="Object 16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2720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85" name="Object 17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2721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86" name="Object 18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2722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87" name="Object 19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2723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7241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42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43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44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45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2712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7177" name="Object 9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2713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78" name="Object 10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2714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79" name="Object 11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2715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80" name="Object 12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2716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81" name="Object 13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2717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7234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35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36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37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38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7170" name="Object 2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2706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7171" name="Object 3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2707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72" name="Object 4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2708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73" name="Object 5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2709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74" name="Object 6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2710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7175" name="Object 7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2711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7227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28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29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30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7231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2854325" y="3763963"/>
            <a:ext cx="4232275" cy="1416050"/>
            <a:chOff x="1654" y="2832"/>
            <a:chExt cx="2666" cy="892"/>
          </a:xfrm>
        </p:grpSpPr>
        <p:sp>
          <p:nvSpPr>
            <p:cNvPr id="7217" name="Line 61"/>
            <p:cNvSpPr>
              <a:spLocks noChangeShapeType="1"/>
            </p:cNvSpPr>
            <p:nvPr/>
          </p:nvSpPr>
          <p:spPr bwMode="auto">
            <a:xfrm flipV="1">
              <a:off x="1654" y="3696"/>
              <a:ext cx="95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8" name="Line 62"/>
            <p:cNvSpPr>
              <a:spLocks noChangeShapeType="1"/>
            </p:cNvSpPr>
            <p:nvPr/>
          </p:nvSpPr>
          <p:spPr bwMode="auto">
            <a:xfrm>
              <a:off x="3120" y="369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9" name="Line 63"/>
            <p:cNvSpPr>
              <a:spLocks noChangeShapeType="1"/>
            </p:cNvSpPr>
            <p:nvPr/>
          </p:nvSpPr>
          <p:spPr bwMode="auto">
            <a:xfrm rot="5400000" flipH="1">
              <a:off x="2184" y="329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20" name="Line 64"/>
            <p:cNvSpPr>
              <a:spLocks noChangeShapeType="1"/>
            </p:cNvSpPr>
            <p:nvPr/>
          </p:nvSpPr>
          <p:spPr bwMode="auto">
            <a:xfrm rot="5400000" flipH="1">
              <a:off x="2706" y="326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97" name="Line 65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7198" name="Rectangle 66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4152900" y="2354263"/>
            <a:ext cx="1543050" cy="1381125"/>
            <a:chOff x="2472" y="1944"/>
            <a:chExt cx="972" cy="870"/>
          </a:xfrm>
        </p:grpSpPr>
        <p:sp>
          <p:nvSpPr>
            <p:cNvPr id="7215" name="Line 68"/>
            <p:cNvSpPr>
              <a:spLocks noChangeShapeType="1"/>
            </p:cNvSpPr>
            <p:nvPr/>
          </p:nvSpPr>
          <p:spPr bwMode="auto">
            <a:xfrm rot="5400000" flipH="1">
              <a:off x="3012" y="237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6" name="Line 69"/>
            <p:cNvSpPr>
              <a:spLocks noChangeShapeType="1"/>
            </p:cNvSpPr>
            <p:nvPr/>
          </p:nvSpPr>
          <p:spPr bwMode="auto">
            <a:xfrm rot="5400000" flipH="1">
              <a:off x="2040" y="238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3733800" y="3154363"/>
            <a:ext cx="2330450" cy="936625"/>
            <a:chOff x="374" y="2290"/>
            <a:chExt cx="1468" cy="590"/>
          </a:xfrm>
        </p:grpSpPr>
        <p:sp>
          <p:nvSpPr>
            <p:cNvPr id="7202" name="AutoShape 71"/>
            <p:cNvSpPr>
              <a:spLocks noChangeArrowheads="1"/>
            </p:cNvSpPr>
            <p:nvPr/>
          </p:nvSpPr>
          <p:spPr bwMode="auto">
            <a:xfrm>
              <a:off x="374" y="2290"/>
              <a:ext cx="1468" cy="590"/>
            </a:xfrm>
            <a:prstGeom prst="cube">
              <a:avLst>
                <a:gd name="adj" fmla="val 61523"/>
              </a:avLst>
            </a:prstGeom>
            <a:solidFill>
              <a:srgbClr val="33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3" name="Rectangle 72"/>
            <p:cNvSpPr>
              <a:spLocks noChangeArrowheads="1"/>
            </p:cNvSpPr>
            <p:nvPr/>
          </p:nvSpPr>
          <p:spPr bwMode="auto">
            <a:xfrm>
              <a:off x="45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4" name="Rectangle 73"/>
            <p:cNvSpPr>
              <a:spLocks noChangeArrowheads="1"/>
            </p:cNvSpPr>
            <p:nvPr/>
          </p:nvSpPr>
          <p:spPr bwMode="auto">
            <a:xfrm>
              <a:off x="55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5" name="Rectangle 74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6" name="Rectangle 75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7" name="Rectangle 76"/>
            <p:cNvSpPr>
              <a:spLocks noChangeArrowheads="1"/>
            </p:cNvSpPr>
            <p:nvPr/>
          </p:nvSpPr>
          <p:spPr bwMode="auto">
            <a:xfrm>
              <a:off x="75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8" name="Rectangle 77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09" name="Rectangle 78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10" name="Rectangle 79"/>
            <p:cNvSpPr>
              <a:spLocks noChangeArrowheads="1"/>
            </p:cNvSpPr>
            <p:nvPr/>
          </p:nvSpPr>
          <p:spPr bwMode="auto">
            <a:xfrm>
              <a:off x="96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11" name="Rectangle 80"/>
            <p:cNvSpPr>
              <a:spLocks noChangeArrowheads="1"/>
            </p:cNvSpPr>
            <p:nvPr/>
          </p:nvSpPr>
          <p:spPr bwMode="auto">
            <a:xfrm>
              <a:off x="106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12" name="Rectangle 81"/>
            <p:cNvSpPr>
              <a:spLocks noChangeArrowheads="1"/>
            </p:cNvSpPr>
            <p:nvPr/>
          </p:nvSpPr>
          <p:spPr bwMode="auto">
            <a:xfrm>
              <a:off x="116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13" name="Rectangle 82"/>
            <p:cNvSpPr>
              <a:spLocks noChangeArrowheads="1"/>
            </p:cNvSpPr>
            <p:nvPr/>
          </p:nvSpPr>
          <p:spPr bwMode="auto">
            <a:xfrm>
              <a:off x="126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14" name="AutoShape 83"/>
            <p:cNvSpPr>
              <a:spLocks noChangeArrowheads="1"/>
            </p:cNvSpPr>
            <p:nvPr/>
          </p:nvSpPr>
          <p:spPr bwMode="auto">
            <a:xfrm>
              <a:off x="628" y="2416"/>
              <a:ext cx="906" cy="127"/>
            </a:xfrm>
            <a:prstGeom prst="leftRightArrow">
              <a:avLst>
                <a:gd name="adj1" fmla="val 41972"/>
                <a:gd name="adj2" fmla="val 15945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7201" name="Text Box 84"/>
          <p:cNvSpPr txBox="1">
            <a:spLocks noChangeArrowheads="1"/>
          </p:cNvSpPr>
          <p:nvPr/>
        </p:nvSpPr>
        <p:spPr bwMode="auto">
          <a:xfrm>
            <a:off x="4024313" y="663575"/>
            <a:ext cx="452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Semua hub memforward semua traffic ke semua perangkat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8212" name="Object 20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3748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8213" name="Object 21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3749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14" name="Object 22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3750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15" name="Object 23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3751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16" name="Object 24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3752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17" name="Object 25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3753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8313" name="Freeform 12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14" name="Freeform 13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15" name="Freeform 14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16" name="Freeform 15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17" name="Freeform 16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8206" name="Object 14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3742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8207" name="Object 15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3743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08" name="Object 16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3744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09" name="Object 17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3745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10" name="Object 18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3746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11" name="Object 19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3747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8306" name="Freeform 26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7" name="Freeform 27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8" name="Freeform 28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9" name="Freeform 29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10" name="Freeform 30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8200" name="Object 8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3736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8201" name="Object 9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3737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02" name="Object 10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3738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03" name="Object 11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3739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04" name="Object 12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3740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205" name="Object 13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3741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8299" name="Freeform 40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0" name="Freeform 41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1" name="Freeform 42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2" name="Freeform 43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303" name="Freeform 44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8194" name="Object 2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3730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8195" name="Object 3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3731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196" name="Object 4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3732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197" name="Object 5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3733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198" name="Object 6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3734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8199" name="Object 7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3735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3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8292" name="Freeform 54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293" name="Freeform 55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294" name="Freeform 56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295" name="Freeform 57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8296" name="Freeform 58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2854325" y="3763963"/>
            <a:ext cx="4232275" cy="1416050"/>
            <a:chOff x="1654" y="2832"/>
            <a:chExt cx="2666" cy="892"/>
          </a:xfrm>
        </p:grpSpPr>
        <p:sp>
          <p:nvSpPr>
            <p:cNvPr id="8282" name="Line 60"/>
            <p:cNvSpPr>
              <a:spLocks noChangeShapeType="1"/>
            </p:cNvSpPr>
            <p:nvPr/>
          </p:nvSpPr>
          <p:spPr bwMode="auto">
            <a:xfrm flipV="1">
              <a:off x="1654" y="3696"/>
              <a:ext cx="95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83" name="Line 61"/>
            <p:cNvSpPr>
              <a:spLocks noChangeShapeType="1"/>
            </p:cNvSpPr>
            <p:nvPr/>
          </p:nvSpPr>
          <p:spPr bwMode="auto">
            <a:xfrm>
              <a:off x="3120" y="369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84" name="Line 62"/>
            <p:cNvSpPr>
              <a:spLocks noChangeShapeType="1"/>
            </p:cNvSpPr>
            <p:nvPr/>
          </p:nvSpPr>
          <p:spPr bwMode="auto">
            <a:xfrm rot="5400000" flipH="1">
              <a:off x="2184" y="329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85" name="Line 63"/>
            <p:cNvSpPr>
              <a:spLocks noChangeShapeType="1"/>
            </p:cNvSpPr>
            <p:nvPr/>
          </p:nvSpPr>
          <p:spPr bwMode="auto">
            <a:xfrm rot="5400000" flipH="1">
              <a:off x="2706" y="326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220" name="Line 64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8221" name="Rectangle 65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4152900" y="2354263"/>
            <a:ext cx="1543050" cy="1381125"/>
            <a:chOff x="2472" y="1944"/>
            <a:chExt cx="972" cy="870"/>
          </a:xfrm>
        </p:grpSpPr>
        <p:sp>
          <p:nvSpPr>
            <p:cNvPr id="8280" name="Line 67"/>
            <p:cNvSpPr>
              <a:spLocks noChangeShapeType="1"/>
            </p:cNvSpPr>
            <p:nvPr/>
          </p:nvSpPr>
          <p:spPr bwMode="auto">
            <a:xfrm rot="5400000" flipH="1">
              <a:off x="3012" y="237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81" name="Line 68"/>
            <p:cNvSpPr>
              <a:spLocks noChangeShapeType="1"/>
            </p:cNvSpPr>
            <p:nvPr/>
          </p:nvSpPr>
          <p:spPr bwMode="auto">
            <a:xfrm rot="5400000" flipH="1">
              <a:off x="2040" y="238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3733800" y="3154363"/>
            <a:ext cx="2330450" cy="936625"/>
            <a:chOff x="374" y="2290"/>
            <a:chExt cx="1468" cy="590"/>
          </a:xfrm>
        </p:grpSpPr>
        <p:sp>
          <p:nvSpPr>
            <p:cNvPr id="8267" name="AutoShape 70"/>
            <p:cNvSpPr>
              <a:spLocks noChangeArrowheads="1"/>
            </p:cNvSpPr>
            <p:nvPr/>
          </p:nvSpPr>
          <p:spPr bwMode="auto">
            <a:xfrm>
              <a:off x="374" y="2290"/>
              <a:ext cx="1468" cy="590"/>
            </a:xfrm>
            <a:prstGeom prst="cube">
              <a:avLst>
                <a:gd name="adj" fmla="val 61523"/>
              </a:avLst>
            </a:prstGeom>
            <a:solidFill>
              <a:srgbClr val="33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68" name="Rectangle 71"/>
            <p:cNvSpPr>
              <a:spLocks noChangeArrowheads="1"/>
            </p:cNvSpPr>
            <p:nvPr/>
          </p:nvSpPr>
          <p:spPr bwMode="auto">
            <a:xfrm>
              <a:off x="45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69" name="Rectangle 72"/>
            <p:cNvSpPr>
              <a:spLocks noChangeArrowheads="1"/>
            </p:cNvSpPr>
            <p:nvPr/>
          </p:nvSpPr>
          <p:spPr bwMode="auto">
            <a:xfrm>
              <a:off x="55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0" name="Rectangle 73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1" name="Rectangle 74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2" name="Rectangle 75"/>
            <p:cNvSpPr>
              <a:spLocks noChangeArrowheads="1"/>
            </p:cNvSpPr>
            <p:nvPr/>
          </p:nvSpPr>
          <p:spPr bwMode="auto">
            <a:xfrm>
              <a:off x="75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3" name="Rectangle 76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4" name="Rectangle 77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5" name="Rectangle 78"/>
            <p:cNvSpPr>
              <a:spLocks noChangeArrowheads="1"/>
            </p:cNvSpPr>
            <p:nvPr/>
          </p:nvSpPr>
          <p:spPr bwMode="auto">
            <a:xfrm>
              <a:off x="96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6" name="Rectangle 79"/>
            <p:cNvSpPr>
              <a:spLocks noChangeArrowheads="1"/>
            </p:cNvSpPr>
            <p:nvPr/>
          </p:nvSpPr>
          <p:spPr bwMode="auto">
            <a:xfrm>
              <a:off x="106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7" name="Rectangle 80"/>
            <p:cNvSpPr>
              <a:spLocks noChangeArrowheads="1"/>
            </p:cNvSpPr>
            <p:nvPr/>
          </p:nvSpPr>
          <p:spPr bwMode="auto">
            <a:xfrm>
              <a:off x="116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8" name="Rectangle 81"/>
            <p:cNvSpPr>
              <a:spLocks noChangeArrowheads="1"/>
            </p:cNvSpPr>
            <p:nvPr/>
          </p:nvSpPr>
          <p:spPr bwMode="auto">
            <a:xfrm>
              <a:off x="126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79" name="AutoShape 82"/>
            <p:cNvSpPr>
              <a:spLocks noChangeArrowheads="1"/>
            </p:cNvSpPr>
            <p:nvPr/>
          </p:nvSpPr>
          <p:spPr bwMode="auto">
            <a:xfrm>
              <a:off x="628" y="2416"/>
              <a:ext cx="906" cy="127"/>
            </a:xfrm>
            <a:prstGeom prst="leftRightArrow">
              <a:avLst>
                <a:gd name="adj1" fmla="val 41972"/>
                <a:gd name="adj2" fmla="val 15945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8224" name="Text Box 83"/>
          <p:cNvSpPr txBox="1">
            <a:spLocks noChangeArrowheads="1"/>
          </p:cNvSpPr>
          <p:nvPr/>
        </p:nvSpPr>
        <p:spPr bwMode="auto">
          <a:xfrm>
            <a:off x="3635375" y="522288"/>
            <a:ext cx="5211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Jadi jika Host 1 ingin melakukan ping Host 2, semua perangkat akan melihat paket ping yang dikirimkan. </a:t>
            </a:r>
          </a:p>
        </p:txBody>
      </p:sp>
      <p:sp>
        <p:nvSpPr>
          <p:cNvPr id="44116" name="Rectangle 84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32908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Broadcasts</a:t>
            </a:r>
          </a:p>
        </p:txBody>
      </p:sp>
      <p:sp>
        <p:nvSpPr>
          <p:cNvPr id="8226" name="Text Box 85"/>
          <p:cNvSpPr txBox="1">
            <a:spLocks noChangeArrowheads="1"/>
          </p:cNvSpPr>
          <p:nvPr/>
        </p:nvSpPr>
        <p:spPr bwMode="auto">
          <a:xfrm>
            <a:off x="669925" y="247015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8227" name="Text Box 86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1343025" y="2266950"/>
            <a:ext cx="414338" cy="395288"/>
            <a:chOff x="846" y="1428"/>
            <a:chExt cx="261" cy="249"/>
          </a:xfrm>
        </p:grpSpPr>
        <p:sp>
          <p:nvSpPr>
            <p:cNvPr id="8265" name="Line 88"/>
            <p:cNvSpPr>
              <a:spLocks noChangeShapeType="1"/>
            </p:cNvSpPr>
            <p:nvPr/>
          </p:nvSpPr>
          <p:spPr bwMode="auto">
            <a:xfrm>
              <a:off x="846" y="14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66" name="Line 89"/>
            <p:cNvSpPr>
              <a:spLocks noChangeShapeType="1"/>
            </p:cNvSpPr>
            <p:nvPr/>
          </p:nvSpPr>
          <p:spPr bwMode="auto">
            <a:xfrm rot="-5400000" flipH="1" flipV="1">
              <a:off x="1002" y="157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1352550" y="2728913"/>
            <a:ext cx="985838" cy="333375"/>
            <a:chOff x="852" y="1719"/>
            <a:chExt cx="621" cy="210"/>
          </a:xfrm>
        </p:grpSpPr>
        <p:sp>
          <p:nvSpPr>
            <p:cNvPr id="8261" name="Line 91"/>
            <p:cNvSpPr>
              <a:spLocks noChangeShapeType="1"/>
            </p:cNvSpPr>
            <p:nvPr/>
          </p:nvSpPr>
          <p:spPr bwMode="auto">
            <a:xfrm rot="-5400000" flipH="1" flipV="1">
              <a:off x="1368" y="182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62" name="Line 92"/>
            <p:cNvSpPr>
              <a:spLocks noChangeShapeType="1"/>
            </p:cNvSpPr>
            <p:nvPr/>
          </p:nvSpPr>
          <p:spPr bwMode="auto">
            <a:xfrm flipH="1">
              <a:off x="1104" y="184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63" name="Line 93"/>
            <p:cNvSpPr>
              <a:spLocks noChangeShapeType="1"/>
            </p:cNvSpPr>
            <p:nvPr/>
          </p:nvSpPr>
          <p:spPr bwMode="auto">
            <a:xfrm flipH="1">
              <a:off x="918" y="180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64" name="Line 94"/>
            <p:cNvSpPr>
              <a:spLocks noChangeShapeType="1"/>
            </p:cNvSpPr>
            <p:nvPr/>
          </p:nvSpPr>
          <p:spPr bwMode="auto">
            <a:xfrm flipH="1">
              <a:off x="852" y="17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95"/>
          <p:cNvGrpSpPr>
            <a:grpSpLocks/>
          </p:cNvGrpSpPr>
          <p:nvPr/>
        </p:nvGrpSpPr>
        <p:grpSpPr bwMode="auto">
          <a:xfrm>
            <a:off x="1390650" y="2114550"/>
            <a:ext cx="6196013" cy="3729038"/>
            <a:chOff x="876" y="1332"/>
            <a:chExt cx="3903" cy="2349"/>
          </a:xfrm>
        </p:grpSpPr>
        <p:sp>
          <p:nvSpPr>
            <p:cNvPr id="8243" name="Line 96"/>
            <p:cNvSpPr>
              <a:spLocks noChangeShapeType="1"/>
            </p:cNvSpPr>
            <p:nvPr/>
          </p:nvSpPr>
          <p:spPr bwMode="auto">
            <a:xfrm flipH="1" flipV="1">
              <a:off x="4152" y="308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4" name="Line 97"/>
            <p:cNvSpPr>
              <a:spLocks noChangeShapeType="1"/>
            </p:cNvSpPr>
            <p:nvPr/>
          </p:nvSpPr>
          <p:spPr bwMode="auto">
            <a:xfrm rot="-5400000">
              <a:off x="4308" y="32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5" name="Line 98"/>
            <p:cNvSpPr>
              <a:spLocks noChangeShapeType="1"/>
            </p:cNvSpPr>
            <p:nvPr/>
          </p:nvSpPr>
          <p:spPr bwMode="auto">
            <a:xfrm rot="-5400000" flipH="1" flipV="1">
              <a:off x="4674" y="34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6" name="Line 99"/>
            <p:cNvSpPr>
              <a:spLocks noChangeShapeType="1"/>
            </p:cNvSpPr>
            <p:nvPr/>
          </p:nvSpPr>
          <p:spPr bwMode="auto">
            <a:xfrm flipH="1">
              <a:off x="4410" y="349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7" name="Line 100"/>
            <p:cNvSpPr>
              <a:spLocks noChangeShapeType="1"/>
            </p:cNvSpPr>
            <p:nvPr/>
          </p:nvSpPr>
          <p:spPr bwMode="auto">
            <a:xfrm flipH="1">
              <a:off x="4224" y="345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8" name="Line 101"/>
            <p:cNvSpPr>
              <a:spLocks noChangeShapeType="1"/>
            </p:cNvSpPr>
            <p:nvPr/>
          </p:nvSpPr>
          <p:spPr bwMode="auto">
            <a:xfrm flipH="1">
              <a:off x="4158" y="338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9" name="Line 102"/>
            <p:cNvSpPr>
              <a:spLocks noChangeShapeType="1"/>
            </p:cNvSpPr>
            <p:nvPr/>
          </p:nvSpPr>
          <p:spPr bwMode="auto">
            <a:xfrm flipH="1" flipV="1">
              <a:off x="876" y="31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0" name="Line 103"/>
            <p:cNvSpPr>
              <a:spLocks noChangeShapeType="1"/>
            </p:cNvSpPr>
            <p:nvPr/>
          </p:nvSpPr>
          <p:spPr bwMode="auto">
            <a:xfrm rot="-5400000">
              <a:off x="1032" y="332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1" name="Line 104"/>
            <p:cNvSpPr>
              <a:spLocks noChangeShapeType="1"/>
            </p:cNvSpPr>
            <p:nvPr/>
          </p:nvSpPr>
          <p:spPr bwMode="auto">
            <a:xfrm rot="-5400000" flipH="1" flipV="1">
              <a:off x="1398" y="357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2" name="Line 105"/>
            <p:cNvSpPr>
              <a:spLocks noChangeShapeType="1"/>
            </p:cNvSpPr>
            <p:nvPr/>
          </p:nvSpPr>
          <p:spPr bwMode="auto">
            <a:xfrm flipH="1">
              <a:off x="1134" y="359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3" name="Line 106"/>
            <p:cNvSpPr>
              <a:spLocks noChangeShapeType="1"/>
            </p:cNvSpPr>
            <p:nvPr/>
          </p:nvSpPr>
          <p:spPr bwMode="auto">
            <a:xfrm flipH="1">
              <a:off x="948" y="355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4" name="Line 107"/>
            <p:cNvSpPr>
              <a:spLocks noChangeShapeType="1"/>
            </p:cNvSpPr>
            <p:nvPr/>
          </p:nvSpPr>
          <p:spPr bwMode="auto">
            <a:xfrm flipH="1">
              <a:off x="882" y="34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5" name="Line 108"/>
            <p:cNvSpPr>
              <a:spLocks noChangeShapeType="1"/>
            </p:cNvSpPr>
            <p:nvPr/>
          </p:nvSpPr>
          <p:spPr bwMode="auto">
            <a:xfrm flipH="1" flipV="1">
              <a:off x="4152" y="133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6" name="Line 109"/>
            <p:cNvSpPr>
              <a:spLocks noChangeShapeType="1"/>
            </p:cNvSpPr>
            <p:nvPr/>
          </p:nvSpPr>
          <p:spPr bwMode="auto">
            <a:xfrm rot="-5400000">
              <a:off x="4308" y="147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7" name="Line 110"/>
            <p:cNvSpPr>
              <a:spLocks noChangeShapeType="1"/>
            </p:cNvSpPr>
            <p:nvPr/>
          </p:nvSpPr>
          <p:spPr bwMode="auto">
            <a:xfrm rot="-5400000" flipH="1" flipV="1">
              <a:off x="4674" y="17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8" name="Line 111"/>
            <p:cNvSpPr>
              <a:spLocks noChangeShapeType="1"/>
            </p:cNvSpPr>
            <p:nvPr/>
          </p:nvSpPr>
          <p:spPr bwMode="auto">
            <a:xfrm flipH="1">
              <a:off x="4410" y="174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59" name="Line 112"/>
            <p:cNvSpPr>
              <a:spLocks noChangeShapeType="1"/>
            </p:cNvSpPr>
            <p:nvPr/>
          </p:nvSpPr>
          <p:spPr bwMode="auto">
            <a:xfrm flipH="1">
              <a:off x="4224" y="170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60" name="Line 113"/>
            <p:cNvSpPr>
              <a:spLocks noChangeShapeType="1"/>
            </p:cNvSpPr>
            <p:nvPr/>
          </p:nvSpPr>
          <p:spPr bwMode="auto">
            <a:xfrm flipH="1">
              <a:off x="4158" y="163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3000375" y="2266950"/>
            <a:ext cx="3038475" cy="2771775"/>
            <a:chOff x="1890" y="1428"/>
            <a:chExt cx="1914" cy="1746"/>
          </a:xfrm>
        </p:grpSpPr>
        <p:sp>
          <p:nvSpPr>
            <p:cNvPr id="8233" name="Line 115"/>
            <p:cNvSpPr>
              <a:spLocks noChangeShapeType="1"/>
            </p:cNvSpPr>
            <p:nvPr/>
          </p:nvSpPr>
          <p:spPr bwMode="auto">
            <a:xfrm>
              <a:off x="1890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4" name="Line 116"/>
            <p:cNvSpPr>
              <a:spLocks noChangeShapeType="1"/>
            </p:cNvSpPr>
            <p:nvPr/>
          </p:nvSpPr>
          <p:spPr bwMode="auto">
            <a:xfrm>
              <a:off x="2316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5" name="Line 117"/>
            <p:cNvSpPr>
              <a:spLocks noChangeShapeType="1"/>
            </p:cNvSpPr>
            <p:nvPr/>
          </p:nvSpPr>
          <p:spPr bwMode="auto">
            <a:xfrm rot="-5400000" flipH="1" flipV="1">
              <a:off x="2568" y="1662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6" name="Line 118"/>
            <p:cNvSpPr>
              <a:spLocks noChangeShapeType="1"/>
            </p:cNvSpPr>
            <p:nvPr/>
          </p:nvSpPr>
          <p:spPr bwMode="auto">
            <a:xfrm rot="-5400000" flipH="1" flipV="1">
              <a:off x="2562" y="282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7" name="Line 119"/>
            <p:cNvSpPr>
              <a:spLocks noChangeShapeType="1"/>
            </p:cNvSpPr>
            <p:nvPr/>
          </p:nvSpPr>
          <p:spPr bwMode="auto">
            <a:xfrm flipH="1">
              <a:off x="2376" y="315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8" name="Line 120"/>
            <p:cNvSpPr>
              <a:spLocks noChangeShapeType="1"/>
            </p:cNvSpPr>
            <p:nvPr/>
          </p:nvSpPr>
          <p:spPr bwMode="auto">
            <a:xfrm flipH="1">
              <a:off x="1932" y="315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9" name="Line 121"/>
            <p:cNvSpPr>
              <a:spLocks noChangeShapeType="1"/>
            </p:cNvSpPr>
            <p:nvPr/>
          </p:nvSpPr>
          <p:spPr bwMode="auto">
            <a:xfrm rot="5400000" flipH="1">
              <a:off x="3414" y="174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0" name="Line 122"/>
            <p:cNvSpPr>
              <a:spLocks noChangeShapeType="1"/>
            </p:cNvSpPr>
            <p:nvPr/>
          </p:nvSpPr>
          <p:spPr bwMode="auto">
            <a:xfrm>
              <a:off x="3594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1" name="Line 123"/>
            <p:cNvSpPr>
              <a:spLocks noChangeShapeType="1"/>
            </p:cNvSpPr>
            <p:nvPr/>
          </p:nvSpPr>
          <p:spPr bwMode="auto">
            <a:xfrm>
              <a:off x="3468" y="3174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2" name="Line 124"/>
            <p:cNvSpPr>
              <a:spLocks noChangeShapeType="1"/>
            </p:cNvSpPr>
            <p:nvPr/>
          </p:nvSpPr>
          <p:spPr bwMode="auto">
            <a:xfrm rot="-5400000" flipH="1" flipV="1">
              <a:off x="3240" y="29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157" name="Text Box 125"/>
          <p:cNvSpPr txBox="1">
            <a:spLocks noChangeArrowheads="1"/>
          </p:cNvSpPr>
          <p:nvPr/>
        </p:nvSpPr>
        <p:spPr bwMode="auto">
          <a:xfrm>
            <a:off x="1852612" y="6019800"/>
            <a:ext cx="7291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ahoma" pitchFamily="34" charset="0"/>
              </a:rPr>
              <a:t>Semua</a:t>
            </a:r>
            <a:r>
              <a:rPr lang="en-US" sz="2400" dirty="0">
                <a:latin typeface="Tahoma" pitchFamily="34" charset="0"/>
              </a:rPr>
              <a:t> host </a:t>
            </a:r>
            <a:r>
              <a:rPr lang="en-US" sz="2400" dirty="0" err="1">
                <a:latin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menerima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paket</a:t>
            </a:r>
            <a:r>
              <a:rPr lang="en-US" sz="2400" dirty="0">
                <a:latin typeface="Tahoma" pitchFamily="34" charset="0"/>
              </a:rPr>
              <a:t> ping request </a:t>
            </a:r>
            <a:r>
              <a:rPr lang="en-US" sz="2400" dirty="0" err="1">
                <a:latin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</a:rPr>
              <a:t> host 1, </a:t>
            </a:r>
            <a:r>
              <a:rPr lang="en-US" sz="2400" dirty="0" err="1">
                <a:latin typeface="Tahoma" pitchFamily="34" charset="0"/>
              </a:rPr>
              <a:t>tapi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hanya</a:t>
            </a:r>
            <a:r>
              <a:rPr lang="en-US" sz="2400" dirty="0">
                <a:latin typeface="Tahoma" pitchFamily="34" charset="0"/>
              </a:rPr>
              <a:t> host 2 yang </a:t>
            </a:r>
            <a:r>
              <a:rPr lang="en-US" sz="2400" dirty="0" err="1">
                <a:latin typeface="Tahoma" pitchFamily="34" charset="0"/>
              </a:rPr>
              <a:t>akan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menjawab</a:t>
            </a: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Spektrum Electromagnetic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bg1"/>
                </a:solidFill>
              </a:rPr>
              <a:t>Guide Media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Twisted pair (10 Hz - 100 MHz)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Kabel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koaksial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(1 kHz – 1 GHz)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Serat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optik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(100 – 1000 THz)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Unguide</a:t>
            </a:r>
            <a:r>
              <a:rPr lang="en-US" sz="2400" b="1" dirty="0">
                <a:solidFill>
                  <a:schemeClr val="bg1"/>
                </a:solidFill>
              </a:rPr>
              <a:t> Media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Radio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</a:rPr>
              <a:t>Gelombang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Mikro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955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Bridge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9240" name="Object 24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4776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9241" name="Object 25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4777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42" name="Object 26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4778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43" name="Object 27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4779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44" name="Object 28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4780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45" name="Object 29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4781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9310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11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12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13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14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9234" name="Object 18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4770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9235" name="Object 19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4771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6" name="Object 20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4772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7" name="Object 21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4773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8" name="Object 22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4774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9" name="Object 23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4775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9303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04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05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06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07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9228" name="Object 12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4764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9229" name="Object 13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4765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0" name="Object 14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4766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1" name="Object 15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4767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2" name="Object 16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4768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33" name="Object 17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4769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9296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7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8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9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300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9222" name="Object 6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4758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9223" name="Object 7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4759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24" name="Object 8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4760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25" name="Object 9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4761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26" name="Object 10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4762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9227" name="Object 11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4763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9289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0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1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2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9293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2854325" y="3763963"/>
            <a:ext cx="4232275" cy="1416050"/>
            <a:chOff x="1654" y="2832"/>
            <a:chExt cx="2666" cy="892"/>
          </a:xfrm>
        </p:grpSpPr>
        <p:sp>
          <p:nvSpPr>
            <p:cNvPr id="9279" name="Line 61"/>
            <p:cNvSpPr>
              <a:spLocks noChangeShapeType="1"/>
            </p:cNvSpPr>
            <p:nvPr/>
          </p:nvSpPr>
          <p:spPr bwMode="auto">
            <a:xfrm flipV="1">
              <a:off x="1654" y="3696"/>
              <a:ext cx="95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80" name="Line 62"/>
            <p:cNvSpPr>
              <a:spLocks noChangeShapeType="1"/>
            </p:cNvSpPr>
            <p:nvPr/>
          </p:nvSpPr>
          <p:spPr bwMode="auto">
            <a:xfrm>
              <a:off x="3120" y="369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81" name="Line 63"/>
            <p:cNvSpPr>
              <a:spLocks noChangeShapeType="1"/>
            </p:cNvSpPr>
            <p:nvPr/>
          </p:nvSpPr>
          <p:spPr bwMode="auto">
            <a:xfrm rot="5400000" flipH="1">
              <a:off x="2184" y="329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82" name="Line 64"/>
            <p:cNvSpPr>
              <a:spLocks noChangeShapeType="1"/>
            </p:cNvSpPr>
            <p:nvPr/>
          </p:nvSpPr>
          <p:spPr bwMode="auto">
            <a:xfrm rot="5400000" flipH="1">
              <a:off x="2706" y="326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249" name="Line 65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9250" name="Rectangle 66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4152900" y="2354263"/>
            <a:ext cx="1543050" cy="1381125"/>
            <a:chOff x="2472" y="1944"/>
            <a:chExt cx="972" cy="870"/>
          </a:xfrm>
        </p:grpSpPr>
        <p:sp>
          <p:nvSpPr>
            <p:cNvPr id="9277" name="Line 68"/>
            <p:cNvSpPr>
              <a:spLocks noChangeShapeType="1"/>
            </p:cNvSpPr>
            <p:nvPr/>
          </p:nvSpPr>
          <p:spPr bwMode="auto">
            <a:xfrm rot="5400000" flipH="1">
              <a:off x="3012" y="237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78" name="Line 69"/>
            <p:cNvSpPr>
              <a:spLocks noChangeShapeType="1"/>
            </p:cNvSpPr>
            <p:nvPr/>
          </p:nvSpPr>
          <p:spPr bwMode="auto">
            <a:xfrm rot="5400000" flipH="1">
              <a:off x="2040" y="238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3733800" y="3154363"/>
            <a:ext cx="2330450" cy="936625"/>
            <a:chOff x="374" y="2290"/>
            <a:chExt cx="1468" cy="590"/>
          </a:xfrm>
        </p:grpSpPr>
        <p:sp>
          <p:nvSpPr>
            <p:cNvPr id="9264" name="AutoShape 71"/>
            <p:cNvSpPr>
              <a:spLocks noChangeArrowheads="1"/>
            </p:cNvSpPr>
            <p:nvPr/>
          </p:nvSpPr>
          <p:spPr bwMode="auto">
            <a:xfrm>
              <a:off x="374" y="2290"/>
              <a:ext cx="1468" cy="590"/>
            </a:xfrm>
            <a:prstGeom prst="cube">
              <a:avLst>
                <a:gd name="adj" fmla="val 61523"/>
              </a:avLst>
            </a:prstGeom>
            <a:solidFill>
              <a:srgbClr val="33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65" name="Rectangle 72"/>
            <p:cNvSpPr>
              <a:spLocks noChangeArrowheads="1"/>
            </p:cNvSpPr>
            <p:nvPr/>
          </p:nvSpPr>
          <p:spPr bwMode="auto">
            <a:xfrm>
              <a:off x="45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66" name="Rectangle 73"/>
            <p:cNvSpPr>
              <a:spLocks noChangeArrowheads="1"/>
            </p:cNvSpPr>
            <p:nvPr/>
          </p:nvSpPr>
          <p:spPr bwMode="auto">
            <a:xfrm>
              <a:off x="55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67" name="Rectangle 74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68" name="Rectangle 75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69" name="Rectangle 76"/>
            <p:cNvSpPr>
              <a:spLocks noChangeArrowheads="1"/>
            </p:cNvSpPr>
            <p:nvPr/>
          </p:nvSpPr>
          <p:spPr bwMode="auto">
            <a:xfrm>
              <a:off x="75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0" name="Rectangle 77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1" name="Rectangle 78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2" name="Rectangle 79"/>
            <p:cNvSpPr>
              <a:spLocks noChangeArrowheads="1"/>
            </p:cNvSpPr>
            <p:nvPr/>
          </p:nvSpPr>
          <p:spPr bwMode="auto">
            <a:xfrm>
              <a:off x="96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3" name="Rectangle 80"/>
            <p:cNvSpPr>
              <a:spLocks noChangeArrowheads="1"/>
            </p:cNvSpPr>
            <p:nvPr/>
          </p:nvSpPr>
          <p:spPr bwMode="auto">
            <a:xfrm>
              <a:off x="106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4" name="Rectangle 81"/>
            <p:cNvSpPr>
              <a:spLocks noChangeArrowheads="1"/>
            </p:cNvSpPr>
            <p:nvPr/>
          </p:nvSpPr>
          <p:spPr bwMode="auto">
            <a:xfrm>
              <a:off x="116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5" name="Rectangle 82"/>
            <p:cNvSpPr>
              <a:spLocks noChangeArrowheads="1"/>
            </p:cNvSpPr>
            <p:nvPr/>
          </p:nvSpPr>
          <p:spPr bwMode="auto">
            <a:xfrm>
              <a:off x="126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9276" name="AutoShape 83"/>
            <p:cNvSpPr>
              <a:spLocks noChangeArrowheads="1"/>
            </p:cNvSpPr>
            <p:nvPr/>
          </p:nvSpPr>
          <p:spPr bwMode="auto">
            <a:xfrm>
              <a:off x="628" y="2416"/>
              <a:ext cx="906" cy="127"/>
            </a:xfrm>
            <a:prstGeom prst="leftRightArrow">
              <a:avLst>
                <a:gd name="adj1" fmla="val 41972"/>
                <a:gd name="adj2" fmla="val 15945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>
        <p:nvSpPr>
          <p:cNvPr id="45140" name="Rectangle 84"/>
          <p:cNvSpPr>
            <a:spLocks noChangeArrowheads="1"/>
          </p:cNvSpPr>
          <p:nvPr/>
        </p:nvSpPr>
        <p:spPr bwMode="auto">
          <a:xfrm>
            <a:off x="3521075" y="2811463"/>
            <a:ext cx="2628900" cy="176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1543050" y="1790700"/>
            <a:ext cx="6873875" cy="3810000"/>
            <a:chOff x="972" y="1128"/>
            <a:chExt cx="4330" cy="2400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2512" y="1128"/>
            <a:ext cx="1104" cy="672"/>
          </p:xfrm>
          <a:graphic>
            <a:graphicData uri="http://schemas.openxmlformats.org/presentationml/2006/ole">
              <p:oleObj spid="_x0000_s74754" name="Bitmap Image" r:id="rId28" imgW="666667" imgH="466543" progId="PBrush">
                <p:embed/>
              </p:oleObj>
            </a:graphicData>
          </a:graphic>
        </p:graphicFrame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2512" y="2856"/>
            <a:ext cx="1104" cy="672"/>
          </p:xfrm>
          <a:graphic>
            <a:graphicData uri="http://schemas.openxmlformats.org/presentationml/2006/ole">
              <p:oleObj spid="_x0000_s74755" name="Bitmap Image" r:id="rId29" imgW="666667" imgH="466543" progId="PBrush">
                <p:embed/>
              </p:oleObj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972" y="2151"/>
            <a:ext cx="1104" cy="672"/>
          </p:xfrm>
          <a:graphic>
            <a:graphicData uri="http://schemas.openxmlformats.org/presentationml/2006/ole">
              <p:oleObj spid="_x0000_s74756" name="Bitmap Image" r:id="rId30" imgW="666667" imgH="466543" progId="PBrush">
                <p:embed/>
              </p:oleObj>
            </a:graphicData>
          </a:graphic>
        </p:graphicFrame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4198" y="2064"/>
            <a:ext cx="1104" cy="672"/>
          </p:xfrm>
          <a:graphic>
            <a:graphicData uri="http://schemas.openxmlformats.org/presentationml/2006/ole">
              <p:oleObj spid="_x0000_s74757" name="Bitmap Image" r:id="rId31" imgW="666667" imgH="466543" progId="PBrush">
                <p:embed/>
              </p:oleObj>
            </a:graphicData>
          </a:graphic>
        </p:graphicFrame>
        <p:sp>
          <p:nvSpPr>
            <p:cNvPr id="9256" name="Line 90"/>
            <p:cNvSpPr>
              <a:spLocks noChangeShapeType="1"/>
            </p:cNvSpPr>
            <p:nvPr/>
          </p:nvSpPr>
          <p:spPr bwMode="auto">
            <a:xfrm flipV="1">
              <a:off x="2290" y="1504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7" name="Line 91"/>
            <p:cNvSpPr>
              <a:spLocks noChangeShapeType="1"/>
            </p:cNvSpPr>
            <p:nvPr/>
          </p:nvSpPr>
          <p:spPr bwMode="auto">
            <a:xfrm rot="5400000" flipH="1">
              <a:off x="4484" y="1945"/>
              <a:ext cx="7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8" name="Line 92"/>
            <p:cNvSpPr>
              <a:spLocks noChangeShapeType="1"/>
            </p:cNvSpPr>
            <p:nvPr/>
          </p:nvSpPr>
          <p:spPr bwMode="auto">
            <a:xfrm rot="5400000" flipH="1">
              <a:off x="4635" y="2887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9" name="Line 93"/>
            <p:cNvSpPr>
              <a:spLocks noChangeShapeType="1"/>
            </p:cNvSpPr>
            <p:nvPr/>
          </p:nvSpPr>
          <p:spPr bwMode="auto">
            <a:xfrm rot="5400000" flipH="1">
              <a:off x="1172" y="2043"/>
              <a:ext cx="7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0" name="Line 94"/>
            <p:cNvSpPr>
              <a:spLocks noChangeShapeType="1"/>
            </p:cNvSpPr>
            <p:nvPr/>
          </p:nvSpPr>
          <p:spPr bwMode="auto">
            <a:xfrm rot="5400000" flipH="1">
              <a:off x="1323" y="2985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1" name="Line 95"/>
            <p:cNvSpPr>
              <a:spLocks noChangeShapeType="1"/>
            </p:cNvSpPr>
            <p:nvPr/>
          </p:nvSpPr>
          <p:spPr bwMode="auto">
            <a:xfrm flipV="1">
              <a:off x="3538" y="1504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2" name="Line 96"/>
            <p:cNvSpPr>
              <a:spLocks noChangeShapeType="1"/>
            </p:cNvSpPr>
            <p:nvPr/>
          </p:nvSpPr>
          <p:spPr bwMode="auto">
            <a:xfrm flipV="1">
              <a:off x="2290" y="3232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3" name="Line 97"/>
            <p:cNvSpPr>
              <a:spLocks noChangeShapeType="1"/>
            </p:cNvSpPr>
            <p:nvPr/>
          </p:nvSpPr>
          <p:spPr bwMode="auto">
            <a:xfrm flipV="1">
              <a:off x="3538" y="3232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154" name="Text Box 98"/>
          <p:cNvSpPr txBox="1">
            <a:spLocks noChangeArrowheads="1"/>
          </p:cNvSpPr>
          <p:nvPr/>
        </p:nvSpPr>
        <p:spPr bwMode="auto">
          <a:xfrm>
            <a:off x="3222625" y="384175"/>
            <a:ext cx="5487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Untuk mengurangi jumlah traffik, mulai digunakan bridges untuk memfilter paket berdasar alamat MAC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40" grpId="0" animBg="1"/>
      <p:bldP spid="4515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0831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Bridge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10264" name="Object 24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5800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0265" name="Object 25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5801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6" name="Object 26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5802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7" name="Object 27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5803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8" name="Object 28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5804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9" name="Object 29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5805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0347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48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49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50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51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10258" name="Object 18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5794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0259" name="Object 19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5795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0" name="Object 20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5796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1" name="Object 21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5797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2" name="Object 22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5798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63" name="Object 23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5799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0340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41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42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43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44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10252" name="Object 12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5788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0253" name="Object 13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5789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54" name="Object 14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5790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55" name="Object 15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5791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56" name="Object 16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5792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57" name="Object 17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5793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0333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34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35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36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37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10246" name="Object 6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5782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0247" name="Object 7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5783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48" name="Object 8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5784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49" name="Object 9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5785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50" name="Object 10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5786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0251" name="Object 11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5787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0326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27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28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29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0330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2854325" y="3763963"/>
            <a:ext cx="4232275" cy="1416050"/>
            <a:chOff x="1654" y="2832"/>
            <a:chExt cx="2666" cy="892"/>
          </a:xfrm>
        </p:grpSpPr>
        <p:sp>
          <p:nvSpPr>
            <p:cNvPr id="10316" name="Line 61"/>
            <p:cNvSpPr>
              <a:spLocks noChangeShapeType="1"/>
            </p:cNvSpPr>
            <p:nvPr/>
          </p:nvSpPr>
          <p:spPr bwMode="auto">
            <a:xfrm flipV="1">
              <a:off x="1654" y="3696"/>
              <a:ext cx="95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7" name="Line 62"/>
            <p:cNvSpPr>
              <a:spLocks noChangeShapeType="1"/>
            </p:cNvSpPr>
            <p:nvPr/>
          </p:nvSpPr>
          <p:spPr bwMode="auto">
            <a:xfrm>
              <a:off x="3120" y="369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8" name="Line 63"/>
            <p:cNvSpPr>
              <a:spLocks noChangeShapeType="1"/>
            </p:cNvSpPr>
            <p:nvPr/>
          </p:nvSpPr>
          <p:spPr bwMode="auto">
            <a:xfrm rot="5400000" flipH="1">
              <a:off x="2184" y="329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9" name="Line 64"/>
            <p:cNvSpPr>
              <a:spLocks noChangeShapeType="1"/>
            </p:cNvSpPr>
            <p:nvPr/>
          </p:nvSpPr>
          <p:spPr bwMode="auto">
            <a:xfrm rot="5400000" flipH="1">
              <a:off x="2706" y="3264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3" name="Line 65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10274" name="Rectangle 66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4152900" y="2354263"/>
            <a:ext cx="1543050" cy="1381125"/>
            <a:chOff x="2472" y="1944"/>
            <a:chExt cx="972" cy="870"/>
          </a:xfrm>
        </p:grpSpPr>
        <p:sp>
          <p:nvSpPr>
            <p:cNvPr id="10314" name="Line 68"/>
            <p:cNvSpPr>
              <a:spLocks noChangeShapeType="1"/>
            </p:cNvSpPr>
            <p:nvPr/>
          </p:nvSpPr>
          <p:spPr bwMode="auto">
            <a:xfrm rot="5400000" flipH="1">
              <a:off x="3012" y="237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5" name="Line 69"/>
            <p:cNvSpPr>
              <a:spLocks noChangeShapeType="1"/>
            </p:cNvSpPr>
            <p:nvPr/>
          </p:nvSpPr>
          <p:spPr bwMode="auto">
            <a:xfrm rot="5400000" flipH="1">
              <a:off x="2040" y="2382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3733800" y="3154363"/>
            <a:ext cx="2330450" cy="936625"/>
            <a:chOff x="374" y="2290"/>
            <a:chExt cx="1468" cy="590"/>
          </a:xfrm>
        </p:grpSpPr>
        <p:sp>
          <p:nvSpPr>
            <p:cNvPr id="10301" name="AutoShape 71"/>
            <p:cNvSpPr>
              <a:spLocks noChangeArrowheads="1"/>
            </p:cNvSpPr>
            <p:nvPr/>
          </p:nvSpPr>
          <p:spPr bwMode="auto">
            <a:xfrm>
              <a:off x="374" y="2290"/>
              <a:ext cx="1468" cy="590"/>
            </a:xfrm>
            <a:prstGeom prst="cube">
              <a:avLst>
                <a:gd name="adj" fmla="val 61523"/>
              </a:avLst>
            </a:prstGeom>
            <a:solidFill>
              <a:srgbClr val="33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2" name="Rectangle 72"/>
            <p:cNvSpPr>
              <a:spLocks noChangeArrowheads="1"/>
            </p:cNvSpPr>
            <p:nvPr/>
          </p:nvSpPr>
          <p:spPr bwMode="auto">
            <a:xfrm>
              <a:off x="45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3" name="Rectangle 73"/>
            <p:cNvSpPr>
              <a:spLocks noChangeArrowheads="1"/>
            </p:cNvSpPr>
            <p:nvPr/>
          </p:nvSpPr>
          <p:spPr bwMode="auto">
            <a:xfrm>
              <a:off x="55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4" name="Rectangle 74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5" name="Rectangle 75"/>
            <p:cNvSpPr>
              <a:spLocks noChangeArrowheads="1"/>
            </p:cNvSpPr>
            <p:nvPr/>
          </p:nvSpPr>
          <p:spPr bwMode="auto">
            <a:xfrm>
              <a:off x="65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6" name="Rectangle 76"/>
            <p:cNvSpPr>
              <a:spLocks noChangeArrowheads="1"/>
            </p:cNvSpPr>
            <p:nvPr/>
          </p:nvSpPr>
          <p:spPr bwMode="auto">
            <a:xfrm>
              <a:off x="75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7" name="Rectangle 77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8" name="Rectangle 78"/>
            <p:cNvSpPr>
              <a:spLocks noChangeArrowheads="1"/>
            </p:cNvSpPr>
            <p:nvPr/>
          </p:nvSpPr>
          <p:spPr bwMode="auto">
            <a:xfrm>
              <a:off x="859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09" name="Rectangle 79"/>
            <p:cNvSpPr>
              <a:spLocks noChangeArrowheads="1"/>
            </p:cNvSpPr>
            <p:nvPr/>
          </p:nvSpPr>
          <p:spPr bwMode="auto">
            <a:xfrm>
              <a:off x="961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10" name="Rectangle 80"/>
            <p:cNvSpPr>
              <a:spLocks noChangeArrowheads="1"/>
            </p:cNvSpPr>
            <p:nvPr/>
          </p:nvSpPr>
          <p:spPr bwMode="auto">
            <a:xfrm>
              <a:off x="1063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11" name="Rectangle 81"/>
            <p:cNvSpPr>
              <a:spLocks noChangeArrowheads="1"/>
            </p:cNvSpPr>
            <p:nvPr/>
          </p:nvSpPr>
          <p:spPr bwMode="auto">
            <a:xfrm>
              <a:off x="1165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12" name="Rectangle 82"/>
            <p:cNvSpPr>
              <a:spLocks noChangeArrowheads="1"/>
            </p:cNvSpPr>
            <p:nvPr/>
          </p:nvSpPr>
          <p:spPr bwMode="auto">
            <a:xfrm>
              <a:off x="1267" y="2766"/>
              <a:ext cx="67" cy="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10313" name="AutoShape 83"/>
            <p:cNvSpPr>
              <a:spLocks noChangeArrowheads="1"/>
            </p:cNvSpPr>
            <p:nvPr/>
          </p:nvSpPr>
          <p:spPr bwMode="auto">
            <a:xfrm>
              <a:off x="628" y="2416"/>
              <a:ext cx="906" cy="127"/>
            </a:xfrm>
            <a:prstGeom prst="leftRightArrow">
              <a:avLst>
                <a:gd name="adj1" fmla="val 41972"/>
                <a:gd name="adj2" fmla="val 15945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sp useBgFill="1">
        <p:nvSpPr>
          <p:cNvPr id="10277" name="Rectangle 84"/>
          <p:cNvSpPr>
            <a:spLocks noChangeArrowheads="1"/>
          </p:cNvSpPr>
          <p:nvPr/>
        </p:nvSpPr>
        <p:spPr bwMode="auto">
          <a:xfrm>
            <a:off x="3521075" y="2811463"/>
            <a:ext cx="2628900" cy="176053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1543050" y="1790700"/>
            <a:ext cx="6873875" cy="3810000"/>
            <a:chOff x="972" y="1128"/>
            <a:chExt cx="4330" cy="2400"/>
          </a:xfrm>
        </p:grpSpPr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2512" y="1128"/>
            <a:ext cx="1104" cy="672"/>
          </p:xfrm>
          <a:graphic>
            <a:graphicData uri="http://schemas.openxmlformats.org/presentationml/2006/ole">
              <p:oleObj spid="_x0000_s75778" name="Bitmap Image" r:id="rId28" imgW="666667" imgH="466543" progId="PBrush">
                <p:embed/>
              </p:oleObj>
            </a:graphicData>
          </a:graphic>
        </p:graphicFrame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2512" y="2856"/>
            <a:ext cx="1104" cy="672"/>
          </p:xfrm>
          <a:graphic>
            <a:graphicData uri="http://schemas.openxmlformats.org/presentationml/2006/ole">
              <p:oleObj spid="_x0000_s75779" name="Bitmap Image" r:id="rId29" imgW="666667" imgH="466543" progId="PBrush">
                <p:embed/>
              </p:oleObj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972" y="2151"/>
            <a:ext cx="1104" cy="672"/>
          </p:xfrm>
          <a:graphic>
            <a:graphicData uri="http://schemas.openxmlformats.org/presentationml/2006/ole">
              <p:oleObj spid="_x0000_s75780" name="Bitmap Image" r:id="rId30" imgW="666667" imgH="466543" progId="PBrush">
                <p:embed/>
              </p:oleObj>
            </a:graphicData>
          </a:graphic>
        </p:graphicFrame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4198" y="2064"/>
            <a:ext cx="1104" cy="672"/>
          </p:xfrm>
          <a:graphic>
            <a:graphicData uri="http://schemas.openxmlformats.org/presentationml/2006/ole">
              <p:oleObj spid="_x0000_s75781" name="Bitmap Image" r:id="rId31" imgW="666667" imgH="466543" progId="PBrush">
                <p:embed/>
              </p:oleObj>
            </a:graphicData>
          </a:graphic>
        </p:graphicFrame>
        <p:sp>
          <p:nvSpPr>
            <p:cNvPr id="10293" name="Line 90"/>
            <p:cNvSpPr>
              <a:spLocks noChangeShapeType="1"/>
            </p:cNvSpPr>
            <p:nvPr/>
          </p:nvSpPr>
          <p:spPr bwMode="auto">
            <a:xfrm flipV="1">
              <a:off x="2290" y="1504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4" name="Line 91"/>
            <p:cNvSpPr>
              <a:spLocks noChangeShapeType="1"/>
            </p:cNvSpPr>
            <p:nvPr/>
          </p:nvSpPr>
          <p:spPr bwMode="auto">
            <a:xfrm rot="5400000" flipH="1">
              <a:off x="4484" y="1945"/>
              <a:ext cx="7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5" name="Line 92"/>
            <p:cNvSpPr>
              <a:spLocks noChangeShapeType="1"/>
            </p:cNvSpPr>
            <p:nvPr/>
          </p:nvSpPr>
          <p:spPr bwMode="auto">
            <a:xfrm rot="5400000" flipH="1">
              <a:off x="4635" y="2887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6" name="Line 93"/>
            <p:cNvSpPr>
              <a:spLocks noChangeShapeType="1"/>
            </p:cNvSpPr>
            <p:nvPr/>
          </p:nvSpPr>
          <p:spPr bwMode="auto">
            <a:xfrm rot="5400000" flipH="1">
              <a:off x="1172" y="2043"/>
              <a:ext cx="7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7" name="Line 94"/>
            <p:cNvSpPr>
              <a:spLocks noChangeShapeType="1"/>
            </p:cNvSpPr>
            <p:nvPr/>
          </p:nvSpPr>
          <p:spPr bwMode="auto">
            <a:xfrm rot="5400000" flipH="1">
              <a:off x="1323" y="2985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8" name="Line 95"/>
            <p:cNvSpPr>
              <a:spLocks noChangeShapeType="1"/>
            </p:cNvSpPr>
            <p:nvPr/>
          </p:nvSpPr>
          <p:spPr bwMode="auto">
            <a:xfrm flipV="1">
              <a:off x="3538" y="1504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9" name="Line 96"/>
            <p:cNvSpPr>
              <a:spLocks noChangeShapeType="1"/>
            </p:cNvSpPr>
            <p:nvPr/>
          </p:nvSpPr>
          <p:spPr bwMode="auto">
            <a:xfrm flipV="1">
              <a:off x="2290" y="3232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0" name="Line 97"/>
            <p:cNvSpPr>
              <a:spLocks noChangeShapeType="1"/>
            </p:cNvSpPr>
            <p:nvPr/>
          </p:nvSpPr>
          <p:spPr bwMode="auto">
            <a:xfrm flipV="1">
              <a:off x="3538" y="3232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6178" name="Text Box 98"/>
          <p:cNvSpPr txBox="1">
            <a:spLocks noChangeArrowheads="1"/>
          </p:cNvSpPr>
          <p:nvPr/>
        </p:nvSpPr>
        <p:spPr bwMode="auto">
          <a:xfrm>
            <a:off x="3222625" y="384175"/>
            <a:ext cx="54879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Sekarang, jika Host 1 melakukan ping ke  Host 2, maka hanya semua host dalam satu LAN segment yang melihat paket ping. </a:t>
            </a:r>
            <a:r>
              <a:rPr lang="en-US" sz="2400" i="1">
                <a:latin typeface="Tahoma" pitchFamily="34" charset="0"/>
              </a:rPr>
              <a:t>Bridges stop the ping</a:t>
            </a:r>
            <a:r>
              <a:rPr lang="en-US" sz="2400">
                <a:latin typeface="Tahoma" pitchFamily="34" charset="0"/>
              </a:rPr>
              <a:t>.</a:t>
            </a:r>
          </a:p>
        </p:txBody>
      </p:sp>
      <p:sp>
        <p:nvSpPr>
          <p:cNvPr id="10280" name="Text Box 99"/>
          <p:cNvSpPr txBox="1">
            <a:spLocks noChangeArrowheads="1"/>
          </p:cNvSpPr>
          <p:nvPr/>
        </p:nvSpPr>
        <p:spPr bwMode="auto">
          <a:xfrm>
            <a:off x="669925" y="247015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0281" name="Text Box 100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1343025" y="2266950"/>
            <a:ext cx="414338" cy="395288"/>
            <a:chOff x="846" y="1428"/>
            <a:chExt cx="261" cy="249"/>
          </a:xfrm>
        </p:grpSpPr>
        <p:sp>
          <p:nvSpPr>
            <p:cNvPr id="10291" name="Line 102"/>
            <p:cNvSpPr>
              <a:spLocks noChangeShapeType="1"/>
            </p:cNvSpPr>
            <p:nvPr/>
          </p:nvSpPr>
          <p:spPr bwMode="auto">
            <a:xfrm>
              <a:off x="846" y="14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2" name="Line 103"/>
            <p:cNvSpPr>
              <a:spLocks noChangeShapeType="1"/>
            </p:cNvSpPr>
            <p:nvPr/>
          </p:nvSpPr>
          <p:spPr bwMode="auto">
            <a:xfrm rot="-5400000" flipH="1" flipV="1">
              <a:off x="1002" y="157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1352550" y="2728913"/>
            <a:ext cx="985838" cy="333375"/>
            <a:chOff x="852" y="1719"/>
            <a:chExt cx="621" cy="210"/>
          </a:xfrm>
        </p:grpSpPr>
        <p:sp>
          <p:nvSpPr>
            <p:cNvPr id="10287" name="Line 105"/>
            <p:cNvSpPr>
              <a:spLocks noChangeShapeType="1"/>
            </p:cNvSpPr>
            <p:nvPr/>
          </p:nvSpPr>
          <p:spPr bwMode="auto">
            <a:xfrm rot="-5400000" flipH="1" flipV="1">
              <a:off x="1368" y="182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8" name="Line 106"/>
            <p:cNvSpPr>
              <a:spLocks noChangeShapeType="1"/>
            </p:cNvSpPr>
            <p:nvPr/>
          </p:nvSpPr>
          <p:spPr bwMode="auto">
            <a:xfrm flipH="1">
              <a:off x="1104" y="184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9" name="Line 107"/>
            <p:cNvSpPr>
              <a:spLocks noChangeShapeType="1"/>
            </p:cNvSpPr>
            <p:nvPr/>
          </p:nvSpPr>
          <p:spPr bwMode="auto">
            <a:xfrm flipH="1">
              <a:off x="918" y="180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0" name="Line 108"/>
            <p:cNvSpPr>
              <a:spLocks noChangeShapeType="1"/>
            </p:cNvSpPr>
            <p:nvPr/>
          </p:nvSpPr>
          <p:spPr bwMode="auto">
            <a:xfrm flipH="1">
              <a:off x="852" y="17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" name="Group 109"/>
          <p:cNvGrpSpPr>
            <a:grpSpLocks/>
          </p:cNvGrpSpPr>
          <p:nvPr/>
        </p:nvGrpSpPr>
        <p:grpSpPr bwMode="auto">
          <a:xfrm>
            <a:off x="2560638" y="2217738"/>
            <a:ext cx="1303337" cy="1417637"/>
            <a:chOff x="1613" y="1397"/>
            <a:chExt cx="821" cy="893"/>
          </a:xfrm>
        </p:grpSpPr>
        <p:sp>
          <p:nvSpPr>
            <p:cNvPr id="10285" name="Line 110"/>
            <p:cNvSpPr>
              <a:spLocks noChangeShapeType="1"/>
            </p:cNvSpPr>
            <p:nvPr/>
          </p:nvSpPr>
          <p:spPr bwMode="auto">
            <a:xfrm>
              <a:off x="1613" y="1901"/>
              <a:ext cx="0" cy="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6" name="Line 111"/>
            <p:cNvSpPr>
              <a:spLocks noChangeShapeType="1"/>
            </p:cNvSpPr>
            <p:nvPr/>
          </p:nvSpPr>
          <p:spPr bwMode="auto">
            <a:xfrm>
              <a:off x="1958" y="1397"/>
              <a:ext cx="4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7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511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Switch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11289" name="Object 25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6825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1290" name="Object 26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6826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91" name="Object 27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6827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92" name="Object 28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6828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93" name="Object 29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6829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94" name="Object 30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6830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1343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44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45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46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47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11283" name="Object 19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6819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1284" name="Object 20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6820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5" name="Object 21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6821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6" name="Object 22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6822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7" name="Object 23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6823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8" name="Object 24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6824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1336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7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8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9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40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11277" name="Object 13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6813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1278" name="Object 14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6814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79" name="Object 15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6815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0" name="Object 16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6816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1" name="Object 17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6817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82" name="Object 18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6818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1329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0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1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2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33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11271" name="Object 7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6807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1272" name="Object 8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6808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73" name="Object 9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6809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74" name="Object 10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6810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75" name="Object 11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6811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1276" name="Object 12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6812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1322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23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24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25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1326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sp>
        <p:nvSpPr>
          <p:cNvPr id="11297" name="Line 60"/>
          <p:cNvSpPr>
            <a:spLocks noChangeShapeType="1"/>
          </p:cNvSpPr>
          <p:nvPr/>
        </p:nvSpPr>
        <p:spPr bwMode="auto">
          <a:xfrm flipV="1">
            <a:off x="2854325" y="5135563"/>
            <a:ext cx="1520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98" name="Line 61"/>
          <p:cNvSpPr>
            <a:spLocks noChangeShapeType="1"/>
          </p:cNvSpPr>
          <p:nvPr/>
        </p:nvSpPr>
        <p:spPr bwMode="auto">
          <a:xfrm>
            <a:off x="5181600" y="5135563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99" name="Line 62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11300" name="Rectangle 63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1301" name="Text Box 64"/>
          <p:cNvSpPr txBox="1">
            <a:spLocks noChangeArrowheads="1"/>
          </p:cNvSpPr>
          <p:nvPr/>
        </p:nvSpPr>
        <p:spPr bwMode="auto">
          <a:xfrm>
            <a:off x="3132138" y="314325"/>
            <a:ext cx="5510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Sebuah switch (multi-port bridge), secara efektif menggantikan keempat bridge yang digunakan.</a:t>
            </a:r>
          </a:p>
        </p:txBody>
      </p: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1543050" y="1790700"/>
            <a:ext cx="6873875" cy="3810000"/>
            <a:chOff x="972" y="1128"/>
            <a:chExt cx="4330" cy="2400"/>
          </a:xfrm>
        </p:grpSpPr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2512" y="1128"/>
            <a:ext cx="1104" cy="672"/>
          </p:xfrm>
          <a:graphic>
            <a:graphicData uri="http://schemas.openxmlformats.org/presentationml/2006/ole">
              <p:oleObj spid="_x0000_s76803" name="Bitmap Image" r:id="rId28" imgW="666667" imgH="466543" progId="PBrush">
                <p:embed/>
              </p:oleObj>
            </a:graphicData>
          </a:graphic>
        </p:graphicFrame>
        <p:graphicFrame>
          <p:nvGraphicFramePr>
            <p:cNvPr id="11268" name="Object 4"/>
            <p:cNvGraphicFramePr>
              <a:graphicFrameLocks noChangeAspect="1"/>
            </p:cNvGraphicFramePr>
            <p:nvPr/>
          </p:nvGraphicFramePr>
          <p:xfrm>
            <a:off x="2512" y="2856"/>
            <a:ext cx="1104" cy="672"/>
          </p:xfrm>
          <a:graphic>
            <a:graphicData uri="http://schemas.openxmlformats.org/presentationml/2006/ole">
              <p:oleObj spid="_x0000_s76804" name="Bitmap Image" r:id="rId29" imgW="666667" imgH="466543" progId="PBrush">
                <p:embed/>
              </p:oleObj>
            </a:graphicData>
          </a:graphic>
        </p:graphicFrame>
        <p:graphicFrame>
          <p:nvGraphicFramePr>
            <p:cNvPr id="11269" name="Object 5"/>
            <p:cNvGraphicFramePr>
              <a:graphicFrameLocks noChangeAspect="1"/>
            </p:cNvGraphicFramePr>
            <p:nvPr/>
          </p:nvGraphicFramePr>
          <p:xfrm>
            <a:off x="972" y="2151"/>
            <a:ext cx="1104" cy="672"/>
          </p:xfrm>
          <a:graphic>
            <a:graphicData uri="http://schemas.openxmlformats.org/presentationml/2006/ole">
              <p:oleObj spid="_x0000_s76805" name="Bitmap Image" r:id="rId30" imgW="666667" imgH="466543" progId="PBrush">
                <p:embed/>
              </p:oleObj>
            </a:graphicData>
          </a:graphic>
        </p:graphicFrame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4198" y="2064"/>
            <a:ext cx="1104" cy="672"/>
          </p:xfrm>
          <a:graphic>
            <a:graphicData uri="http://schemas.openxmlformats.org/presentationml/2006/ole">
              <p:oleObj spid="_x0000_s76806" name="Bitmap Image" r:id="rId31" imgW="666667" imgH="466543" progId="PBrush">
                <p:embed/>
              </p:oleObj>
            </a:graphicData>
          </a:graphic>
        </p:graphicFrame>
        <p:sp>
          <p:nvSpPr>
            <p:cNvPr id="11308" name="Line 70"/>
            <p:cNvSpPr>
              <a:spLocks noChangeShapeType="1"/>
            </p:cNvSpPr>
            <p:nvPr/>
          </p:nvSpPr>
          <p:spPr bwMode="auto">
            <a:xfrm flipV="1">
              <a:off x="2290" y="1504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09" name="Line 71"/>
            <p:cNvSpPr>
              <a:spLocks noChangeShapeType="1"/>
            </p:cNvSpPr>
            <p:nvPr/>
          </p:nvSpPr>
          <p:spPr bwMode="auto">
            <a:xfrm rot="5400000" flipH="1">
              <a:off x="4484" y="1945"/>
              <a:ext cx="7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0" name="Line 72"/>
            <p:cNvSpPr>
              <a:spLocks noChangeShapeType="1"/>
            </p:cNvSpPr>
            <p:nvPr/>
          </p:nvSpPr>
          <p:spPr bwMode="auto">
            <a:xfrm rot="5400000" flipH="1">
              <a:off x="4635" y="2887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1" name="Line 73"/>
            <p:cNvSpPr>
              <a:spLocks noChangeShapeType="1"/>
            </p:cNvSpPr>
            <p:nvPr/>
          </p:nvSpPr>
          <p:spPr bwMode="auto">
            <a:xfrm rot="5400000" flipH="1">
              <a:off x="1172" y="2043"/>
              <a:ext cx="7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2" name="Line 74"/>
            <p:cNvSpPr>
              <a:spLocks noChangeShapeType="1"/>
            </p:cNvSpPr>
            <p:nvPr/>
          </p:nvSpPr>
          <p:spPr bwMode="auto">
            <a:xfrm rot="5400000" flipH="1">
              <a:off x="1323" y="2985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3" name="Line 75"/>
            <p:cNvSpPr>
              <a:spLocks noChangeShapeType="1"/>
            </p:cNvSpPr>
            <p:nvPr/>
          </p:nvSpPr>
          <p:spPr bwMode="auto">
            <a:xfrm flipV="1">
              <a:off x="3538" y="1504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4" name="Line 76"/>
            <p:cNvSpPr>
              <a:spLocks noChangeShapeType="1"/>
            </p:cNvSpPr>
            <p:nvPr/>
          </p:nvSpPr>
          <p:spPr bwMode="auto">
            <a:xfrm flipV="1">
              <a:off x="2290" y="3232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5" name="Line 77"/>
            <p:cNvSpPr>
              <a:spLocks noChangeShapeType="1"/>
            </p:cNvSpPr>
            <p:nvPr/>
          </p:nvSpPr>
          <p:spPr bwMode="auto">
            <a:xfrm flipV="1">
              <a:off x="3538" y="3232"/>
              <a:ext cx="3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47182" name="Object 2"/>
          <p:cNvGraphicFramePr>
            <a:graphicFrameLocks noChangeAspect="1"/>
          </p:cNvGraphicFramePr>
          <p:nvPr/>
        </p:nvGraphicFramePr>
        <p:xfrm>
          <a:off x="4078288" y="3170238"/>
          <a:ext cx="1752600" cy="1066800"/>
        </p:xfrm>
        <a:graphic>
          <a:graphicData uri="http://schemas.openxmlformats.org/presentationml/2006/ole">
            <p:oleObj spid="_x0000_s76802" name="Bitmap Image" r:id="rId32" imgW="771429" imgH="371527" progId="PBrush">
              <p:embed/>
            </p:oleObj>
          </a:graphicData>
        </a:graphic>
      </p:graphicFrame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4152900" y="2354263"/>
            <a:ext cx="1543050" cy="2825750"/>
            <a:chOff x="2616" y="1483"/>
            <a:chExt cx="972" cy="1780"/>
          </a:xfrm>
        </p:grpSpPr>
        <p:sp>
          <p:nvSpPr>
            <p:cNvPr id="11304" name="Line 80"/>
            <p:cNvSpPr>
              <a:spLocks noChangeShapeType="1"/>
            </p:cNvSpPr>
            <p:nvPr/>
          </p:nvSpPr>
          <p:spPr bwMode="auto">
            <a:xfrm rot="5400000" flipH="1">
              <a:off x="2407" y="2911"/>
              <a:ext cx="7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05" name="Line 81"/>
            <p:cNvSpPr>
              <a:spLocks noChangeShapeType="1"/>
            </p:cNvSpPr>
            <p:nvPr/>
          </p:nvSpPr>
          <p:spPr bwMode="auto">
            <a:xfrm rot="5400000" flipH="1">
              <a:off x="2936" y="2890"/>
              <a:ext cx="6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06" name="Line 82"/>
            <p:cNvSpPr>
              <a:spLocks noChangeShapeType="1"/>
            </p:cNvSpPr>
            <p:nvPr/>
          </p:nvSpPr>
          <p:spPr bwMode="auto">
            <a:xfrm rot="5400000" flipH="1">
              <a:off x="3300" y="1771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07" name="Line 83"/>
            <p:cNvSpPr>
              <a:spLocks noChangeShapeType="1"/>
            </p:cNvSpPr>
            <p:nvPr/>
          </p:nvSpPr>
          <p:spPr bwMode="auto">
            <a:xfrm rot="5400000" flipH="1">
              <a:off x="2184" y="1921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511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Switch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12311" name="Object 23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7847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2312" name="Object 24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7848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13" name="Object 25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7849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14" name="Object 26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7850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15" name="Object 27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7851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16" name="Object 28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7852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2368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69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70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71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72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12305" name="Object 17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7841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2306" name="Object 18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7842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7" name="Object 19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7843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8" name="Object 20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7844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9" name="Object 21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7845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10" name="Object 22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7846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2361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62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63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64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65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12299" name="Object 11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7835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2300" name="Object 12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7836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1" name="Object 13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7837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2" name="Object 14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7838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3" name="Object 15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7839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304" name="Object 16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7840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2354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55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56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57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58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12293" name="Object 5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7829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2294" name="Object 6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7830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295" name="Object 7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7831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296" name="Object 8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7832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297" name="Object 9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7833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2298" name="Object 10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7834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2347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48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49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50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2351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sp>
        <p:nvSpPr>
          <p:cNvPr id="12319" name="Line 60"/>
          <p:cNvSpPr>
            <a:spLocks noChangeShapeType="1"/>
          </p:cNvSpPr>
          <p:nvPr/>
        </p:nvSpPr>
        <p:spPr bwMode="auto">
          <a:xfrm flipV="1">
            <a:off x="2854325" y="5135563"/>
            <a:ext cx="1520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20" name="Line 61"/>
          <p:cNvSpPr>
            <a:spLocks noChangeShapeType="1"/>
          </p:cNvSpPr>
          <p:nvPr/>
        </p:nvSpPr>
        <p:spPr bwMode="auto">
          <a:xfrm>
            <a:off x="5181600" y="5135563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21" name="Line 62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12322" name="Rectangle 63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2323" name="Text Box 64"/>
          <p:cNvSpPr txBox="1">
            <a:spLocks noChangeArrowheads="1"/>
          </p:cNvSpPr>
          <p:nvPr/>
        </p:nvSpPr>
        <p:spPr bwMode="auto">
          <a:xfrm>
            <a:off x="3376613" y="474663"/>
            <a:ext cx="5265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Keungungan lain adalah, setiap LAN segment akan memperoleh dedicated bandwidth.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78288" y="3170238"/>
          <a:ext cx="1752600" cy="1066800"/>
        </p:xfrm>
        <a:graphic>
          <a:graphicData uri="http://schemas.openxmlformats.org/presentationml/2006/ole">
            <p:oleObj spid="_x0000_s77826" name="Bitmap Image" r:id="rId28" imgW="771429" imgH="371527" progId="PBrush">
              <p:embed/>
            </p:oleObj>
          </a:graphicData>
        </a:graphic>
      </p:graphicFrame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4152900" y="2354263"/>
            <a:ext cx="1543050" cy="2825750"/>
            <a:chOff x="2616" y="1483"/>
            <a:chExt cx="972" cy="1780"/>
          </a:xfrm>
        </p:grpSpPr>
        <p:sp>
          <p:nvSpPr>
            <p:cNvPr id="12337" name="Line 67"/>
            <p:cNvSpPr>
              <a:spLocks noChangeShapeType="1"/>
            </p:cNvSpPr>
            <p:nvPr/>
          </p:nvSpPr>
          <p:spPr bwMode="auto">
            <a:xfrm rot="5400000" flipH="1">
              <a:off x="2407" y="2911"/>
              <a:ext cx="7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8" name="Line 68"/>
            <p:cNvSpPr>
              <a:spLocks noChangeShapeType="1"/>
            </p:cNvSpPr>
            <p:nvPr/>
          </p:nvSpPr>
          <p:spPr bwMode="auto">
            <a:xfrm rot="5400000" flipH="1">
              <a:off x="2936" y="2890"/>
              <a:ext cx="6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39" name="Line 69"/>
            <p:cNvSpPr>
              <a:spLocks noChangeShapeType="1"/>
            </p:cNvSpPr>
            <p:nvPr/>
          </p:nvSpPr>
          <p:spPr bwMode="auto">
            <a:xfrm rot="5400000" flipH="1">
              <a:off x="3300" y="1771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40" name="Line 70"/>
            <p:cNvSpPr>
              <a:spLocks noChangeShapeType="1"/>
            </p:cNvSpPr>
            <p:nvPr/>
          </p:nvSpPr>
          <p:spPr bwMode="auto">
            <a:xfrm rot="5400000" flipH="1">
              <a:off x="2184" y="1921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8004175" y="2565400"/>
            <a:ext cx="1139825" cy="774700"/>
            <a:chOff x="5042" y="1770"/>
            <a:chExt cx="718" cy="488"/>
          </a:xfrm>
        </p:grpSpPr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5042" y="1770"/>
            <a:ext cx="718" cy="449"/>
          </p:xfrm>
          <a:graphic>
            <a:graphicData uri="http://schemas.openxmlformats.org/presentationml/2006/ole">
              <p:oleObj spid="_x0000_s77828" name="Bitmap Image" r:id="rId29" imgW="914286" imgH="495369" progId="PBrush">
                <p:embed/>
              </p:oleObj>
            </a:graphicData>
          </a:graphic>
        </p:graphicFrame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5130" y="1894"/>
              <a:ext cx="546" cy="364"/>
              <a:chOff x="5130" y="1894"/>
              <a:chExt cx="546" cy="364"/>
            </a:xfrm>
          </p:grpSpPr>
          <p:sp>
            <p:nvSpPr>
              <p:cNvPr id="12335" name="Text Box 74"/>
              <p:cNvSpPr txBox="1">
                <a:spLocks noChangeArrowheads="1"/>
              </p:cNvSpPr>
              <p:nvPr/>
            </p:nvSpPr>
            <p:spPr bwMode="auto">
              <a:xfrm>
                <a:off x="5130" y="1894"/>
                <a:ext cx="5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The Cloud</a:t>
                </a:r>
              </a:p>
            </p:txBody>
          </p:sp>
          <p:sp>
            <p:nvSpPr>
              <p:cNvPr id="12336" name="Rectangle 75"/>
              <p:cNvSpPr>
                <a:spLocks noChangeArrowheads="1"/>
              </p:cNvSpPr>
              <p:nvPr/>
            </p:nvSpPr>
            <p:spPr bwMode="auto">
              <a:xfrm>
                <a:off x="5331" y="2192"/>
                <a:ext cx="133" cy="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2900363" y="1947863"/>
            <a:ext cx="3281362" cy="3567112"/>
            <a:chOff x="1827" y="1227"/>
            <a:chExt cx="2067" cy="2247"/>
          </a:xfrm>
        </p:grpSpPr>
        <p:sp>
          <p:nvSpPr>
            <p:cNvPr id="12330" name="Text Box 77"/>
            <p:cNvSpPr txBox="1">
              <a:spLocks noChangeArrowheads="1"/>
            </p:cNvSpPr>
            <p:nvPr/>
          </p:nvSpPr>
          <p:spPr bwMode="auto">
            <a:xfrm>
              <a:off x="3138" y="3243"/>
              <a:ext cx="7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Tahoma" pitchFamily="34" charset="0"/>
                </a:rPr>
                <a:t>10 Mbps</a:t>
              </a:r>
            </a:p>
          </p:txBody>
        </p:sp>
        <p:sp>
          <p:nvSpPr>
            <p:cNvPr id="12331" name="Text Box 78"/>
            <p:cNvSpPr txBox="1">
              <a:spLocks noChangeArrowheads="1"/>
            </p:cNvSpPr>
            <p:nvPr/>
          </p:nvSpPr>
          <p:spPr bwMode="auto">
            <a:xfrm>
              <a:off x="1971" y="3228"/>
              <a:ext cx="7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Tahoma" pitchFamily="34" charset="0"/>
                </a:rPr>
                <a:t>10 Mbps</a:t>
              </a:r>
            </a:p>
          </p:txBody>
        </p:sp>
        <p:sp>
          <p:nvSpPr>
            <p:cNvPr id="12332" name="Text Box 79"/>
            <p:cNvSpPr txBox="1">
              <a:spLocks noChangeArrowheads="1"/>
            </p:cNvSpPr>
            <p:nvPr/>
          </p:nvSpPr>
          <p:spPr bwMode="auto">
            <a:xfrm>
              <a:off x="1827" y="1558"/>
              <a:ext cx="7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Tahoma" pitchFamily="34" charset="0"/>
                </a:rPr>
                <a:t>10 Mbps</a:t>
              </a:r>
            </a:p>
          </p:txBody>
        </p:sp>
        <p:sp>
          <p:nvSpPr>
            <p:cNvPr id="12333" name="Text Box 80"/>
            <p:cNvSpPr txBox="1">
              <a:spLocks noChangeArrowheads="1"/>
            </p:cNvSpPr>
            <p:nvPr/>
          </p:nvSpPr>
          <p:spPr bwMode="auto">
            <a:xfrm>
              <a:off x="3167" y="1227"/>
              <a:ext cx="7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Tahoma" pitchFamily="34" charset="0"/>
                </a:rPr>
                <a:t>10 Mbps</a:t>
              </a:r>
            </a:p>
          </p:txBody>
        </p: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929438" y="3522663"/>
          <a:ext cx="971550" cy="628650"/>
        </p:xfrm>
        <a:graphic>
          <a:graphicData uri="http://schemas.openxmlformats.org/presentationml/2006/ole">
            <p:oleObj spid="_x0000_s77827" name="Bitmap Image" r:id="rId30" imgW="676369" imgH="438095" progId="PBrush">
              <p:embed/>
            </p:oleObj>
          </a:graphicData>
        </a:graphic>
      </p:graphicFrame>
      <p:sp>
        <p:nvSpPr>
          <p:cNvPr id="12327" name="Freeform 82"/>
          <p:cNvSpPr>
            <a:spLocks/>
          </p:cNvSpPr>
          <p:nvPr/>
        </p:nvSpPr>
        <p:spPr bwMode="auto">
          <a:xfrm rot="-830394">
            <a:off x="7620000" y="3149600"/>
            <a:ext cx="630238" cy="436563"/>
          </a:xfrm>
          <a:custGeom>
            <a:avLst/>
            <a:gdLst>
              <a:gd name="T0" fmla="*/ 630238 w 605"/>
              <a:gd name="T1" fmla="*/ 0 h 504"/>
              <a:gd name="T2" fmla="*/ 164591 w 605"/>
              <a:gd name="T3" fmla="*/ 212218 h 504"/>
              <a:gd name="T4" fmla="*/ 464605 w 605"/>
              <a:gd name="T5" fmla="*/ 212218 h 504"/>
              <a:gd name="T6" fmla="*/ 0 w 605"/>
              <a:gd name="T7" fmla="*/ 436563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605"/>
              <a:gd name="T13" fmla="*/ 0 h 504"/>
              <a:gd name="T14" fmla="*/ 605 w 605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" h="504">
                <a:moveTo>
                  <a:pt x="605" y="0"/>
                </a:moveTo>
                <a:lnTo>
                  <a:pt x="158" y="245"/>
                </a:lnTo>
                <a:lnTo>
                  <a:pt x="446" y="245"/>
                </a:lnTo>
                <a:lnTo>
                  <a:pt x="0" y="50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2328" name="Text Box 83"/>
          <p:cNvSpPr txBox="1">
            <a:spLocks noChangeArrowheads="1"/>
          </p:cNvSpPr>
          <p:nvPr/>
        </p:nvSpPr>
        <p:spPr bwMode="auto">
          <a:xfrm>
            <a:off x="5849938" y="3844925"/>
            <a:ext cx="1154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10 Mbps</a:t>
            </a:r>
          </a:p>
        </p:txBody>
      </p:sp>
      <p:sp>
        <p:nvSpPr>
          <p:cNvPr id="12329" name="Line 84"/>
          <p:cNvSpPr>
            <a:spLocks noChangeShapeType="1"/>
          </p:cNvSpPr>
          <p:nvPr/>
        </p:nvSpPr>
        <p:spPr bwMode="auto">
          <a:xfrm flipV="1">
            <a:off x="5505450" y="3810000"/>
            <a:ext cx="1520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336925" y="360363"/>
            <a:ext cx="5395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Since a switch is a multi-port bridge, we know it will stop </a:t>
            </a:r>
            <a:r>
              <a:rPr lang="en-US" sz="2400" u="sng">
                <a:latin typeface="Tahoma" pitchFamily="34" charset="0"/>
              </a:rPr>
              <a:t>local</a:t>
            </a:r>
            <a:r>
              <a:rPr lang="en-US" sz="2400">
                <a:latin typeface="Tahoma" pitchFamily="34" charset="0"/>
              </a:rPr>
              <a:t> pings from traveling to other network segments.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994025" y="388938"/>
            <a:ext cx="5853113" cy="1279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69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Switch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13333" name="Object 21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8869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3334" name="Object 22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8870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5" name="Object 23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8871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6" name="Object 24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8872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7" name="Object 25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8873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8" name="Object 26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8874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3403" name="Freeform 1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404" name="Freeform 1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405" name="Freeform 1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406" name="Freeform 1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407" name="Freeform 1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13327" name="Object 15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8863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3328" name="Object 16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8864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29" name="Object 17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8865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0" name="Object 18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8866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1" name="Object 19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8867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32" name="Object 20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8868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3396" name="Freeform 29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7" name="Freeform 30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8" name="Freeform 31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9" name="Freeform 32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400" name="Freeform 33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13321" name="Object 9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8857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3322" name="Object 10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8858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23" name="Object 11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8859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24" name="Object 12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8860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25" name="Object 13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8861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26" name="Object 14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8862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3389" name="Freeform 4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0" name="Freeform 4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1" name="Freeform 4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2" name="Freeform 4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93" name="Freeform 4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13315" name="Object 3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8851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5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3316" name="Object 4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8852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17" name="Object 5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8853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18" name="Object 6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8854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19" name="Object 7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8855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3320" name="Object 8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8856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3382" name="Freeform 5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83" name="Freeform 5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84" name="Freeform 5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85" name="Freeform 6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3386" name="Freeform 6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sp>
        <p:nvSpPr>
          <p:cNvPr id="13343" name="Line 62"/>
          <p:cNvSpPr>
            <a:spLocks noChangeShapeType="1"/>
          </p:cNvSpPr>
          <p:nvPr/>
        </p:nvSpPr>
        <p:spPr bwMode="auto">
          <a:xfrm flipV="1">
            <a:off x="2854325" y="5135563"/>
            <a:ext cx="1520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44" name="Line 63"/>
          <p:cNvSpPr>
            <a:spLocks noChangeShapeType="1"/>
          </p:cNvSpPr>
          <p:nvPr/>
        </p:nvSpPr>
        <p:spPr bwMode="auto">
          <a:xfrm>
            <a:off x="5181600" y="5135563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45" name="Line 64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13346" name="Rectangle 65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078288" y="3170238"/>
          <a:ext cx="1752600" cy="1066800"/>
        </p:xfrm>
        <a:graphic>
          <a:graphicData uri="http://schemas.openxmlformats.org/presentationml/2006/ole">
            <p:oleObj spid="_x0000_s78850" name="Bitmap Image" r:id="rId28" imgW="771429" imgH="371527" progId="PBrush">
              <p:embed/>
            </p:oleObj>
          </a:graphicData>
        </a:graphic>
      </p:graphicFrame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52900" y="2354263"/>
            <a:ext cx="1543050" cy="2825750"/>
            <a:chOff x="2616" y="1483"/>
            <a:chExt cx="972" cy="1780"/>
          </a:xfrm>
        </p:grpSpPr>
        <p:sp>
          <p:nvSpPr>
            <p:cNvPr id="13372" name="Line 68"/>
            <p:cNvSpPr>
              <a:spLocks noChangeShapeType="1"/>
            </p:cNvSpPr>
            <p:nvPr/>
          </p:nvSpPr>
          <p:spPr bwMode="auto">
            <a:xfrm rot="5400000" flipH="1">
              <a:off x="2407" y="2911"/>
              <a:ext cx="7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73" name="Line 69"/>
            <p:cNvSpPr>
              <a:spLocks noChangeShapeType="1"/>
            </p:cNvSpPr>
            <p:nvPr/>
          </p:nvSpPr>
          <p:spPr bwMode="auto">
            <a:xfrm rot="5400000" flipH="1">
              <a:off x="2936" y="2890"/>
              <a:ext cx="6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74" name="Line 70"/>
            <p:cNvSpPr>
              <a:spLocks noChangeShapeType="1"/>
            </p:cNvSpPr>
            <p:nvPr/>
          </p:nvSpPr>
          <p:spPr bwMode="auto">
            <a:xfrm rot="5400000" flipH="1">
              <a:off x="3300" y="1771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75" name="Line 71"/>
            <p:cNvSpPr>
              <a:spLocks noChangeShapeType="1"/>
            </p:cNvSpPr>
            <p:nvPr/>
          </p:nvSpPr>
          <p:spPr bwMode="auto">
            <a:xfrm rot="5400000" flipH="1">
              <a:off x="2184" y="1921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48" name="Text Box 72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3349" name="Text Box 73"/>
          <p:cNvSpPr txBox="1">
            <a:spLocks noChangeArrowheads="1"/>
          </p:cNvSpPr>
          <p:nvPr/>
        </p:nvSpPr>
        <p:spPr bwMode="auto">
          <a:xfrm>
            <a:off x="669925" y="247015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3350" name="Text Box 74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1343025" y="2266950"/>
            <a:ext cx="995363" cy="795338"/>
            <a:chOff x="846" y="1428"/>
            <a:chExt cx="627" cy="501"/>
          </a:xfrm>
        </p:grpSpPr>
        <p:grpSp>
          <p:nvGrpSpPr>
            <p:cNvPr id="17" name="Group 76"/>
            <p:cNvGrpSpPr>
              <a:grpSpLocks/>
            </p:cNvGrpSpPr>
            <p:nvPr/>
          </p:nvGrpSpPr>
          <p:grpSpPr bwMode="auto">
            <a:xfrm>
              <a:off x="846" y="1428"/>
              <a:ext cx="261" cy="249"/>
              <a:chOff x="846" y="1428"/>
              <a:chExt cx="261" cy="249"/>
            </a:xfrm>
          </p:grpSpPr>
          <p:sp>
            <p:nvSpPr>
              <p:cNvPr id="13370" name="Line 77"/>
              <p:cNvSpPr>
                <a:spLocks noChangeShapeType="1"/>
              </p:cNvSpPr>
              <p:nvPr/>
            </p:nvSpPr>
            <p:spPr bwMode="auto">
              <a:xfrm>
                <a:off x="846" y="1428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71" name="Line 78"/>
              <p:cNvSpPr>
                <a:spLocks noChangeShapeType="1"/>
              </p:cNvSpPr>
              <p:nvPr/>
            </p:nvSpPr>
            <p:spPr bwMode="auto">
              <a:xfrm rot="-5400000" flipH="1" flipV="1">
                <a:off x="1002" y="1572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" name="Group 79"/>
            <p:cNvGrpSpPr>
              <a:grpSpLocks/>
            </p:cNvGrpSpPr>
            <p:nvPr/>
          </p:nvGrpSpPr>
          <p:grpSpPr bwMode="auto">
            <a:xfrm>
              <a:off x="852" y="1719"/>
              <a:ext cx="621" cy="210"/>
              <a:chOff x="852" y="1719"/>
              <a:chExt cx="621" cy="210"/>
            </a:xfrm>
          </p:grpSpPr>
          <p:sp>
            <p:nvSpPr>
              <p:cNvPr id="13366" name="Line 80"/>
              <p:cNvSpPr>
                <a:spLocks noChangeShapeType="1"/>
              </p:cNvSpPr>
              <p:nvPr/>
            </p:nvSpPr>
            <p:spPr bwMode="auto">
              <a:xfrm rot="-5400000" flipH="1" flipV="1">
                <a:off x="1368" y="1824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7" name="Line 81"/>
              <p:cNvSpPr>
                <a:spLocks noChangeShapeType="1"/>
              </p:cNvSpPr>
              <p:nvPr/>
            </p:nvSpPr>
            <p:spPr bwMode="auto">
              <a:xfrm flipH="1">
                <a:off x="1104" y="1842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8" name="Line 82"/>
              <p:cNvSpPr>
                <a:spLocks noChangeShapeType="1"/>
              </p:cNvSpPr>
              <p:nvPr/>
            </p:nvSpPr>
            <p:spPr bwMode="auto">
              <a:xfrm flipH="1">
                <a:off x="918" y="180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9" name="Line 83"/>
              <p:cNvSpPr>
                <a:spLocks noChangeShapeType="1"/>
              </p:cNvSpPr>
              <p:nvPr/>
            </p:nvSpPr>
            <p:spPr bwMode="auto">
              <a:xfrm flipH="1">
                <a:off x="852" y="1728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846" y="1428"/>
              <a:ext cx="261" cy="249"/>
              <a:chOff x="846" y="1428"/>
              <a:chExt cx="261" cy="249"/>
            </a:xfrm>
          </p:grpSpPr>
          <p:sp>
            <p:nvSpPr>
              <p:cNvPr id="13364" name="Line 85"/>
              <p:cNvSpPr>
                <a:spLocks noChangeShapeType="1"/>
              </p:cNvSpPr>
              <p:nvPr/>
            </p:nvSpPr>
            <p:spPr bwMode="auto">
              <a:xfrm>
                <a:off x="846" y="1428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5" name="Line 86"/>
              <p:cNvSpPr>
                <a:spLocks noChangeShapeType="1"/>
              </p:cNvSpPr>
              <p:nvPr/>
            </p:nvSpPr>
            <p:spPr bwMode="auto">
              <a:xfrm rot="-5400000" flipH="1" flipV="1">
                <a:off x="1002" y="1572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852" y="1719"/>
              <a:ext cx="621" cy="210"/>
              <a:chOff x="852" y="1719"/>
              <a:chExt cx="621" cy="210"/>
            </a:xfrm>
          </p:grpSpPr>
          <p:sp>
            <p:nvSpPr>
              <p:cNvPr id="13360" name="Line 88"/>
              <p:cNvSpPr>
                <a:spLocks noChangeShapeType="1"/>
              </p:cNvSpPr>
              <p:nvPr/>
            </p:nvSpPr>
            <p:spPr bwMode="auto">
              <a:xfrm rot="-5400000" flipH="1" flipV="1">
                <a:off x="1368" y="1824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1" name="Line 89"/>
              <p:cNvSpPr>
                <a:spLocks noChangeShapeType="1"/>
              </p:cNvSpPr>
              <p:nvPr/>
            </p:nvSpPr>
            <p:spPr bwMode="auto">
              <a:xfrm flipH="1">
                <a:off x="1104" y="1842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2" name="Line 90"/>
              <p:cNvSpPr>
                <a:spLocks noChangeShapeType="1"/>
              </p:cNvSpPr>
              <p:nvPr/>
            </p:nvSpPr>
            <p:spPr bwMode="auto">
              <a:xfrm flipH="1">
                <a:off x="918" y="180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63" name="Line 91"/>
              <p:cNvSpPr>
                <a:spLocks noChangeShapeType="1"/>
              </p:cNvSpPr>
              <p:nvPr/>
            </p:nvSpPr>
            <p:spPr bwMode="auto">
              <a:xfrm flipH="1">
                <a:off x="852" y="1728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3108325" y="2217738"/>
            <a:ext cx="1222375" cy="1039812"/>
            <a:chOff x="1958" y="1397"/>
            <a:chExt cx="770" cy="655"/>
          </a:xfrm>
        </p:grpSpPr>
        <p:sp>
          <p:nvSpPr>
            <p:cNvPr id="13354" name="Line 93"/>
            <p:cNvSpPr>
              <a:spLocks noChangeShapeType="1"/>
            </p:cNvSpPr>
            <p:nvPr/>
          </p:nvSpPr>
          <p:spPr bwMode="auto">
            <a:xfrm>
              <a:off x="1958" y="1397"/>
              <a:ext cx="4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55" name="Line 94"/>
            <p:cNvSpPr>
              <a:spLocks noChangeShapeType="1"/>
            </p:cNvSpPr>
            <p:nvPr/>
          </p:nvSpPr>
          <p:spPr bwMode="auto">
            <a:xfrm rot="5400000">
              <a:off x="2490" y="1814"/>
              <a:ext cx="4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9247" name="Text Box 95"/>
          <p:cNvSpPr txBox="1">
            <a:spLocks noChangeArrowheads="1"/>
          </p:cNvSpPr>
          <p:nvPr/>
        </p:nvSpPr>
        <p:spPr bwMode="auto">
          <a:xfrm>
            <a:off x="3108325" y="428625"/>
            <a:ext cx="5738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Sebuah switch tidak bisa menghentikan paket ping yang ditujukan pada LAN segment yang berbeda, sehingga ditujukan ke semua port dari switch.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nimBg="1"/>
      <p:bldP spid="4924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69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Switch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14357" name="Object 21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9893" name="Bitmap Image" r:id="rId4" imgW="762106" imgH="476316" progId="PBrush">
                  <p:embed/>
                </p:oleObj>
              </a:graphicData>
            </a:graphic>
          </p:graphicFrame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4358" name="Object 22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9894" name="Bitmap Image" r:id="rId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59" name="Object 23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9895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60" name="Object 24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9896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61" name="Object 25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9897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62" name="Object 26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9898" name="Bitmap Image" r:id="rId9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4444" name="Freeform 13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45" name="Freeform 14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46" name="Freeform 15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47" name="Freeform 16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48" name="Freeform 17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14351" name="Object 15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9887" name="Bitmap Image" r:id="rId10" imgW="762106" imgH="476316" progId="PBrush">
                  <p:embed/>
                </p:oleObj>
              </a:graphicData>
            </a:graphic>
          </p:graphicFrame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4352" name="Object 16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9888" name="Bitmap Image" r:id="rId1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53" name="Object 17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9889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54" name="Object 18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9890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55" name="Object 19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9891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56" name="Object 20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9892" name="Bitmap Image" r:id="rId15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4437" name="Freeform 27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38" name="Freeform 28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39" name="Freeform 29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40" name="Freeform 30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41" name="Freeform 31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14345" name="Object 9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9881" name="Bitmap Image" r:id="rId16" imgW="762106" imgH="476316" progId="PBrush">
                  <p:embed/>
                </p:oleObj>
              </a:graphicData>
            </a:graphic>
          </p:graphicFrame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4346" name="Object 10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9882" name="Bitmap Image" r:id="rId1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7" name="Object 11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9883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8" name="Object 12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9884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9" name="Object 13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9885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50" name="Object 14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9886" name="Bitmap Image" r:id="rId21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4430" name="Freeform 41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31" name="Freeform 42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32" name="Freeform 43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33" name="Freeform 44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34" name="Freeform 45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14339" name="Object 3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79875" name="Bitmap Image" r:id="rId22" imgW="762106" imgH="476316" progId="PBrush">
                  <p:embed/>
                </p:oleObj>
              </a:graphicData>
            </a:graphic>
          </p:graphicFrame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4340" name="Object 4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79876" name="Bitmap Image" r:id="rId2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1" name="Object 5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79877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2" name="Object 6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79878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3" name="Object 7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79879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4344" name="Object 8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79880" name="Bitmap Image" r:id="rId27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4423" name="Freeform 55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24" name="Freeform 56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25" name="Freeform 57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26" name="Freeform 58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4427" name="Freeform 59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sp>
        <p:nvSpPr>
          <p:cNvPr id="14365" name="Line 60"/>
          <p:cNvSpPr>
            <a:spLocks noChangeShapeType="1"/>
          </p:cNvSpPr>
          <p:nvPr/>
        </p:nvSpPr>
        <p:spPr bwMode="auto">
          <a:xfrm flipV="1">
            <a:off x="2854325" y="5135563"/>
            <a:ext cx="1520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6" name="Line 61"/>
          <p:cNvSpPr>
            <a:spLocks noChangeShapeType="1"/>
          </p:cNvSpPr>
          <p:nvPr/>
        </p:nvSpPr>
        <p:spPr bwMode="auto">
          <a:xfrm>
            <a:off x="5181600" y="5135563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7" name="Line 62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14368" name="Rectangle 63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078288" y="3170238"/>
          <a:ext cx="1752600" cy="1066800"/>
        </p:xfrm>
        <a:graphic>
          <a:graphicData uri="http://schemas.openxmlformats.org/presentationml/2006/ole">
            <p:oleObj spid="_x0000_s79874" name="Bitmap Image" r:id="rId28" imgW="771429" imgH="371527" progId="PBrush">
              <p:embed/>
            </p:oleObj>
          </a:graphicData>
        </a:graphic>
      </p:graphicFrame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4152900" y="2354263"/>
            <a:ext cx="1543050" cy="2825750"/>
            <a:chOff x="2616" y="1483"/>
            <a:chExt cx="972" cy="1780"/>
          </a:xfrm>
        </p:grpSpPr>
        <p:sp>
          <p:nvSpPr>
            <p:cNvPr id="14413" name="Line 66"/>
            <p:cNvSpPr>
              <a:spLocks noChangeShapeType="1"/>
            </p:cNvSpPr>
            <p:nvPr/>
          </p:nvSpPr>
          <p:spPr bwMode="auto">
            <a:xfrm rot="5400000" flipH="1">
              <a:off x="2407" y="2911"/>
              <a:ext cx="7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14" name="Line 67"/>
            <p:cNvSpPr>
              <a:spLocks noChangeShapeType="1"/>
            </p:cNvSpPr>
            <p:nvPr/>
          </p:nvSpPr>
          <p:spPr bwMode="auto">
            <a:xfrm rot="5400000" flipH="1">
              <a:off x="2936" y="2890"/>
              <a:ext cx="6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15" name="Line 68"/>
            <p:cNvSpPr>
              <a:spLocks noChangeShapeType="1"/>
            </p:cNvSpPr>
            <p:nvPr/>
          </p:nvSpPr>
          <p:spPr bwMode="auto">
            <a:xfrm rot="5400000" flipH="1">
              <a:off x="3300" y="1771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16" name="Line 69"/>
            <p:cNvSpPr>
              <a:spLocks noChangeShapeType="1"/>
            </p:cNvSpPr>
            <p:nvPr/>
          </p:nvSpPr>
          <p:spPr bwMode="auto">
            <a:xfrm rot="5400000" flipH="1">
              <a:off x="2184" y="1921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370" name="Text Box 70"/>
          <p:cNvSpPr txBox="1">
            <a:spLocks noChangeArrowheads="1"/>
          </p:cNvSpPr>
          <p:nvPr/>
        </p:nvSpPr>
        <p:spPr bwMode="auto">
          <a:xfrm>
            <a:off x="7115175" y="58547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16</a:t>
            </a:r>
          </a:p>
        </p:txBody>
      </p:sp>
      <p:sp>
        <p:nvSpPr>
          <p:cNvPr id="14371" name="Text Box 71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1343025" y="2266950"/>
            <a:ext cx="414338" cy="395288"/>
            <a:chOff x="846" y="1428"/>
            <a:chExt cx="261" cy="249"/>
          </a:xfrm>
        </p:grpSpPr>
        <p:sp>
          <p:nvSpPr>
            <p:cNvPr id="14411" name="Line 73"/>
            <p:cNvSpPr>
              <a:spLocks noChangeShapeType="1"/>
            </p:cNvSpPr>
            <p:nvPr/>
          </p:nvSpPr>
          <p:spPr bwMode="auto">
            <a:xfrm>
              <a:off x="846" y="14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12" name="Line 74"/>
            <p:cNvSpPr>
              <a:spLocks noChangeShapeType="1"/>
            </p:cNvSpPr>
            <p:nvPr/>
          </p:nvSpPr>
          <p:spPr bwMode="auto">
            <a:xfrm rot="-5400000" flipH="1" flipV="1">
              <a:off x="1002" y="157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1352550" y="2728913"/>
            <a:ext cx="985838" cy="333375"/>
            <a:chOff x="852" y="1719"/>
            <a:chExt cx="621" cy="210"/>
          </a:xfrm>
        </p:grpSpPr>
        <p:sp>
          <p:nvSpPr>
            <p:cNvPr id="14407" name="Line 76"/>
            <p:cNvSpPr>
              <a:spLocks noChangeShapeType="1"/>
            </p:cNvSpPr>
            <p:nvPr/>
          </p:nvSpPr>
          <p:spPr bwMode="auto">
            <a:xfrm rot="-5400000" flipH="1" flipV="1">
              <a:off x="1368" y="182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8" name="Line 77"/>
            <p:cNvSpPr>
              <a:spLocks noChangeShapeType="1"/>
            </p:cNvSpPr>
            <p:nvPr/>
          </p:nvSpPr>
          <p:spPr bwMode="auto">
            <a:xfrm flipH="1">
              <a:off x="1104" y="184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9" name="Line 78"/>
            <p:cNvSpPr>
              <a:spLocks noChangeShapeType="1"/>
            </p:cNvSpPr>
            <p:nvPr/>
          </p:nvSpPr>
          <p:spPr bwMode="auto">
            <a:xfrm flipH="1">
              <a:off x="918" y="180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10" name="Line 79"/>
            <p:cNvSpPr>
              <a:spLocks noChangeShapeType="1"/>
            </p:cNvSpPr>
            <p:nvPr/>
          </p:nvSpPr>
          <p:spPr bwMode="auto">
            <a:xfrm flipH="1">
              <a:off x="852" y="17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3000375" y="2266950"/>
            <a:ext cx="3038475" cy="2771775"/>
            <a:chOff x="1890" y="1428"/>
            <a:chExt cx="1914" cy="1746"/>
          </a:xfrm>
        </p:grpSpPr>
        <p:sp>
          <p:nvSpPr>
            <p:cNvPr id="14397" name="Line 81"/>
            <p:cNvSpPr>
              <a:spLocks noChangeShapeType="1"/>
            </p:cNvSpPr>
            <p:nvPr/>
          </p:nvSpPr>
          <p:spPr bwMode="auto">
            <a:xfrm>
              <a:off x="1890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8" name="Line 82"/>
            <p:cNvSpPr>
              <a:spLocks noChangeShapeType="1"/>
            </p:cNvSpPr>
            <p:nvPr/>
          </p:nvSpPr>
          <p:spPr bwMode="auto">
            <a:xfrm>
              <a:off x="2316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9" name="Line 83"/>
            <p:cNvSpPr>
              <a:spLocks noChangeShapeType="1"/>
            </p:cNvSpPr>
            <p:nvPr/>
          </p:nvSpPr>
          <p:spPr bwMode="auto">
            <a:xfrm rot="-5400000" flipH="1" flipV="1">
              <a:off x="2568" y="1662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0" name="Line 84"/>
            <p:cNvSpPr>
              <a:spLocks noChangeShapeType="1"/>
            </p:cNvSpPr>
            <p:nvPr/>
          </p:nvSpPr>
          <p:spPr bwMode="auto">
            <a:xfrm rot="-5400000" flipH="1" flipV="1">
              <a:off x="2562" y="282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1" name="Line 85"/>
            <p:cNvSpPr>
              <a:spLocks noChangeShapeType="1"/>
            </p:cNvSpPr>
            <p:nvPr/>
          </p:nvSpPr>
          <p:spPr bwMode="auto">
            <a:xfrm flipH="1">
              <a:off x="2376" y="315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2" name="Line 86"/>
            <p:cNvSpPr>
              <a:spLocks noChangeShapeType="1"/>
            </p:cNvSpPr>
            <p:nvPr/>
          </p:nvSpPr>
          <p:spPr bwMode="auto">
            <a:xfrm flipH="1">
              <a:off x="1932" y="315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3" name="Line 87"/>
            <p:cNvSpPr>
              <a:spLocks noChangeShapeType="1"/>
            </p:cNvSpPr>
            <p:nvPr/>
          </p:nvSpPr>
          <p:spPr bwMode="auto">
            <a:xfrm rot="5400000" flipH="1">
              <a:off x="3414" y="1746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4" name="Line 88"/>
            <p:cNvSpPr>
              <a:spLocks noChangeShapeType="1"/>
            </p:cNvSpPr>
            <p:nvPr/>
          </p:nvSpPr>
          <p:spPr bwMode="auto">
            <a:xfrm>
              <a:off x="3594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5" name="Line 89"/>
            <p:cNvSpPr>
              <a:spLocks noChangeShapeType="1"/>
            </p:cNvSpPr>
            <p:nvPr/>
          </p:nvSpPr>
          <p:spPr bwMode="auto">
            <a:xfrm>
              <a:off x="3468" y="3174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6" name="Line 90"/>
            <p:cNvSpPr>
              <a:spLocks noChangeShapeType="1"/>
            </p:cNvSpPr>
            <p:nvPr/>
          </p:nvSpPr>
          <p:spPr bwMode="auto">
            <a:xfrm rot="-5400000" flipH="1" flipV="1">
              <a:off x="3240" y="29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91"/>
          <p:cNvGrpSpPr>
            <a:grpSpLocks/>
          </p:cNvGrpSpPr>
          <p:nvPr/>
        </p:nvGrpSpPr>
        <p:grpSpPr bwMode="auto">
          <a:xfrm>
            <a:off x="1390650" y="2114550"/>
            <a:ext cx="6196013" cy="3729038"/>
            <a:chOff x="876" y="1332"/>
            <a:chExt cx="3903" cy="2349"/>
          </a:xfrm>
        </p:grpSpPr>
        <p:sp>
          <p:nvSpPr>
            <p:cNvPr id="14379" name="Line 92"/>
            <p:cNvSpPr>
              <a:spLocks noChangeShapeType="1"/>
            </p:cNvSpPr>
            <p:nvPr/>
          </p:nvSpPr>
          <p:spPr bwMode="auto">
            <a:xfrm flipH="1" flipV="1">
              <a:off x="4152" y="308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0" name="Line 93"/>
            <p:cNvSpPr>
              <a:spLocks noChangeShapeType="1"/>
            </p:cNvSpPr>
            <p:nvPr/>
          </p:nvSpPr>
          <p:spPr bwMode="auto">
            <a:xfrm rot="-5400000">
              <a:off x="4308" y="32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1" name="Line 94"/>
            <p:cNvSpPr>
              <a:spLocks noChangeShapeType="1"/>
            </p:cNvSpPr>
            <p:nvPr/>
          </p:nvSpPr>
          <p:spPr bwMode="auto">
            <a:xfrm rot="-5400000" flipH="1" flipV="1">
              <a:off x="4674" y="34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2" name="Line 95"/>
            <p:cNvSpPr>
              <a:spLocks noChangeShapeType="1"/>
            </p:cNvSpPr>
            <p:nvPr/>
          </p:nvSpPr>
          <p:spPr bwMode="auto">
            <a:xfrm flipH="1">
              <a:off x="4410" y="349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3" name="Line 96"/>
            <p:cNvSpPr>
              <a:spLocks noChangeShapeType="1"/>
            </p:cNvSpPr>
            <p:nvPr/>
          </p:nvSpPr>
          <p:spPr bwMode="auto">
            <a:xfrm flipH="1">
              <a:off x="4224" y="345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4" name="Line 97"/>
            <p:cNvSpPr>
              <a:spLocks noChangeShapeType="1"/>
            </p:cNvSpPr>
            <p:nvPr/>
          </p:nvSpPr>
          <p:spPr bwMode="auto">
            <a:xfrm flipH="1">
              <a:off x="4158" y="338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5" name="Line 98"/>
            <p:cNvSpPr>
              <a:spLocks noChangeShapeType="1"/>
            </p:cNvSpPr>
            <p:nvPr/>
          </p:nvSpPr>
          <p:spPr bwMode="auto">
            <a:xfrm flipH="1" flipV="1">
              <a:off x="876" y="31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6" name="Line 99"/>
            <p:cNvSpPr>
              <a:spLocks noChangeShapeType="1"/>
            </p:cNvSpPr>
            <p:nvPr/>
          </p:nvSpPr>
          <p:spPr bwMode="auto">
            <a:xfrm rot="-5400000">
              <a:off x="1032" y="332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7" name="Line 100"/>
            <p:cNvSpPr>
              <a:spLocks noChangeShapeType="1"/>
            </p:cNvSpPr>
            <p:nvPr/>
          </p:nvSpPr>
          <p:spPr bwMode="auto">
            <a:xfrm rot="-5400000" flipH="1" flipV="1">
              <a:off x="1398" y="357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8" name="Line 101"/>
            <p:cNvSpPr>
              <a:spLocks noChangeShapeType="1"/>
            </p:cNvSpPr>
            <p:nvPr/>
          </p:nvSpPr>
          <p:spPr bwMode="auto">
            <a:xfrm flipH="1">
              <a:off x="1134" y="359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89" name="Line 102"/>
            <p:cNvSpPr>
              <a:spLocks noChangeShapeType="1"/>
            </p:cNvSpPr>
            <p:nvPr/>
          </p:nvSpPr>
          <p:spPr bwMode="auto">
            <a:xfrm flipH="1">
              <a:off x="948" y="355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0" name="Line 103"/>
            <p:cNvSpPr>
              <a:spLocks noChangeShapeType="1"/>
            </p:cNvSpPr>
            <p:nvPr/>
          </p:nvSpPr>
          <p:spPr bwMode="auto">
            <a:xfrm flipH="1">
              <a:off x="882" y="34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1" name="Line 104"/>
            <p:cNvSpPr>
              <a:spLocks noChangeShapeType="1"/>
            </p:cNvSpPr>
            <p:nvPr/>
          </p:nvSpPr>
          <p:spPr bwMode="auto">
            <a:xfrm flipH="1" flipV="1">
              <a:off x="4152" y="133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2" name="Line 105"/>
            <p:cNvSpPr>
              <a:spLocks noChangeShapeType="1"/>
            </p:cNvSpPr>
            <p:nvPr/>
          </p:nvSpPr>
          <p:spPr bwMode="auto">
            <a:xfrm rot="-5400000">
              <a:off x="4308" y="147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3" name="Line 106"/>
            <p:cNvSpPr>
              <a:spLocks noChangeShapeType="1"/>
            </p:cNvSpPr>
            <p:nvPr/>
          </p:nvSpPr>
          <p:spPr bwMode="auto">
            <a:xfrm rot="-5400000" flipH="1" flipV="1">
              <a:off x="4674" y="17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4" name="Line 107"/>
            <p:cNvSpPr>
              <a:spLocks noChangeShapeType="1"/>
            </p:cNvSpPr>
            <p:nvPr/>
          </p:nvSpPr>
          <p:spPr bwMode="auto">
            <a:xfrm flipH="1">
              <a:off x="4410" y="174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5" name="Line 108"/>
            <p:cNvSpPr>
              <a:spLocks noChangeShapeType="1"/>
            </p:cNvSpPr>
            <p:nvPr/>
          </p:nvSpPr>
          <p:spPr bwMode="auto">
            <a:xfrm flipH="1">
              <a:off x="4224" y="170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96" name="Line 109"/>
            <p:cNvSpPr>
              <a:spLocks noChangeShapeType="1"/>
            </p:cNvSpPr>
            <p:nvPr/>
          </p:nvSpPr>
          <p:spPr bwMode="auto">
            <a:xfrm flipH="1">
              <a:off x="4158" y="163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0286" name="Text Box 110"/>
          <p:cNvSpPr txBox="1">
            <a:spLocks noChangeArrowheads="1"/>
          </p:cNvSpPr>
          <p:nvPr/>
        </p:nvSpPr>
        <p:spPr bwMode="auto">
          <a:xfrm>
            <a:off x="2449513" y="495300"/>
            <a:ext cx="6561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For example, Host 1 pings Host 16. Since Host 16 is on another LAN segment, the switch will flood the ping request out all ports.</a:t>
            </a:r>
          </a:p>
        </p:txBody>
      </p:sp>
      <p:sp>
        <p:nvSpPr>
          <p:cNvPr id="50287" name="Rectangle 111"/>
          <p:cNvSpPr>
            <a:spLocks noChangeArrowheads="1"/>
          </p:cNvSpPr>
          <p:nvPr/>
        </p:nvSpPr>
        <p:spPr bwMode="auto">
          <a:xfrm>
            <a:off x="2378075" y="411163"/>
            <a:ext cx="6469063" cy="1395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50288" name="Text Box 112"/>
          <p:cNvSpPr txBox="1">
            <a:spLocks noChangeArrowheads="1"/>
          </p:cNvSpPr>
          <p:nvPr/>
        </p:nvSpPr>
        <p:spPr bwMode="auto">
          <a:xfrm>
            <a:off x="2971800" y="868363"/>
            <a:ext cx="5440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Perangkat apa yang bisa memperbaikinya?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6" grpId="0" autoUpdateAnimBg="0"/>
      <p:bldP spid="50287" grpId="0" animBg="1"/>
      <p:bldP spid="5028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02075" y="2973388"/>
          <a:ext cx="2133600" cy="1382712"/>
        </p:xfrm>
        <a:graphic>
          <a:graphicData uri="http://schemas.openxmlformats.org/presentationml/2006/ole">
            <p:oleObj spid="_x0000_s80898" name="Bitmap Image" r:id="rId4" imgW="676369" imgH="438095" progId="PBrush">
              <p:embed/>
            </p:oleObj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415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7900" y="1952625"/>
            <a:ext cx="7177088" cy="4105275"/>
            <a:chOff x="616" y="1230"/>
            <a:chExt cx="4521" cy="25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16" y="1331"/>
              <a:ext cx="1208" cy="738"/>
              <a:chOff x="942" y="1623"/>
              <a:chExt cx="1208" cy="738"/>
            </a:xfrm>
          </p:grpSpPr>
          <p:graphicFrame>
            <p:nvGraphicFramePr>
              <p:cNvPr id="15381" name="Object 21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80917" name="Bitmap Image" r:id="rId5" imgW="762106" imgH="476316" progId="PBrush">
                  <p:embed/>
                </p:oleObj>
              </a:graphicData>
            </a:graphic>
          </p:graphicFrame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5382" name="Object 22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80918" name="Bitmap Image" r:id="rId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83" name="Object 23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80919" name="Bitmap Image" r:id="rId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84" name="Object 24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80920" name="Bitmap Image" r:id="rId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85" name="Object 25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80921" name="Bitmap Image" r:id="rId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86" name="Object 26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80922" name="Bitmap Image" r:id="rId10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5450" name="Freeform 14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51" name="Freeform 15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52" name="Freeform 16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53" name="Freeform 17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54" name="Freeform 18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929" y="1230"/>
              <a:ext cx="1208" cy="738"/>
              <a:chOff x="942" y="1623"/>
              <a:chExt cx="1208" cy="738"/>
            </a:xfrm>
          </p:grpSpPr>
          <p:graphicFrame>
            <p:nvGraphicFramePr>
              <p:cNvPr id="15375" name="Object 15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80911" name="Bitmap Image" r:id="rId11" imgW="762106" imgH="476316" progId="PBrush">
                  <p:embed/>
                </p:oleObj>
              </a:graphicData>
            </a:graphic>
          </p:graphicFrame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5376" name="Object 16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80912" name="Bitmap Image" r:id="rId12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7" name="Object 17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80913" name="Bitmap Image" r:id="rId13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8" name="Object 18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80914" name="Bitmap Image" r:id="rId1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9" name="Object 19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80915" name="Bitmap Image" r:id="rId1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80" name="Object 20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80916" name="Bitmap Image" r:id="rId16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5443" name="Freeform 28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44" name="Freeform 29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45" name="Freeform 30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46" name="Freeform 31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47" name="Freeform 32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929" y="2987"/>
              <a:ext cx="1208" cy="738"/>
              <a:chOff x="942" y="1623"/>
              <a:chExt cx="1208" cy="738"/>
            </a:xfrm>
          </p:grpSpPr>
          <p:graphicFrame>
            <p:nvGraphicFramePr>
              <p:cNvPr id="15369" name="Object 9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80905" name="Bitmap Image" r:id="rId17" imgW="762106" imgH="476316" progId="PBrush">
                  <p:embed/>
                </p:oleObj>
              </a:graphicData>
            </a:graphic>
          </p:graphicFrame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5370" name="Object 10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80906" name="Bitmap Image" r:id="rId18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1" name="Object 11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80907" name="Bitmap Image" r:id="rId19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2" name="Object 12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80908" name="Bitmap Image" r:id="rId20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3" name="Object 13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80909" name="Bitmap Image" r:id="rId21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74" name="Object 14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80910" name="Bitmap Image" r:id="rId22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5436" name="Freeform 42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7" name="Freeform 43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8" name="Freeform 44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9" name="Freeform 45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40" name="Freeform 46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655" y="3078"/>
              <a:ext cx="1208" cy="738"/>
              <a:chOff x="942" y="1623"/>
              <a:chExt cx="1208" cy="738"/>
            </a:xfrm>
          </p:grpSpPr>
          <p:graphicFrame>
            <p:nvGraphicFramePr>
              <p:cNvPr id="15363" name="Object 3"/>
              <p:cNvGraphicFramePr>
                <a:graphicFrameLocks noChangeAspect="1"/>
              </p:cNvGraphicFramePr>
              <p:nvPr/>
            </p:nvGraphicFramePr>
            <p:xfrm>
              <a:off x="1406" y="1623"/>
              <a:ext cx="744" cy="465"/>
            </p:xfrm>
            <a:graphic>
              <a:graphicData uri="http://schemas.openxmlformats.org/presentationml/2006/ole">
                <p:oleObj spid="_x0000_s80899" name="Bitmap Image" r:id="rId23" imgW="762106" imgH="476316" progId="PBrush">
                  <p:embed/>
                </p:oleObj>
              </a:graphicData>
            </a:graphic>
          </p:graphicFrame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>
                <a:off x="942" y="1658"/>
                <a:ext cx="794" cy="703"/>
                <a:chOff x="510" y="1183"/>
                <a:chExt cx="794" cy="703"/>
              </a:xfrm>
            </p:grpSpPr>
            <p:graphicFrame>
              <p:nvGraphicFramePr>
                <p:cNvPr id="15364" name="Object 4"/>
                <p:cNvGraphicFramePr>
                  <a:graphicFrameLocks noChangeAspect="1"/>
                </p:cNvGraphicFramePr>
                <p:nvPr/>
              </p:nvGraphicFramePr>
              <p:xfrm>
                <a:off x="510" y="1183"/>
                <a:ext cx="210" cy="191"/>
              </p:xfrm>
              <a:graphic>
                <a:graphicData uri="http://schemas.openxmlformats.org/presentationml/2006/ole">
                  <p:oleObj spid="_x0000_s80900" name="Bitmap Image" r:id="rId24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65" name="Object 5"/>
                <p:cNvGraphicFramePr>
                  <a:graphicFrameLocks noChangeAspect="1"/>
                </p:cNvGraphicFramePr>
                <p:nvPr/>
              </p:nvGraphicFramePr>
              <p:xfrm>
                <a:off x="510" y="1439"/>
                <a:ext cx="210" cy="191"/>
              </p:xfrm>
              <a:graphic>
                <a:graphicData uri="http://schemas.openxmlformats.org/presentationml/2006/ole">
                  <p:oleObj spid="_x0000_s80901" name="Bitmap Image" r:id="rId25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66" name="Object 6"/>
                <p:cNvGraphicFramePr>
                  <a:graphicFrameLocks noChangeAspect="1"/>
                </p:cNvGraphicFramePr>
                <p:nvPr/>
              </p:nvGraphicFramePr>
              <p:xfrm>
                <a:off x="510" y="1695"/>
                <a:ext cx="210" cy="191"/>
              </p:xfrm>
              <a:graphic>
                <a:graphicData uri="http://schemas.openxmlformats.org/presentationml/2006/ole">
                  <p:oleObj spid="_x0000_s80902" name="Bitmap Image" r:id="rId26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67" name="Object 7"/>
                <p:cNvGraphicFramePr>
                  <a:graphicFrameLocks noChangeAspect="1"/>
                </p:cNvGraphicFramePr>
                <p:nvPr/>
              </p:nvGraphicFramePr>
              <p:xfrm>
                <a:off x="814" y="1695"/>
                <a:ext cx="210" cy="191"/>
              </p:xfrm>
              <a:graphic>
                <a:graphicData uri="http://schemas.openxmlformats.org/presentationml/2006/ole">
                  <p:oleObj spid="_x0000_s80903" name="Bitmap Image" r:id="rId27" imgW="533474" imgH="485586" progId="PBrush">
                    <p:embed/>
                  </p:oleObj>
                </a:graphicData>
              </a:graphic>
            </p:graphicFrame>
            <p:graphicFrame>
              <p:nvGraphicFramePr>
                <p:cNvPr id="15368" name="Object 8"/>
                <p:cNvGraphicFramePr>
                  <a:graphicFrameLocks noChangeAspect="1"/>
                </p:cNvGraphicFramePr>
                <p:nvPr/>
              </p:nvGraphicFramePr>
              <p:xfrm>
                <a:off x="1094" y="1695"/>
                <a:ext cx="210" cy="191"/>
              </p:xfrm>
              <a:graphic>
                <a:graphicData uri="http://schemas.openxmlformats.org/presentationml/2006/ole">
                  <p:oleObj spid="_x0000_s80904" name="Bitmap Image" r:id="rId28" imgW="533474" imgH="485586" progId="PBrush">
                    <p:embed/>
                  </p:oleObj>
                </a:graphicData>
              </a:graphic>
            </p:graphicFrame>
          </p:grpSp>
          <p:grpSp>
            <p:nvGrpSpPr>
              <p:cNvPr id="14" name="Group 55"/>
              <p:cNvGrpSpPr>
                <a:grpSpLocks/>
              </p:cNvGrpSpPr>
              <p:nvPr/>
            </p:nvGrpSpPr>
            <p:grpSpPr bwMode="auto">
              <a:xfrm>
                <a:off x="1104" y="1765"/>
                <a:ext cx="654" cy="468"/>
                <a:chOff x="672" y="1290"/>
                <a:chExt cx="654" cy="468"/>
              </a:xfrm>
            </p:grpSpPr>
            <p:sp>
              <p:nvSpPr>
                <p:cNvPr id="15429" name="Freeform 56"/>
                <p:cNvSpPr>
                  <a:spLocks/>
                </p:cNvSpPr>
                <p:nvPr/>
              </p:nvSpPr>
              <p:spPr bwMode="auto">
                <a:xfrm>
                  <a:off x="702" y="1290"/>
                  <a:ext cx="402" cy="246"/>
                </a:xfrm>
                <a:custGeom>
                  <a:avLst/>
                  <a:gdLst>
                    <a:gd name="T0" fmla="*/ 402 w 402"/>
                    <a:gd name="T1" fmla="*/ 204 h 246"/>
                    <a:gd name="T2" fmla="*/ 402 w 402"/>
                    <a:gd name="T3" fmla="*/ 246 h 246"/>
                    <a:gd name="T4" fmla="*/ 258 w 402"/>
                    <a:gd name="T5" fmla="*/ 246 h 246"/>
                    <a:gd name="T6" fmla="*/ 258 w 402"/>
                    <a:gd name="T7" fmla="*/ 0 h 246"/>
                    <a:gd name="T8" fmla="*/ 0 w 402"/>
                    <a:gd name="T9" fmla="*/ 0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2"/>
                    <a:gd name="T16" fmla="*/ 0 h 246"/>
                    <a:gd name="T17" fmla="*/ 402 w 402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2" h="246">
                      <a:moveTo>
                        <a:pt x="402" y="204"/>
                      </a:moveTo>
                      <a:lnTo>
                        <a:pt x="402" y="246"/>
                      </a:lnTo>
                      <a:lnTo>
                        <a:pt x="258" y="246"/>
                      </a:lnTo>
                      <a:lnTo>
                        <a:pt x="25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0" name="Freeform 57"/>
                <p:cNvSpPr>
                  <a:spLocks/>
                </p:cNvSpPr>
                <p:nvPr/>
              </p:nvSpPr>
              <p:spPr bwMode="auto">
                <a:xfrm>
                  <a:off x="690" y="1494"/>
                  <a:ext cx="462" cy="84"/>
                </a:xfrm>
                <a:custGeom>
                  <a:avLst/>
                  <a:gdLst>
                    <a:gd name="T0" fmla="*/ 462 w 462"/>
                    <a:gd name="T1" fmla="*/ 0 h 84"/>
                    <a:gd name="T2" fmla="*/ 462 w 462"/>
                    <a:gd name="T3" fmla="*/ 84 h 84"/>
                    <a:gd name="T4" fmla="*/ 0 w 462"/>
                    <a:gd name="T5" fmla="*/ 84 h 84"/>
                    <a:gd name="T6" fmla="*/ 0 60000 65536"/>
                    <a:gd name="T7" fmla="*/ 0 60000 65536"/>
                    <a:gd name="T8" fmla="*/ 0 60000 65536"/>
                    <a:gd name="T9" fmla="*/ 0 w 462"/>
                    <a:gd name="T10" fmla="*/ 0 h 84"/>
                    <a:gd name="T11" fmla="*/ 462 w 462"/>
                    <a:gd name="T12" fmla="*/ 84 h 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2" h="84">
                      <a:moveTo>
                        <a:pt x="462" y="0"/>
                      </a:moveTo>
                      <a:lnTo>
                        <a:pt x="462" y="84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1" name="Freeform 58"/>
                <p:cNvSpPr>
                  <a:spLocks/>
                </p:cNvSpPr>
                <p:nvPr/>
              </p:nvSpPr>
              <p:spPr bwMode="auto">
                <a:xfrm>
                  <a:off x="672" y="1494"/>
                  <a:ext cx="522" cy="216"/>
                </a:xfrm>
                <a:custGeom>
                  <a:avLst/>
                  <a:gdLst>
                    <a:gd name="T0" fmla="*/ 522 w 522"/>
                    <a:gd name="T1" fmla="*/ 0 h 216"/>
                    <a:gd name="T2" fmla="*/ 522 w 522"/>
                    <a:gd name="T3" fmla="*/ 108 h 216"/>
                    <a:gd name="T4" fmla="*/ 114 w 522"/>
                    <a:gd name="T5" fmla="*/ 108 h 216"/>
                    <a:gd name="T6" fmla="*/ 114 w 522"/>
                    <a:gd name="T7" fmla="*/ 216 h 216"/>
                    <a:gd name="T8" fmla="*/ 0 w 522"/>
                    <a:gd name="T9" fmla="*/ 216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2"/>
                    <a:gd name="T16" fmla="*/ 0 h 216"/>
                    <a:gd name="T17" fmla="*/ 522 w 52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2" h="216">
                      <a:moveTo>
                        <a:pt x="522" y="0"/>
                      </a:moveTo>
                      <a:lnTo>
                        <a:pt x="522" y="108"/>
                      </a:lnTo>
                      <a:lnTo>
                        <a:pt x="114" y="108"/>
                      </a:lnTo>
                      <a:lnTo>
                        <a:pt x="114" y="216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2" name="Freeform 59"/>
                <p:cNvSpPr>
                  <a:spLocks/>
                </p:cNvSpPr>
                <p:nvPr/>
              </p:nvSpPr>
              <p:spPr bwMode="auto">
                <a:xfrm>
                  <a:off x="936" y="1494"/>
                  <a:ext cx="300" cy="216"/>
                </a:xfrm>
                <a:custGeom>
                  <a:avLst/>
                  <a:gdLst>
                    <a:gd name="T0" fmla="*/ 300 w 300"/>
                    <a:gd name="T1" fmla="*/ 0 h 216"/>
                    <a:gd name="T2" fmla="*/ 300 w 300"/>
                    <a:gd name="T3" fmla="*/ 144 h 216"/>
                    <a:gd name="T4" fmla="*/ 0 w 300"/>
                    <a:gd name="T5" fmla="*/ 144 h 216"/>
                    <a:gd name="T6" fmla="*/ 0 w 300"/>
                    <a:gd name="T7" fmla="*/ 216 h 2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216"/>
                    <a:gd name="T14" fmla="*/ 300 w 300"/>
                    <a:gd name="T15" fmla="*/ 216 h 2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216">
                      <a:moveTo>
                        <a:pt x="300" y="0"/>
                      </a:moveTo>
                      <a:lnTo>
                        <a:pt x="300" y="144"/>
                      </a:lnTo>
                      <a:lnTo>
                        <a:pt x="0" y="144"/>
                      </a:lnTo>
                      <a:lnTo>
                        <a:pt x="0" y="21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  <p:sp>
              <p:nvSpPr>
                <p:cNvPr id="15433" name="Freeform 60"/>
                <p:cNvSpPr>
                  <a:spLocks/>
                </p:cNvSpPr>
                <p:nvPr/>
              </p:nvSpPr>
              <p:spPr bwMode="auto">
                <a:xfrm>
                  <a:off x="1254" y="1494"/>
                  <a:ext cx="72" cy="264"/>
                </a:xfrm>
                <a:custGeom>
                  <a:avLst/>
                  <a:gdLst>
                    <a:gd name="T0" fmla="*/ 72 w 72"/>
                    <a:gd name="T1" fmla="*/ 0 h 264"/>
                    <a:gd name="T2" fmla="*/ 72 w 72"/>
                    <a:gd name="T3" fmla="*/ 264 h 264"/>
                    <a:gd name="T4" fmla="*/ 0 w 72"/>
                    <a:gd name="T5" fmla="*/ 264 h 26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264"/>
                    <a:gd name="T11" fmla="*/ 72 w 72"/>
                    <a:gd name="T12" fmla="*/ 264 h 2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264">
                      <a:moveTo>
                        <a:pt x="72" y="0"/>
                      </a:moveTo>
                      <a:lnTo>
                        <a:pt x="72" y="264"/>
                      </a:lnTo>
                      <a:lnTo>
                        <a:pt x="0" y="264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Century Schoolbook" pitchFamily="18" charset="0"/>
                  </a:endParaRPr>
                </a:p>
              </p:txBody>
            </p:sp>
          </p:grpSp>
        </p:grpSp>
      </p:grpSp>
      <p:sp>
        <p:nvSpPr>
          <p:cNvPr id="15389" name="Line 61"/>
          <p:cNvSpPr>
            <a:spLocks noChangeShapeType="1"/>
          </p:cNvSpPr>
          <p:nvPr/>
        </p:nvSpPr>
        <p:spPr bwMode="auto">
          <a:xfrm flipV="1">
            <a:off x="2854325" y="5135563"/>
            <a:ext cx="1520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0" name="Line 62"/>
          <p:cNvSpPr>
            <a:spLocks noChangeShapeType="1"/>
          </p:cNvSpPr>
          <p:nvPr/>
        </p:nvSpPr>
        <p:spPr bwMode="auto">
          <a:xfrm>
            <a:off x="5181600" y="5135563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1" name="Line 63"/>
          <p:cNvSpPr>
            <a:spLocks noChangeShapeType="1"/>
          </p:cNvSpPr>
          <p:nvPr/>
        </p:nvSpPr>
        <p:spPr bwMode="auto">
          <a:xfrm>
            <a:off x="2819400" y="2392363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 useBgFill="1">
        <p:nvSpPr>
          <p:cNvPr id="15392" name="Rectangle 64"/>
          <p:cNvSpPr>
            <a:spLocks noChangeArrowheads="1"/>
          </p:cNvSpPr>
          <p:nvPr/>
        </p:nvSpPr>
        <p:spPr bwMode="auto">
          <a:xfrm>
            <a:off x="4191000" y="2011363"/>
            <a:ext cx="15240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5393" name="Line 65"/>
          <p:cNvSpPr>
            <a:spLocks noChangeShapeType="1"/>
          </p:cNvSpPr>
          <p:nvPr/>
        </p:nvSpPr>
        <p:spPr bwMode="auto">
          <a:xfrm rot="5400000" flipH="1">
            <a:off x="3821906" y="4620419"/>
            <a:ext cx="1119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4" name="Line 66"/>
          <p:cNvSpPr>
            <a:spLocks noChangeShapeType="1"/>
          </p:cNvSpPr>
          <p:nvPr/>
        </p:nvSpPr>
        <p:spPr bwMode="auto">
          <a:xfrm rot="5400000" flipH="1">
            <a:off x="4707731" y="4633119"/>
            <a:ext cx="1004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5" name="Line 67"/>
          <p:cNvSpPr>
            <a:spLocks noChangeShapeType="1"/>
          </p:cNvSpPr>
          <p:nvPr/>
        </p:nvSpPr>
        <p:spPr bwMode="auto">
          <a:xfrm rot="5400000" flipH="1">
            <a:off x="5238750" y="2811463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6" name="Line 68"/>
          <p:cNvSpPr>
            <a:spLocks noChangeShapeType="1"/>
          </p:cNvSpPr>
          <p:nvPr/>
        </p:nvSpPr>
        <p:spPr bwMode="auto">
          <a:xfrm rot="5400000" flipH="1">
            <a:off x="3695700" y="2820988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7" name="Text Box 69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5398" name="Text Box 70"/>
          <p:cNvSpPr txBox="1">
            <a:spLocks noChangeArrowheads="1"/>
          </p:cNvSpPr>
          <p:nvPr/>
        </p:nvSpPr>
        <p:spPr bwMode="auto">
          <a:xfrm>
            <a:off x="7666038" y="5716588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16</a:t>
            </a:r>
          </a:p>
        </p:txBody>
      </p:sp>
      <p:sp>
        <p:nvSpPr>
          <p:cNvPr id="15399" name="Text Box 71"/>
          <p:cNvSpPr txBox="1">
            <a:spLocks noChangeArrowheads="1"/>
          </p:cNvSpPr>
          <p:nvPr/>
        </p:nvSpPr>
        <p:spPr bwMode="auto">
          <a:xfrm>
            <a:off x="658813" y="20828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1343025" y="2266950"/>
            <a:ext cx="414338" cy="395288"/>
            <a:chOff x="846" y="1428"/>
            <a:chExt cx="261" cy="249"/>
          </a:xfrm>
        </p:grpSpPr>
        <p:sp>
          <p:nvSpPr>
            <p:cNvPr id="15421" name="Line 73"/>
            <p:cNvSpPr>
              <a:spLocks noChangeShapeType="1"/>
            </p:cNvSpPr>
            <p:nvPr/>
          </p:nvSpPr>
          <p:spPr bwMode="auto">
            <a:xfrm>
              <a:off x="846" y="14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22" name="Line 74"/>
            <p:cNvSpPr>
              <a:spLocks noChangeShapeType="1"/>
            </p:cNvSpPr>
            <p:nvPr/>
          </p:nvSpPr>
          <p:spPr bwMode="auto">
            <a:xfrm rot="-5400000" flipH="1" flipV="1">
              <a:off x="1002" y="157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1352550" y="2728913"/>
            <a:ext cx="985838" cy="333375"/>
            <a:chOff x="852" y="1719"/>
            <a:chExt cx="621" cy="210"/>
          </a:xfrm>
        </p:grpSpPr>
        <p:sp>
          <p:nvSpPr>
            <p:cNvPr id="15417" name="Line 76"/>
            <p:cNvSpPr>
              <a:spLocks noChangeShapeType="1"/>
            </p:cNvSpPr>
            <p:nvPr/>
          </p:nvSpPr>
          <p:spPr bwMode="auto">
            <a:xfrm rot="-5400000" flipH="1" flipV="1">
              <a:off x="1368" y="182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8" name="Line 77"/>
            <p:cNvSpPr>
              <a:spLocks noChangeShapeType="1"/>
            </p:cNvSpPr>
            <p:nvPr/>
          </p:nvSpPr>
          <p:spPr bwMode="auto">
            <a:xfrm flipH="1">
              <a:off x="1104" y="1842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9" name="Line 78"/>
            <p:cNvSpPr>
              <a:spLocks noChangeShapeType="1"/>
            </p:cNvSpPr>
            <p:nvPr/>
          </p:nvSpPr>
          <p:spPr bwMode="auto">
            <a:xfrm flipH="1">
              <a:off x="918" y="180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20" name="Line 79"/>
            <p:cNvSpPr>
              <a:spLocks noChangeShapeType="1"/>
            </p:cNvSpPr>
            <p:nvPr/>
          </p:nvSpPr>
          <p:spPr bwMode="auto">
            <a:xfrm flipH="1">
              <a:off x="852" y="17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591300" y="4895850"/>
            <a:ext cx="995363" cy="795338"/>
            <a:chOff x="4152" y="3084"/>
            <a:chExt cx="627" cy="501"/>
          </a:xfrm>
        </p:grpSpPr>
        <p:sp>
          <p:nvSpPr>
            <p:cNvPr id="15411" name="Line 81"/>
            <p:cNvSpPr>
              <a:spLocks noChangeShapeType="1"/>
            </p:cNvSpPr>
            <p:nvPr/>
          </p:nvSpPr>
          <p:spPr bwMode="auto">
            <a:xfrm flipH="1" flipV="1">
              <a:off x="4152" y="308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2" name="Line 82"/>
            <p:cNvSpPr>
              <a:spLocks noChangeShapeType="1"/>
            </p:cNvSpPr>
            <p:nvPr/>
          </p:nvSpPr>
          <p:spPr bwMode="auto">
            <a:xfrm rot="-5400000">
              <a:off x="4308" y="322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3" name="Line 83"/>
            <p:cNvSpPr>
              <a:spLocks noChangeShapeType="1"/>
            </p:cNvSpPr>
            <p:nvPr/>
          </p:nvSpPr>
          <p:spPr bwMode="auto">
            <a:xfrm rot="-5400000" flipH="1" flipV="1">
              <a:off x="4674" y="3480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4" name="Line 84"/>
            <p:cNvSpPr>
              <a:spLocks noChangeShapeType="1"/>
            </p:cNvSpPr>
            <p:nvPr/>
          </p:nvSpPr>
          <p:spPr bwMode="auto">
            <a:xfrm flipH="1">
              <a:off x="4410" y="3498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5" name="Line 85"/>
            <p:cNvSpPr>
              <a:spLocks noChangeShapeType="1"/>
            </p:cNvSpPr>
            <p:nvPr/>
          </p:nvSpPr>
          <p:spPr bwMode="auto">
            <a:xfrm flipH="1">
              <a:off x="4224" y="3456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6" name="Line 86"/>
            <p:cNvSpPr>
              <a:spLocks noChangeShapeType="1"/>
            </p:cNvSpPr>
            <p:nvPr/>
          </p:nvSpPr>
          <p:spPr bwMode="auto">
            <a:xfrm flipH="1">
              <a:off x="4158" y="3384"/>
              <a:ext cx="2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3000375" y="2266950"/>
            <a:ext cx="1243013" cy="538163"/>
            <a:chOff x="1890" y="1428"/>
            <a:chExt cx="783" cy="339"/>
          </a:xfrm>
        </p:grpSpPr>
        <p:sp>
          <p:nvSpPr>
            <p:cNvPr id="15408" name="Line 88"/>
            <p:cNvSpPr>
              <a:spLocks noChangeShapeType="1"/>
            </p:cNvSpPr>
            <p:nvPr/>
          </p:nvSpPr>
          <p:spPr bwMode="auto">
            <a:xfrm>
              <a:off x="1890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09" name="Line 89"/>
            <p:cNvSpPr>
              <a:spLocks noChangeShapeType="1"/>
            </p:cNvSpPr>
            <p:nvPr/>
          </p:nvSpPr>
          <p:spPr bwMode="auto">
            <a:xfrm>
              <a:off x="2316" y="14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0" name="Line 90"/>
            <p:cNvSpPr>
              <a:spLocks noChangeShapeType="1"/>
            </p:cNvSpPr>
            <p:nvPr/>
          </p:nvSpPr>
          <p:spPr bwMode="auto">
            <a:xfrm rot="-5400000" flipH="1" flipV="1">
              <a:off x="2568" y="1662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91"/>
          <p:cNvGrpSpPr>
            <a:grpSpLocks/>
          </p:cNvGrpSpPr>
          <p:nvPr/>
        </p:nvGrpSpPr>
        <p:grpSpPr bwMode="auto">
          <a:xfrm>
            <a:off x="5310188" y="4481513"/>
            <a:ext cx="528637" cy="557212"/>
            <a:chOff x="3345" y="2823"/>
            <a:chExt cx="333" cy="351"/>
          </a:xfrm>
        </p:grpSpPr>
        <p:sp>
          <p:nvSpPr>
            <p:cNvPr id="15406" name="Line 92"/>
            <p:cNvSpPr>
              <a:spLocks noChangeShapeType="1"/>
            </p:cNvSpPr>
            <p:nvPr/>
          </p:nvSpPr>
          <p:spPr bwMode="auto">
            <a:xfrm>
              <a:off x="3468" y="3174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07" name="Line 93"/>
            <p:cNvSpPr>
              <a:spLocks noChangeShapeType="1"/>
            </p:cNvSpPr>
            <p:nvPr/>
          </p:nvSpPr>
          <p:spPr bwMode="auto">
            <a:xfrm rot="-5400000" flipH="1" flipV="1">
              <a:off x="3240" y="2928"/>
              <a:ext cx="2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94" name="Text Box 94"/>
          <p:cNvSpPr txBox="1">
            <a:spLocks noChangeArrowheads="1"/>
          </p:cNvSpPr>
          <p:nvPr/>
        </p:nvSpPr>
        <p:spPr bwMode="auto">
          <a:xfrm>
            <a:off x="2765425" y="498475"/>
            <a:ext cx="6035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Routers memfilter traffic berdasarkan alamat IP, dimana alamat IP akan memberitahu router segment mana yang harus dituju oleh paket ping.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Devices Function At Layers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36613" y="1863725"/>
          <a:ext cx="7050087" cy="4121150"/>
        </p:xfrm>
        <a:graphic>
          <a:graphicData uri="http://schemas.openxmlformats.org/presentationml/2006/ole">
            <p:oleObj spid="_x0000_s81922" name="Bitmap Image" r:id="rId4" imgW="3943901" imgH="2305372" progId="PBrush">
              <p:embed/>
            </p:oleObj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19575" y="1905000"/>
            <a:ext cx="34972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Jadi, dapat diambil kesimpulan, bahwa suatu perangkat tidak hanya bekerja pada layernya sendiri, tapi juga layer dibawahnya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Devices Function At Layers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836613" y="1863725"/>
          <a:ext cx="7050087" cy="4121150"/>
        </p:xfrm>
        <a:graphic>
          <a:graphicData uri="http://schemas.openxmlformats.org/presentationml/2006/ole">
            <p:oleObj spid="_x0000_s82946" name="Bitmap Image" r:id="rId4" imgW="3943901" imgH="2305372" progId="PBrush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19575" y="1828800"/>
            <a:ext cx="39957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Contoh, sebuah router adalah perangkat layer 3 tetapi juga menggunakan MAC addresses (layer 2) dan melakukan repeat signal (layer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MEDIA FISIK JARINGAN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media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mentransmisikan</a:t>
            </a:r>
            <a:r>
              <a:rPr lang="en-US" sz="2400" dirty="0"/>
              <a:t> data </a:t>
            </a:r>
            <a:r>
              <a:rPr lang="en-US" sz="2400" dirty="0" err="1"/>
              <a:t>dari</a:t>
            </a:r>
            <a:r>
              <a:rPr lang="en-US" sz="2400" dirty="0"/>
              <a:t> node-1 </a:t>
            </a:r>
            <a:r>
              <a:rPr lang="en-US" sz="2400" dirty="0" err="1"/>
              <a:t>ke</a:t>
            </a:r>
            <a:r>
              <a:rPr lang="en-US" sz="2400" dirty="0"/>
              <a:t> node yang lain, </a:t>
            </a:r>
            <a:r>
              <a:rPr lang="en-US" sz="2400" dirty="0" err="1"/>
              <a:t>diantaranya</a:t>
            </a:r>
            <a:r>
              <a:rPr lang="en-US" sz="2400" dirty="0"/>
              <a:t> :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bg1"/>
                </a:solidFill>
              </a:rPr>
              <a:t>Twisted Pair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bg1"/>
                </a:solidFill>
              </a:rPr>
              <a:t>Coaxial </a:t>
            </a:r>
            <a:r>
              <a:rPr lang="en-US" sz="2400" dirty="0" err="1">
                <a:solidFill>
                  <a:schemeClr val="bg1"/>
                </a:solidFill>
              </a:rPr>
              <a:t>Cabel</a:t>
            </a:r>
            <a:endParaRPr lang="en-US" sz="2400" dirty="0">
              <a:solidFill>
                <a:schemeClr val="bg1"/>
              </a:solidFill>
            </a:endParaRP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bg1"/>
                </a:solidFill>
              </a:rPr>
              <a:t>Optic Fiber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bg1"/>
                </a:solidFill>
              </a:rPr>
              <a:t>Wireless</a:t>
            </a:r>
          </a:p>
        </p:txBody>
      </p:sp>
      <p:pic>
        <p:nvPicPr>
          <p:cNvPr id="14342" name="Picture 2" descr="E:\COLLEK DOCUMENTS\COLEK'S LECTURE\Komdat\COLEK\Design\rj_45_c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19812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E:\COLLEK DOCUMENTS\COLEK'S LECTURE\Komdat\COLEK\Design\Simplex_Duplex_Fiber_Optic_Patch_Cords_With_LC_MU_MTRJ_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038600"/>
            <a:ext cx="19478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E:\COLLEK DOCUMENTS\COLEK'S LECTURE\Komdat\COLEK\Design\Coaxi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438400"/>
            <a:ext cx="1981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10"/>
          <p:cNvGrpSpPr>
            <a:grpSpLocks/>
          </p:cNvGrpSpPr>
          <p:nvPr/>
        </p:nvGrpSpPr>
        <p:grpSpPr bwMode="auto">
          <a:xfrm>
            <a:off x="5867400" y="3886200"/>
            <a:ext cx="1981200" cy="1752600"/>
            <a:chOff x="5867400" y="3886200"/>
            <a:chExt cx="1981200" cy="1676400"/>
          </a:xfrm>
        </p:grpSpPr>
        <p:sp>
          <p:nvSpPr>
            <p:cNvPr id="10" name="Rectangle 9"/>
            <p:cNvSpPr/>
            <p:nvPr/>
          </p:nvSpPr>
          <p:spPr>
            <a:xfrm>
              <a:off x="5867400" y="4038048"/>
              <a:ext cx="1981200" cy="1372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47" name="Picture 6" descr="E:\COLLEK DOCUMENTS\COLEK'S LECTURE\Komdat\COLEK\Design\Access Point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38862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MEDIA FISIK JARINGAN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704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bg1"/>
                </a:solidFill>
                <a:cs typeface="Arial" pitchFamily="34" charset="0"/>
              </a:rPr>
              <a:t>Redaman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Twisted Pair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pic>
        <p:nvPicPr>
          <p:cNvPr id="1843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752600"/>
            <a:ext cx="5334000" cy="1879600"/>
          </a:xfrm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5334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91200" y="1752599"/>
            <a:ext cx="2998788" cy="39624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UTP </a:t>
            </a:r>
            <a:r>
              <a:rPr lang="en-US" sz="2000" dirty="0" err="1"/>
              <a:t>kategori</a:t>
            </a:r>
            <a:r>
              <a:rPr lang="en-US" sz="2000" dirty="0"/>
              <a:t> 3, 5, </a:t>
            </a:r>
            <a:r>
              <a:rPr lang="en-US" sz="2000" dirty="0" err="1"/>
              <a:t>dan</a:t>
            </a:r>
            <a:r>
              <a:rPr lang="en-US" sz="2000" dirty="0"/>
              <a:t> STP </a:t>
            </a:r>
          </a:p>
          <a:p>
            <a:pPr marL="342900" indent="-342900" fontAlgn="auto"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dirty="0" err="1"/>
              <a:t>Skema</a:t>
            </a:r>
            <a:r>
              <a:rPr lang="en-US" sz="2000" dirty="0"/>
              <a:t> </a:t>
            </a:r>
            <a:r>
              <a:rPr lang="en-US" sz="2000" dirty="0" err="1"/>
              <a:t>pengkabelan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level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kategori</a:t>
            </a:r>
            <a:r>
              <a:rPr lang="en-US" sz="2000" dirty="0"/>
              <a:t> 5E (enhanced), 6, </a:t>
            </a:r>
            <a:r>
              <a:rPr lang="en-US" sz="2000" dirty="0" err="1"/>
              <a:t>dan</a:t>
            </a:r>
            <a:r>
              <a:rPr lang="en-US" sz="2000" dirty="0"/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1371600"/>
            <a:ext cx="64754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4244" y="1371600"/>
            <a:ext cx="24435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SHIELDED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TWISTED PAIR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(</a:t>
            </a:r>
            <a:r>
              <a:rPr lang="id-ID" sz="2400" b="1" dirty="0" smtClean="0"/>
              <a:t>S</a:t>
            </a:r>
            <a:r>
              <a:rPr lang="en-US" sz="2400" b="1" dirty="0" smtClean="0"/>
              <a:t>TP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6624244" y="2819400"/>
            <a:ext cx="24384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/>
          <a:lstStyle/>
          <a:p>
            <a:pPr eaLnBrk="1" hangingPunct="1"/>
            <a:r>
              <a:rPr lang="en-US" sz="3200" b="1" smtClean="0"/>
              <a:t>TWISTED PAIR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6156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7000" y="1371600"/>
            <a:ext cx="24435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UNSHIELDED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TWISTED PAIR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(UTP)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6477000" y="2819400"/>
            <a:ext cx="2438400" cy="609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</TotalTime>
  <Words>1104</Words>
  <Application>Microsoft Office PowerPoint</Application>
  <PresentationFormat>On-screen Show (4:3)</PresentationFormat>
  <Paragraphs>259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Technic</vt:lpstr>
      <vt:lpstr>Equation</vt:lpstr>
      <vt:lpstr>Bitmap Image</vt:lpstr>
      <vt:lpstr>MEDIUM FISIK JARINGAN</vt:lpstr>
      <vt:lpstr>TUJUAN</vt:lpstr>
      <vt:lpstr>Spektrum Electromagnetic</vt:lpstr>
      <vt:lpstr>Spektrum Electromagnetic</vt:lpstr>
      <vt:lpstr>MEDIA FISIK JARINGAN</vt:lpstr>
      <vt:lpstr>MEDIA FISIK JARINGAN</vt:lpstr>
      <vt:lpstr>TWISTED PAIR</vt:lpstr>
      <vt:lpstr>TWISTED PAIR</vt:lpstr>
      <vt:lpstr>TWISTED PAIR</vt:lpstr>
      <vt:lpstr>TWISTED PAIR</vt:lpstr>
      <vt:lpstr>TWISTED PAIR</vt:lpstr>
      <vt:lpstr>TWISTED PAIR</vt:lpstr>
      <vt:lpstr>TWISTED PAIR</vt:lpstr>
      <vt:lpstr>TWISTED PAIR</vt:lpstr>
      <vt:lpstr>Penggunaan</vt:lpstr>
      <vt:lpstr>COAXIAL CABLE</vt:lpstr>
      <vt:lpstr>COAXIAL CABLE</vt:lpstr>
      <vt:lpstr>COAXIAL CABLE</vt:lpstr>
      <vt:lpstr>SERAT OPTIK</vt:lpstr>
      <vt:lpstr>SERAT OPTIK</vt:lpstr>
      <vt:lpstr>SERAT OPTIK</vt:lpstr>
      <vt:lpstr>SERAT OPTIK</vt:lpstr>
      <vt:lpstr>SERAT OPTIK</vt:lpstr>
      <vt:lpstr>SERAT OPTIK</vt:lpstr>
      <vt:lpstr>WIRELESS</vt:lpstr>
      <vt:lpstr>WIRELESS</vt:lpstr>
      <vt:lpstr>Perangkat LAN</vt:lpstr>
      <vt:lpstr>Devices</vt:lpstr>
      <vt:lpstr>Devices</vt:lpstr>
      <vt:lpstr>Devices</vt:lpstr>
      <vt:lpstr>Devices</vt:lpstr>
      <vt:lpstr>Devices</vt:lpstr>
      <vt:lpstr>NIC, Repeater, &amp; Hub </vt:lpstr>
      <vt:lpstr>NICs, Repeaters, &amp; Hubs </vt:lpstr>
      <vt:lpstr>NICs, Repeaters, &amp; Hubs </vt:lpstr>
      <vt:lpstr>NICs, Repeaters, &amp; Hubs </vt:lpstr>
      <vt:lpstr>A Dilemma!</vt:lpstr>
      <vt:lpstr>Broadcasts</vt:lpstr>
      <vt:lpstr>Broadcasts</vt:lpstr>
      <vt:lpstr>Bridge</vt:lpstr>
      <vt:lpstr>Bridge</vt:lpstr>
      <vt:lpstr>Switch</vt:lpstr>
      <vt:lpstr>Switch</vt:lpstr>
      <vt:lpstr>Switch</vt:lpstr>
      <vt:lpstr>Switch</vt:lpstr>
      <vt:lpstr>Router</vt:lpstr>
      <vt:lpstr>Devices Function At Layers</vt:lpstr>
      <vt:lpstr>Devices Function At Layers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 FISIK JARINGAN</dc:title>
  <dc:creator>Tody Ariefianto Wibowo</dc:creator>
  <cp:lastModifiedBy>612550</cp:lastModifiedBy>
  <cp:revision>8</cp:revision>
  <dcterms:created xsi:type="dcterms:W3CDTF">2010-02-14T23:23:34Z</dcterms:created>
  <dcterms:modified xsi:type="dcterms:W3CDTF">2014-11-18T03:42:37Z</dcterms:modified>
</cp:coreProperties>
</file>