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4"/>
  </p:notesMasterIdLst>
  <p:sldIdLst>
    <p:sldId id="289" r:id="rId2"/>
    <p:sldId id="259" r:id="rId3"/>
    <p:sldId id="260" r:id="rId4"/>
    <p:sldId id="262" r:id="rId5"/>
    <p:sldId id="263" r:id="rId6"/>
    <p:sldId id="264" r:id="rId7"/>
    <p:sldId id="266" r:id="rId8"/>
    <p:sldId id="299" r:id="rId9"/>
    <p:sldId id="269" r:id="rId10"/>
    <p:sldId id="270" r:id="rId11"/>
    <p:sldId id="271" r:id="rId12"/>
    <p:sldId id="272" r:id="rId13"/>
    <p:sldId id="273" r:id="rId14"/>
    <p:sldId id="290" r:id="rId15"/>
    <p:sldId id="291" r:id="rId16"/>
    <p:sldId id="319" r:id="rId17"/>
    <p:sldId id="293" r:id="rId18"/>
    <p:sldId id="294" r:id="rId19"/>
    <p:sldId id="295" r:id="rId20"/>
    <p:sldId id="296" r:id="rId21"/>
    <p:sldId id="297" r:id="rId22"/>
    <p:sldId id="286" r:id="rId23"/>
    <p:sldId id="287" r:id="rId24"/>
    <p:sldId id="288" r:id="rId25"/>
    <p:sldId id="300" r:id="rId26"/>
    <p:sldId id="277" r:id="rId27"/>
    <p:sldId id="278" r:id="rId28"/>
    <p:sldId id="279" r:id="rId29"/>
    <p:sldId id="302" r:id="rId30"/>
    <p:sldId id="303" r:id="rId31"/>
    <p:sldId id="304" r:id="rId32"/>
    <p:sldId id="306" r:id="rId33"/>
    <p:sldId id="307" r:id="rId34"/>
    <p:sldId id="310" r:id="rId35"/>
    <p:sldId id="311" r:id="rId36"/>
    <p:sldId id="312" r:id="rId37"/>
    <p:sldId id="313" r:id="rId38"/>
    <p:sldId id="314" r:id="rId39"/>
    <p:sldId id="316" r:id="rId40"/>
    <p:sldId id="317" r:id="rId41"/>
    <p:sldId id="318" r:id="rId42"/>
    <p:sldId id="29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0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29D9-8CC9-4CB6-B9F1-9B0457D0CE74}" type="datetimeFigureOut">
              <a:rPr lang="en-US" smtClean="0"/>
              <a:pPr/>
              <a:t>4/19/2014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53881-0369-4233-8D3C-AD4372844A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53881-0369-4233-8D3C-AD4372844A5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F1E9FD1-8935-48BE-BE10-B8F6BBF46E20}" type="datetimeFigureOut">
              <a:rPr lang="en-US" smtClean="0"/>
              <a:pPr/>
              <a:t>4/19/2014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C45ACB0-E14E-4DC7-8E0D-D008D7194C8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1E9FD1-8935-48BE-BE10-B8F6BBF46E20}"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5ACB0-E14E-4DC7-8E0D-D008D7194C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1E9FD1-8935-48BE-BE10-B8F6BBF46E20}"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5ACB0-E14E-4DC7-8E0D-D008D7194C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1E9FD1-8935-48BE-BE10-B8F6BBF46E20}"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5ACB0-E14E-4DC7-8E0D-D008D7194C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1E9FD1-8935-48BE-BE10-B8F6BBF46E20}"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5ACB0-E14E-4DC7-8E0D-D008D7194C8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1E9FD1-8935-48BE-BE10-B8F6BBF46E20}"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5ACB0-E14E-4DC7-8E0D-D008D7194C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1E9FD1-8935-48BE-BE10-B8F6BBF46E20}" type="datetimeFigureOut">
              <a:rPr lang="en-US" smtClean="0"/>
              <a:pPr/>
              <a:t>4/19/2014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5ACB0-E14E-4DC7-8E0D-D008D7194C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1E9FD1-8935-48BE-BE10-B8F6BBF46E20}" type="datetimeFigureOut">
              <a:rPr lang="en-US" smtClean="0"/>
              <a:pPr/>
              <a:t>4/19/2014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5ACB0-E14E-4DC7-8E0D-D008D7194C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E9FD1-8935-48BE-BE10-B8F6BBF46E20}" type="datetimeFigureOut">
              <a:rPr lang="en-US" smtClean="0"/>
              <a:pPr/>
              <a:t>4/19/2014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5ACB0-E14E-4DC7-8E0D-D008D7194C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1E9FD1-8935-48BE-BE10-B8F6BBF46E20}"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5ACB0-E14E-4DC7-8E0D-D008D7194C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1E9FD1-8935-48BE-BE10-B8F6BBF46E20}"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C45ACB0-E14E-4DC7-8E0D-D008D7194C8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1E9FD1-8935-48BE-BE10-B8F6BBF46E20}" type="datetimeFigureOut">
              <a:rPr lang="en-US" smtClean="0"/>
              <a:pPr/>
              <a:t>4/19/2014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45ACB0-E14E-4DC7-8E0D-D008D7194C8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Quality of Service</a:t>
            </a:r>
          </a:p>
        </p:txBody>
      </p:sp>
      <p:sp>
        <p:nvSpPr>
          <p:cNvPr id="2051" name="Rectangle 3"/>
          <p:cNvSpPr>
            <a:spLocks noGrp="1" noChangeArrowheads="1"/>
          </p:cNvSpPr>
          <p:nvPr>
            <p:ph type="subTitle" idx="1"/>
          </p:nvPr>
        </p:nvSpPr>
        <p:spPr/>
        <p:txBody>
          <a:bodyPr/>
          <a:lstStyle/>
          <a:p>
            <a:endParaRPr lang="en-US"/>
          </a:p>
        </p:txBody>
      </p:sp>
      <p:sp>
        <p:nvSpPr>
          <p:cNvPr id="4" name="Rectangle 7"/>
          <p:cNvSpPr>
            <a:spLocks noGrp="1" noChangeArrowheads="1"/>
          </p:cNvSpPr>
          <p:nvPr>
            <p:ph type="sldNum" sz="quarter" idx="12"/>
          </p:nvPr>
        </p:nvSpPr>
        <p:spPr>
          <a:xfrm>
            <a:off x="6553200" y="6248400"/>
            <a:ext cx="2133600" cy="457200"/>
          </a:xfrm>
          <a:prstGeom prst="rect">
            <a:avLst/>
          </a:prstGeom>
        </p:spPr>
        <p:txBody>
          <a:bodyPr/>
          <a:lstStyle/>
          <a:p>
            <a:fld id="{2443C415-E36E-4A76-A79A-A92E1C82D9AA}" type="slidenum">
              <a:rPr lang="en-US" altLang="en-US"/>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95ED280A-5078-4974-8B4C-586E97AD37B5}" type="slidenum">
              <a:rPr lang="en-US" altLang="en-US"/>
              <a:pPr/>
              <a:t>10</a:t>
            </a:fld>
            <a:endParaRPr lang="en-US" altLang="en-US"/>
          </a:p>
        </p:txBody>
      </p:sp>
      <p:sp>
        <p:nvSpPr>
          <p:cNvPr id="67587" name="Rectangle 3" descr="Slide14"/>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67588"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67589"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549F681A-9FD6-4C32-8B99-F3251CE59E5B}" type="slidenum">
              <a:rPr lang="en-US" altLang="en-US"/>
              <a:pPr/>
              <a:t>11</a:t>
            </a:fld>
            <a:endParaRPr lang="en-US" altLang="en-US"/>
          </a:p>
        </p:txBody>
      </p:sp>
      <p:sp>
        <p:nvSpPr>
          <p:cNvPr id="68611" name="Rectangle 3" descr="Slide15"/>
          <p:cNvSpPr>
            <a:spLocks noGrp="1" noChangeAspect="1" noChangeArrowheads="1"/>
          </p:cNvSpPr>
          <p:nvPr isPhoto="1"/>
        </p:nvSpPr>
        <p:spPr bwMode="auto">
          <a:xfrm>
            <a:off x="0" y="0"/>
            <a:ext cx="9144000" cy="66294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68612"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68613"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BE14411E-E616-464A-A4A9-F0441F037155}" type="slidenum">
              <a:rPr lang="en-US" altLang="en-US"/>
              <a:pPr/>
              <a:t>12</a:t>
            </a:fld>
            <a:endParaRPr lang="en-US" altLang="en-US"/>
          </a:p>
        </p:txBody>
      </p:sp>
      <p:sp>
        <p:nvSpPr>
          <p:cNvPr id="69635" name="Rectangle 3" descr="Slide16"/>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69636"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69637"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31D72230-E45B-4368-B423-6AB4191D9B8E}" type="slidenum">
              <a:rPr lang="en-US" altLang="en-US"/>
              <a:pPr/>
              <a:t>13</a:t>
            </a:fld>
            <a:endParaRPr lang="en-US" altLang="en-US"/>
          </a:p>
        </p:txBody>
      </p:sp>
      <p:sp>
        <p:nvSpPr>
          <p:cNvPr id="70659" name="Rectangle 3" descr="Slide17"/>
          <p:cNvSpPr>
            <a:spLocks noGrp="1" noChangeAspect="1" noChangeArrowheads="1"/>
          </p:cNvSpPr>
          <p:nvPr isPhoto="1"/>
        </p:nvSpPr>
        <p:spPr bwMode="auto">
          <a:xfrm>
            <a:off x="0" y="0"/>
            <a:ext cx="9144000" cy="66294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70660"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70661"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dirty="0" smtClean="0"/>
              <a:t>Jitter</a:t>
            </a:r>
            <a:endParaRPr lang="en-US" dirty="0"/>
          </a:p>
        </p:txBody>
      </p:sp>
      <p:sp>
        <p:nvSpPr>
          <p:cNvPr id="3" name="Content Placeholder 2"/>
          <p:cNvSpPr>
            <a:spLocks noGrp="1"/>
          </p:cNvSpPr>
          <p:nvPr>
            <p:ph idx="1"/>
          </p:nvPr>
        </p:nvSpPr>
        <p:spPr>
          <a:xfrm>
            <a:off x="457200" y="1295400"/>
            <a:ext cx="8229600" cy="5029200"/>
          </a:xfrm>
        </p:spPr>
        <p:txBody>
          <a:bodyPr/>
          <a:lstStyle/>
          <a:p>
            <a:r>
              <a:rPr lang="en-US" dirty="0" smtClean="0"/>
              <a:t>Jitter </a:t>
            </a:r>
            <a:r>
              <a:rPr lang="en-US" dirty="0" err="1" smtClean="0"/>
              <a:t>atau</a:t>
            </a:r>
            <a:r>
              <a:rPr lang="en-US" dirty="0" smtClean="0"/>
              <a:t> </a:t>
            </a:r>
            <a:r>
              <a:rPr lang="en-US" dirty="0" err="1" smtClean="0"/>
              <a:t>juga</a:t>
            </a:r>
            <a:r>
              <a:rPr lang="en-US" dirty="0" smtClean="0"/>
              <a:t> </a:t>
            </a:r>
            <a:r>
              <a:rPr lang="en-US" dirty="0" err="1" smtClean="0"/>
              <a:t>disebut</a:t>
            </a:r>
            <a:r>
              <a:rPr lang="en-US" dirty="0" smtClean="0"/>
              <a:t> </a:t>
            </a:r>
            <a:r>
              <a:rPr lang="en-US" dirty="0" err="1" smtClean="0"/>
              <a:t>variasi</a:t>
            </a:r>
            <a:r>
              <a:rPr lang="en-US" dirty="0" smtClean="0"/>
              <a:t> delay</a:t>
            </a:r>
          </a:p>
          <a:p>
            <a:r>
              <a:rPr lang="en-US" dirty="0" err="1" smtClean="0"/>
              <a:t>Contoh</a:t>
            </a:r>
            <a:r>
              <a:rPr lang="en-US" dirty="0" smtClean="0"/>
              <a:t> :</a:t>
            </a:r>
          </a:p>
          <a:p>
            <a:endParaRPr lang="en-US" dirty="0"/>
          </a:p>
        </p:txBody>
      </p:sp>
      <p:graphicFrame>
        <p:nvGraphicFramePr>
          <p:cNvPr id="4" name="Table 3"/>
          <p:cNvGraphicFramePr>
            <a:graphicFrameLocks noGrp="1"/>
          </p:cNvGraphicFramePr>
          <p:nvPr/>
        </p:nvGraphicFramePr>
        <p:xfrm>
          <a:off x="838200" y="2413000"/>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err="1" smtClean="0"/>
                        <a:t>Paket</a:t>
                      </a:r>
                      <a:r>
                        <a:rPr lang="en-US" dirty="0" smtClean="0"/>
                        <a:t> Number</a:t>
                      </a:r>
                      <a:endParaRPr lang="en-US" dirty="0"/>
                    </a:p>
                  </a:txBody>
                  <a:tcPr/>
                </a:tc>
                <a:tc>
                  <a:txBody>
                    <a:bodyPr/>
                    <a:lstStyle/>
                    <a:p>
                      <a:pPr algn="ctr"/>
                      <a:r>
                        <a:rPr lang="en-US" dirty="0" err="1" smtClean="0"/>
                        <a:t>Kirim</a:t>
                      </a:r>
                      <a:endParaRPr lang="en-US" dirty="0"/>
                    </a:p>
                  </a:txBody>
                  <a:tcPr/>
                </a:tc>
                <a:tc>
                  <a:txBody>
                    <a:bodyPr/>
                    <a:lstStyle/>
                    <a:p>
                      <a:pPr algn="ctr"/>
                      <a:r>
                        <a:rPr lang="en-US" dirty="0" err="1" smtClean="0"/>
                        <a:t>Terima</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22</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23</a:t>
                      </a:r>
                      <a:endParaRPr lang="en-US" dirty="0"/>
                    </a:p>
                  </a:txBody>
                  <a:tcPr/>
                </a:tc>
              </a:tr>
            </a:tbl>
          </a:graphicData>
        </a:graphic>
      </p:graphicFrame>
      <p:graphicFrame>
        <p:nvGraphicFramePr>
          <p:cNvPr id="5" name="Table 4"/>
          <p:cNvGraphicFramePr>
            <a:graphicFrameLocks noGrp="1"/>
          </p:cNvGraphicFramePr>
          <p:nvPr/>
        </p:nvGraphicFramePr>
        <p:xfrm>
          <a:off x="838200" y="4648200"/>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err="1" smtClean="0"/>
                        <a:t>Paket</a:t>
                      </a:r>
                      <a:r>
                        <a:rPr lang="en-US" dirty="0" smtClean="0"/>
                        <a:t> Number</a:t>
                      </a:r>
                      <a:endParaRPr lang="en-US" dirty="0"/>
                    </a:p>
                  </a:txBody>
                  <a:tcPr/>
                </a:tc>
                <a:tc>
                  <a:txBody>
                    <a:bodyPr/>
                    <a:lstStyle/>
                    <a:p>
                      <a:pPr algn="ctr"/>
                      <a:r>
                        <a:rPr lang="en-US" dirty="0" err="1" smtClean="0"/>
                        <a:t>Kirim</a:t>
                      </a:r>
                      <a:endParaRPr lang="en-US" dirty="0"/>
                    </a:p>
                  </a:txBody>
                  <a:tcPr/>
                </a:tc>
                <a:tc>
                  <a:txBody>
                    <a:bodyPr/>
                    <a:lstStyle/>
                    <a:p>
                      <a:pPr algn="ctr"/>
                      <a:r>
                        <a:rPr lang="en-US" dirty="0" err="1" smtClean="0"/>
                        <a:t>Terima</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11</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17</a:t>
                      </a:r>
                      <a:endParaRPr lang="en-US" dirty="0"/>
                    </a:p>
                  </a:txBody>
                  <a:tcPr/>
                </a:tc>
              </a:tr>
            </a:tbl>
          </a:graphicData>
        </a:graphic>
      </p:graphicFrame>
      <p:graphicFrame>
        <p:nvGraphicFramePr>
          <p:cNvPr id="8" name="Table 7"/>
          <p:cNvGraphicFramePr>
            <a:graphicFrameLocks noGrp="1"/>
          </p:cNvGraphicFramePr>
          <p:nvPr/>
        </p:nvGraphicFramePr>
        <p:xfrm>
          <a:off x="6934200" y="2413000"/>
          <a:ext cx="1752600" cy="1854200"/>
        </p:xfrm>
        <a:graphic>
          <a:graphicData uri="http://schemas.openxmlformats.org/drawingml/2006/table">
            <a:tbl>
              <a:tblPr firstRow="1" bandRow="1">
                <a:tableStyleId>{5C22544A-7EE6-4342-B048-85BDC9FD1C3A}</a:tableStyleId>
              </a:tblPr>
              <a:tblGrid>
                <a:gridCol w="1752600"/>
              </a:tblGrid>
              <a:tr h="370840">
                <a:tc>
                  <a:txBody>
                    <a:bodyPr/>
                    <a:lstStyle/>
                    <a:p>
                      <a:pPr algn="ctr"/>
                      <a:r>
                        <a:rPr lang="en-US" dirty="0" smtClean="0"/>
                        <a:t>Delay</a:t>
                      </a:r>
                      <a:endParaRPr lang="en-US" dirty="0"/>
                    </a:p>
                  </a:txBody>
                  <a:tcPr/>
                </a:tc>
              </a:tr>
              <a:tr h="370840">
                <a:tc>
                  <a:txBody>
                    <a:bodyPr/>
                    <a:lstStyle/>
                    <a:p>
                      <a:pPr algn="ctr"/>
                      <a:r>
                        <a:rPr lang="en-US" dirty="0" smtClean="0"/>
                        <a:t>20</a:t>
                      </a:r>
                      <a:endParaRPr lang="en-US" dirty="0"/>
                    </a:p>
                  </a:txBody>
                  <a:tcPr/>
                </a:tc>
              </a:tr>
              <a:tr h="370840">
                <a:tc>
                  <a:txBody>
                    <a:bodyPr/>
                    <a:lstStyle/>
                    <a:p>
                      <a:pPr algn="ctr"/>
                      <a:r>
                        <a:rPr lang="en-US" dirty="0" smtClean="0"/>
                        <a:t>20</a:t>
                      </a:r>
                      <a:endParaRPr lang="en-US" dirty="0"/>
                    </a:p>
                  </a:txBody>
                  <a:tcPr/>
                </a:tc>
              </a:tr>
              <a:tr h="370840">
                <a:tc>
                  <a:txBody>
                    <a:bodyPr/>
                    <a:lstStyle/>
                    <a:p>
                      <a:pPr algn="ctr"/>
                      <a:r>
                        <a:rPr lang="en-US" dirty="0" smtClean="0"/>
                        <a:t>20</a:t>
                      </a:r>
                      <a:endParaRPr lang="en-US" dirty="0"/>
                    </a:p>
                  </a:txBody>
                  <a:tcPr/>
                </a:tc>
              </a:tr>
              <a:tr h="370840">
                <a:tc>
                  <a:txBody>
                    <a:bodyPr/>
                    <a:lstStyle/>
                    <a:p>
                      <a:pPr algn="ctr"/>
                      <a:r>
                        <a:rPr lang="en-US" dirty="0" smtClean="0"/>
                        <a:t>20</a:t>
                      </a:r>
                      <a:endParaRPr lang="en-US" dirty="0"/>
                    </a:p>
                  </a:txBody>
                  <a:tcPr/>
                </a:tc>
              </a:tr>
            </a:tbl>
          </a:graphicData>
        </a:graphic>
      </p:graphicFrame>
      <p:graphicFrame>
        <p:nvGraphicFramePr>
          <p:cNvPr id="9" name="Table 8"/>
          <p:cNvGraphicFramePr>
            <a:graphicFrameLocks noGrp="1"/>
          </p:cNvGraphicFramePr>
          <p:nvPr/>
        </p:nvGraphicFramePr>
        <p:xfrm>
          <a:off x="6934200" y="4648200"/>
          <a:ext cx="1752600" cy="1854200"/>
        </p:xfrm>
        <a:graphic>
          <a:graphicData uri="http://schemas.openxmlformats.org/drawingml/2006/table">
            <a:tbl>
              <a:tblPr firstRow="1" bandRow="1">
                <a:tableStyleId>{5C22544A-7EE6-4342-B048-85BDC9FD1C3A}</a:tableStyleId>
              </a:tblPr>
              <a:tblGrid>
                <a:gridCol w="1752600"/>
              </a:tblGrid>
              <a:tr h="370840">
                <a:tc>
                  <a:txBody>
                    <a:bodyPr/>
                    <a:lstStyle/>
                    <a:p>
                      <a:pPr algn="ctr"/>
                      <a:r>
                        <a:rPr lang="en-US" dirty="0" smtClean="0"/>
                        <a:t>Delay</a:t>
                      </a:r>
                      <a:endParaRPr lang="en-US" dirty="0"/>
                    </a:p>
                  </a:txBody>
                  <a:tcPr/>
                </a:tc>
              </a:tr>
              <a:tr h="370840">
                <a:tc>
                  <a:txBody>
                    <a:bodyPr/>
                    <a:lstStyle/>
                    <a:p>
                      <a:pPr algn="ctr"/>
                      <a:r>
                        <a:rPr lang="en-US" dirty="0" smtClean="0"/>
                        <a:t>10</a:t>
                      </a:r>
                      <a:endParaRPr lang="en-US" dirty="0"/>
                    </a:p>
                  </a:txBody>
                  <a:tcPr/>
                </a:tc>
              </a:tr>
              <a:tr h="370840">
                <a:tc>
                  <a:txBody>
                    <a:bodyPr/>
                    <a:lstStyle/>
                    <a:p>
                      <a:pPr algn="ctr"/>
                      <a:r>
                        <a:rPr lang="en-US" dirty="0" smtClean="0"/>
                        <a:t>12</a:t>
                      </a:r>
                      <a:endParaRPr lang="en-US" dirty="0"/>
                    </a:p>
                  </a:txBody>
                  <a:tcPr/>
                </a:tc>
              </a:tr>
              <a:tr h="370840">
                <a:tc>
                  <a:txBody>
                    <a:bodyPr/>
                    <a:lstStyle/>
                    <a:p>
                      <a:pPr algn="ctr"/>
                      <a:r>
                        <a:rPr lang="en-US" dirty="0" smtClean="0"/>
                        <a:t>9</a:t>
                      </a:r>
                      <a:endParaRPr lang="en-US" dirty="0"/>
                    </a:p>
                  </a:txBody>
                  <a:tcPr/>
                </a:tc>
              </a:tr>
              <a:tr h="370840">
                <a:tc>
                  <a:txBody>
                    <a:bodyPr/>
                    <a:lstStyle/>
                    <a:p>
                      <a:pPr algn="ctr"/>
                      <a:r>
                        <a:rPr lang="en-US" dirty="0" smtClean="0"/>
                        <a:t>14</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a:srcRect/>
          <a:stretch>
            <a:fillRect/>
          </a:stretch>
        </p:blipFill>
        <p:spPr bwMode="auto">
          <a:xfrm>
            <a:off x="457200" y="3886200"/>
            <a:ext cx="4280495" cy="2468562"/>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533400" y="1447800"/>
          <a:ext cx="3352800" cy="1752600"/>
        </p:xfrm>
        <a:graphic>
          <a:graphicData uri="http://schemas.openxmlformats.org/drawingml/2006/table">
            <a:tbl>
              <a:tblPr firstRow="1" bandRow="1">
                <a:tableStyleId>{5C22544A-7EE6-4342-B048-85BDC9FD1C3A}</a:tableStyleId>
              </a:tblPr>
              <a:tblGrid>
                <a:gridCol w="1219200"/>
                <a:gridCol w="1066800"/>
                <a:gridCol w="1066800"/>
              </a:tblGrid>
              <a:tr h="370840">
                <a:tc>
                  <a:txBody>
                    <a:bodyPr/>
                    <a:lstStyle/>
                    <a:p>
                      <a:pPr algn="ctr"/>
                      <a:r>
                        <a:rPr lang="en-US" dirty="0" err="1" smtClean="0"/>
                        <a:t>Paket</a:t>
                      </a:r>
                      <a:r>
                        <a:rPr lang="en-US" dirty="0" smtClean="0"/>
                        <a:t> Number</a:t>
                      </a:r>
                      <a:endParaRPr lang="en-US" dirty="0"/>
                    </a:p>
                  </a:txBody>
                  <a:tcPr/>
                </a:tc>
                <a:tc>
                  <a:txBody>
                    <a:bodyPr/>
                    <a:lstStyle/>
                    <a:p>
                      <a:pPr algn="ctr"/>
                      <a:r>
                        <a:rPr lang="en-US" dirty="0" err="1" smtClean="0"/>
                        <a:t>Kirim</a:t>
                      </a:r>
                      <a:endParaRPr lang="en-US" dirty="0"/>
                    </a:p>
                  </a:txBody>
                  <a:tcPr/>
                </a:tc>
                <a:tc>
                  <a:txBody>
                    <a:bodyPr/>
                    <a:lstStyle/>
                    <a:p>
                      <a:pPr algn="ctr"/>
                      <a:r>
                        <a:rPr lang="en-US" dirty="0" err="1" smtClean="0"/>
                        <a:t>Terima</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10</a:t>
                      </a:r>
                      <a:endParaRPr lang="en-US" dirty="0"/>
                    </a:p>
                  </a:txBody>
                  <a:tcPr/>
                </a:tc>
                <a:tc>
                  <a:txBody>
                    <a:bodyPr/>
                    <a:lstStyle/>
                    <a:p>
                      <a:pPr algn="ctr"/>
                      <a:r>
                        <a:rPr lang="en-US" dirty="0" smtClean="0"/>
                        <a:t>11</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20</a:t>
                      </a:r>
                      <a:endParaRPr lang="en-US" dirty="0"/>
                    </a:p>
                  </a:txBody>
                  <a:tcPr/>
                </a:tc>
                <a:tc>
                  <a:txBody>
                    <a:bodyPr/>
                    <a:lstStyle/>
                    <a:p>
                      <a:pPr algn="ctr"/>
                      <a:r>
                        <a:rPr lang="en-US" dirty="0" smtClean="0"/>
                        <a:t>21</a:t>
                      </a:r>
                      <a:endParaRPr lang="en-US" dirty="0"/>
                    </a:p>
                  </a:txBody>
                  <a:tcPr/>
                </a:tc>
              </a:tr>
            </a:tbl>
          </a:graphicData>
        </a:graphic>
      </p:graphicFrame>
      <p:pic>
        <p:nvPicPr>
          <p:cNvPr id="1028" name="Picture 4"/>
          <p:cNvPicPr>
            <a:picLocks noChangeAspect="1" noChangeArrowheads="1"/>
          </p:cNvPicPr>
          <p:nvPr/>
        </p:nvPicPr>
        <p:blipFill>
          <a:blip r:embed="rId4"/>
          <a:srcRect/>
          <a:stretch>
            <a:fillRect/>
          </a:stretch>
        </p:blipFill>
        <p:spPr bwMode="auto">
          <a:xfrm>
            <a:off x="4953000" y="3922713"/>
            <a:ext cx="3708141" cy="2401887"/>
          </a:xfrm>
          <a:prstGeom prst="rect">
            <a:avLst/>
          </a:prstGeom>
          <a:noFill/>
          <a:ln w="9525">
            <a:noFill/>
            <a:miter lim="800000"/>
            <a:headEnd/>
            <a:tailEnd/>
          </a:ln>
          <a:effectLst/>
        </p:spPr>
      </p:pic>
      <p:graphicFrame>
        <p:nvGraphicFramePr>
          <p:cNvPr id="8" name="Table 7"/>
          <p:cNvGraphicFramePr>
            <a:graphicFrameLocks noGrp="1"/>
          </p:cNvGraphicFramePr>
          <p:nvPr/>
        </p:nvGraphicFramePr>
        <p:xfrm>
          <a:off x="5257800" y="1447800"/>
          <a:ext cx="3352800" cy="1752600"/>
        </p:xfrm>
        <a:graphic>
          <a:graphicData uri="http://schemas.openxmlformats.org/drawingml/2006/table">
            <a:tbl>
              <a:tblPr firstRow="1" bandRow="1">
                <a:tableStyleId>{5C22544A-7EE6-4342-B048-85BDC9FD1C3A}</a:tableStyleId>
              </a:tblPr>
              <a:tblGrid>
                <a:gridCol w="1219200"/>
                <a:gridCol w="1066800"/>
                <a:gridCol w="1066800"/>
              </a:tblGrid>
              <a:tr h="370840">
                <a:tc>
                  <a:txBody>
                    <a:bodyPr/>
                    <a:lstStyle/>
                    <a:p>
                      <a:pPr algn="ctr"/>
                      <a:r>
                        <a:rPr lang="en-US" dirty="0" err="1" smtClean="0"/>
                        <a:t>Paket</a:t>
                      </a:r>
                      <a:r>
                        <a:rPr lang="en-US" dirty="0" smtClean="0"/>
                        <a:t> Number</a:t>
                      </a:r>
                      <a:endParaRPr lang="en-US" dirty="0"/>
                    </a:p>
                  </a:txBody>
                  <a:tcPr/>
                </a:tc>
                <a:tc>
                  <a:txBody>
                    <a:bodyPr/>
                    <a:lstStyle/>
                    <a:p>
                      <a:pPr algn="ctr"/>
                      <a:r>
                        <a:rPr lang="en-US" dirty="0" err="1" smtClean="0"/>
                        <a:t>Kirim</a:t>
                      </a:r>
                      <a:endParaRPr lang="en-US" dirty="0"/>
                    </a:p>
                  </a:txBody>
                  <a:tcPr/>
                </a:tc>
                <a:tc>
                  <a:txBody>
                    <a:bodyPr/>
                    <a:lstStyle/>
                    <a:p>
                      <a:pPr algn="ctr"/>
                      <a:r>
                        <a:rPr lang="en-US" dirty="0" err="1" smtClean="0"/>
                        <a:t>Terima</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10</a:t>
                      </a:r>
                      <a:endParaRPr lang="en-US" dirty="0"/>
                    </a:p>
                  </a:txBody>
                  <a:tcPr/>
                </a:tc>
                <a:tc>
                  <a:txBody>
                    <a:bodyPr/>
                    <a:lstStyle/>
                    <a:p>
                      <a:pPr algn="ctr"/>
                      <a:r>
                        <a:rPr lang="en-US" dirty="0" smtClean="0"/>
                        <a:t>15</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20</a:t>
                      </a:r>
                      <a:endParaRPr lang="en-US" dirty="0"/>
                    </a:p>
                  </a:txBody>
                  <a:tcPr/>
                </a:tc>
                <a:tc>
                  <a:txBody>
                    <a:bodyPr/>
                    <a:lstStyle/>
                    <a:p>
                      <a:pPr algn="ctr"/>
                      <a:r>
                        <a:rPr lang="en-US" dirty="0" smtClean="0"/>
                        <a:t>27</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a:t>
            </a:r>
            <a:endParaRPr lang="en-US" dirty="0"/>
          </a:p>
        </p:txBody>
      </p:sp>
      <p:sp>
        <p:nvSpPr>
          <p:cNvPr id="3" name="Content Placeholder 2"/>
          <p:cNvSpPr>
            <a:spLocks noGrp="1"/>
          </p:cNvSpPr>
          <p:nvPr>
            <p:ph idx="1"/>
          </p:nvPr>
        </p:nvSpPr>
        <p:spPr/>
        <p:txBody>
          <a:bodyPr/>
          <a:lstStyle/>
          <a:p>
            <a:r>
              <a:rPr lang="en-US" dirty="0" err="1" smtClean="0"/>
              <a:t>Dikirim</a:t>
            </a:r>
            <a:r>
              <a:rPr lang="en-US" dirty="0" smtClean="0"/>
              <a:t> :   0 1 1 0 0 0 1 0 1 1</a:t>
            </a:r>
          </a:p>
          <a:p>
            <a:r>
              <a:rPr lang="en-US" dirty="0" err="1" smtClean="0"/>
              <a:t>Diterima</a:t>
            </a:r>
            <a:r>
              <a:rPr lang="en-US" dirty="0" smtClean="0"/>
              <a:t> : 0 </a:t>
            </a:r>
            <a:r>
              <a:rPr lang="en-US" u="sng" dirty="0" smtClean="0"/>
              <a:t>0</a:t>
            </a:r>
            <a:r>
              <a:rPr lang="en-US" dirty="0" smtClean="0"/>
              <a:t> 1 0 </a:t>
            </a:r>
            <a:r>
              <a:rPr lang="en-US" u="sng" dirty="0" smtClean="0"/>
              <a:t>1</a:t>
            </a:r>
            <a:r>
              <a:rPr lang="en-US" dirty="0" smtClean="0"/>
              <a:t> 0 1 0 </a:t>
            </a:r>
            <a:r>
              <a:rPr lang="en-US" u="sng" dirty="0" smtClean="0"/>
              <a:t>0</a:t>
            </a:r>
            <a:r>
              <a:rPr lang="en-US" dirty="0" smtClean="0"/>
              <a:t> 1</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dirty="0" err="1" smtClean="0"/>
              <a:t>Peningkatan</a:t>
            </a:r>
            <a:r>
              <a:rPr lang="en-US" dirty="0" smtClean="0"/>
              <a:t> </a:t>
            </a:r>
            <a:r>
              <a:rPr lang="en-US" dirty="0" err="1" smtClean="0"/>
              <a:t>QoS</a:t>
            </a:r>
            <a:r>
              <a:rPr lang="en-US" dirty="0" smtClean="0"/>
              <a:t> </a:t>
            </a:r>
            <a:r>
              <a:rPr lang="en-US" dirty="0" err="1" smtClean="0"/>
              <a:t>Pada</a:t>
            </a:r>
            <a:r>
              <a:rPr lang="en-US" dirty="0" smtClean="0"/>
              <a:t> </a:t>
            </a:r>
            <a:r>
              <a:rPr lang="en-US" dirty="0" err="1" smtClean="0"/>
              <a:t>Jaringan</a:t>
            </a:r>
            <a:endParaRPr lang="en-US" dirty="0"/>
          </a:p>
        </p:txBody>
      </p:sp>
      <p:sp>
        <p:nvSpPr>
          <p:cNvPr id="3" name="Content Placeholder 2"/>
          <p:cNvSpPr>
            <a:spLocks noGrp="1"/>
          </p:cNvSpPr>
          <p:nvPr>
            <p:ph idx="1"/>
          </p:nvPr>
        </p:nvSpPr>
        <p:spPr/>
        <p:txBody>
          <a:bodyPr/>
          <a:lstStyle/>
          <a:p>
            <a:r>
              <a:rPr lang="en-US" dirty="0" smtClean="0"/>
              <a:t>Scheduling : </a:t>
            </a:r>
          </a:p>
          <a:p>
            <a:pPr lvl="1"/>
            <a:r>
              <a:rPr lang="en-US" dirty="0" smtClean="0"/>
              <a:t>FIFO Queuing</a:t>
            </a:r>
          </a:p>
          <a:p>
            <a:pPr lvl="1"/>
            <a:r>
              <a:rPr lang="en-US" dirty="0" smtClean="0"/>
              <a:t>Priority Queuing</a:t>
            </a:r>
          </a:p>
          <a:p>
            <a:pPr lvl="1"/>
            <a:r>
              <a:rPr lang="en-US" dirty="0" smtClean="0"/>
              <a:t>Weighted Fair Queuing</a:t>
            </a:r>
          </a:p>
          <a:p>
            <a:r>
              <a:rPr lang="en-US" dirty="0" smtClean="0"/>
              <a:t>Traffic Shaping (Leaky Bucket)</a:t>
            </a:r>
          </a:p>
          <a:p>
            <a:r>
              <a:rPr lang="en-US" dirty="0" smtClean="0"/>
              <a:t>Resource Reservation (Integrated Service/ </a:t>
            </a:r>
            <a:r>
              <a:rPr lang="en-US" dirty="0" err="1" smtClean="0"/>
              <a:t>IntServ</a:t>
            </a:r>
            <a:r>
              <a:rPr lang="en-US" dirty="0" smtClean="0"/>
              <a:t>)</a:t>
            </a:r>
          </a:p>
          <a:p>
            <a:r>
              <a:rPr lang="en-US" dirty="0" smtClean="0"/>
              <a:t>Admission Control (Differentiated Service/ </a:t>
            </a:r>
            <a:r>
              <a:rPr lang="en-US" dirty="0" err="1" smtClean="0"/>
              <a:t>DiffServ</a:t>
            </a:r>
            <a:r>
              <a:rPr lang="en-US"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dirty="0" smtClean="0"/>
              <a:t>FIFO</a:t>
            </a:r>
            <a:endParaRPr lang="en-US" dirty="0"/>
          </a:p>
        </p:txBody>
      </p:sp>
      <p:sp>
        <p:nvSpPr>
          <p:cNvPr id="3" name="Content Placeholder 2"/>
          <p:cNvSpPr>
            <a:spLocks noGrp="1"/>
          </p:cNvSpPr>
          <p:nvPr>
            <p:ph idx="1"/>
          </p:nvPr>
        </p:nvSpPr>
        <p:spPr>
          <a:xfrm>
            <a:off x="457200" y="4038600"/>
            <a:ext cx="8229600" cy="2286000"/>
          </a:xfrm>
        </p:spPr>
        <p:txBody>
          <a:bodyPr/>
          <a:lstStyle/>
          <a:p>
            <a:endParaRPr lang="en-US" dirty="0"/>
          </a:p>
        </p:txBody>
      </p:sp>
      <p:pic>
        <p:nvPicPr>
          <p:cNvPr id="2050" name="Picture 2"/>
          <p:cNvPicPr>
            <a:picLocks noChangeAspect="1" noChangeArrowheads="1"/>
          </p:cNvPicPr>
          <p:nvPr/>
        </p:nvPicPr>
        <p:blipFill>
          <a:blip r:embed="rId3"/>
          <a:srcRect/>
          <a:stretch>
            <a:fillRect/>
          </a:stretch>
        </p:blipFill>
        <p:spPr bwMode="auto">
          <a:xfrm>
            <a:off x="76200" y="1219200"/>
            <a:ext cx="8924087" cy="2028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dirty="0" smtClean="0"/>
              <a:t>Priority Queuing</a:t>
            </a:r>
            <a:endParaRPr lang="en-US" dirty="0"/>
          </a:p>
        </p:txBody>
      </p:sp>
      <p:sp>
        <p:nvSpPr>
          <p:cNvPr id="3" name="Content Placeholder 2"/>
          <p:cNvSpPr>
            <a:spLocks noGrp="1"/>
          </p:cNvSpPr>
          <p:nvPr>
            <p:ph idx="1"/>
          </p:nvPr>
        </p:nvSpPr>
        <p:spPr>
          <a:xfrm>
            <a:off x="457200" y="4953000"/>
            <a:ext cx="8229600" cy="1371600"/>
          </a:xfrm>
        </p:spPr>
        <p:txBody>
          <a:bodyPr/>
          <a:lstStyle/>
          <a:p>
            <a:endParaRPr lang="en-US" dirty="0"/>
          </a:p>
        </p:txBody>
      </p:sp>
      <p:pic>
        <p:nvPicPr>
          <p:cNvPr id="3074" name="Picture 2"/>
          <p:cNvPicPr>
            <a:picLocks noChangeAspect="1" noChangeArrowheads="1"/>
          </p:cNvPicPr>
          <p:nvPr/>
        </p:nvPicPr>
        <p:blipFill>
          <a:blip r:embed="rId3"/>
          <a:srcRect/>
          <a:stretch>
            <a:fillRect/>
          </a:stretch>
        </p:blipFill>
        <p:spPr bwMode="auto">
          <a:xfrm>
            <a:off x="608174" y="1905000"/>
            <a:ext cx="8002426" cy="2963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0FEA8278-ECC5-4F84-9050-1FC56D35E43E}" type="slidenum">
              <a:rPr lang="en-US" altLang="en-US"/>
              <a:pPr/>
              <a:t>2</a:t>
            </a:fld>
            <a:endParaRPr lang="en-US" altLang="en-US"/>
          </a:p>
        </p:txBody>
      </p:sp>
      <p:sp>
        <p:nvSpPr>
          <p:cNvPr id="56323" name="Rectangle 3" descr="Slide3"/>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56324"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56325"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dirty="0" smtClean="0"/>
              <a:t>Weighted Fair Queuing</a:t>
            </a:r>
            <a:endParaRPr lang="en-US" dirty="0"/>
          </a:p>
        </p:txBody>
      </p:sp>
      <p:sp>
        <p:nvSpPr>
          <p:cNvPr id="3" name="Content Placeholder 2"/>
          <p:cNvSpPr>
            <a:spLocks noGrp="1"/>
          </p:cNvSpPr>
          <p:nvPr>
            <p:ph idx="1"/>
          </p:nvPr>
        </p:nvSpPr>
        <p:spPr>
          <a:xfrm>
            <a:off x="457200" y="4953000"/>
            <a:ext cx="8229600" cy="1371600"/>
          </a:xfrm>
        </p:spPr>
        <p:txBody>
          <a:bodyPr/>
          <a:lstStyle/>
          <a:p>
            <a:endParaRPr lang="en-US" dirty="0"/>
          </a:p>
        </p:txBody>
      </p:sp>
      <p:pic>
        <p:nvPicPr>
          <p:cNvPr id="4098" name="Picture 2"/>
          <p:cNvPicPr>
            <a:picLocks noChangeAspect="1" noChangeArrowheads="1"/>
          </p:cNvPicPr>
          <p:nvPr/>
        </p:nvPicPr>
        <p:blipFill>
          <a:blip r:embed="rId3"/>
          <a:srcRect/>
          <a:stretch>
            <a:fillRect/>
          </a:stretch>
        </p:blipFill>
        <p:spPr bwMode="auto">
          <a:xfrm>
            <a:off x="990600" y="1905000"/>
            <a:ext cx="7148381"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r"/>
            <a:r>
              <a:rPr lang="en-US" dirty="0" smtClean="0"/>
              <a:t>Traffic Shaping</a:t>
            </a:r>
            <a:endParaRPr lang="en-US" dirty="0"/>
          </a:p>
        </p:txBody>
      </p:sp>
      <p:sp>
        <p:nvSpPr>
          <p:cNvPr id="3" name="Content Placeholder 2"/>
          <p:cNvSpPr>
            <a:spLocks noGrp="1"/>
          </p:cNvSpPr>
          <p:nvPr>
            <p:ph idx="1"/>
          </p:nvPr>
        </p:nvSpPr>
        <p:spPr>
          <a:xfrm>
            <a:off x="457200" y="4953000"/>
            <a:ext cx="8229600" cy="1371600"/>
          </a:xfrm>
        </p:spPr>
        <p:txBody>
          <a:bodyPr/>
          <a:lstStyle/>
          <a:p>
            <a:endParaRPr lang="en-US" dirty="0"/>
          </a:p>
        </p:txBody>
      </p:sp>
      <p:pic>
        <p:nvPicPr>
          <p:cNvPr id="5122" name="Picture 2"/>
          <p:cNvPicPr>
            <a:picLocks noChangeAspect="1" noChangeArrowheads="1"/>
          </p:cNvPicPr>
          <p:nvPr/>
        </p:nvPicPr>
        <p:blipFill>
          <a:blip r:embed="rId3"/>
          <a:srcRect/>
          <a:stretch>
            <a:fillRect/>
          </a:stretch>
        </p:blipFill>
        <p:spPr bwMode="auto">
          <a:xfrm>
            <a:off x="4228753" y="1371600"/>
            <a:ext cx="4915247" cy="17526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0" y="1371600"/>
            <a:ext cx="4086757"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292D108E-2FAD-4C87-A3D3-D6A106AA0D93}" type="slidenum">
              <a:rPr lang="en-US" altLang="en-US"/>
              <a:pPr/>
              <a:t>22</a:t>
            </a:fld>
            <a:endParaRPr lang="en-US" altLang="en-US"/>
          </a:p>
        </p:txBody>
      </p:sp>
      <p:sp>
        <p:nvSpPr>
          <p:cNvPr id="83971" name="Rectangle 3" descr="Slide30"/>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83972"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83973"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33F55934-0215-4D57-A09D-5F1F76C4EB80}" type="slidenum">
              <a:rPr lang="en-US" altLang="en-US"/>
              <a:pPr/>
              <a:t>23</a:t>
            </a:fld>
            <a:endParaRPr lang="en-US" altLang="en-US"/>
          </a:p>
        </p:txBody>
      </p:sp>
      <p:sp>
        <p:nvSpPr>
          <p:cNvPr id="84995" name="Rectangle 3" descr="Slide31"/>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84996"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84997"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4AE7CAC9-3E94-410E-993F-C7B690297EEC}" type="slidenum">
              <a:rPr lang="en-US" altLang="en-US"/>
              <a:pPr/>
              <a:t>24</a:t>
            </a:fld>
            <a:endParaRPr lang="en-US" altLang="en-US"/>
          </a:p>
        </p:txBody>
      </p:sp>
      <p:sp>
        <p:nvSpPr>
          <p:cNvPr id="86019" name="Rectangle 3" descr="Slide32"/>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86020"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86021"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85ACB941-3F8A-42FF-9025-2A7359B0D14A}" type="slidenum">
              <a:rPr lang="en-US"/>
              <a:pPr/>
              <a:t>25</a:t>
            </a:fld>
            <a:endParaRPr lang="en-US"/>
          </a:p>
        </p:txBody>
      </p:sp>
      <p:sp>
        <p:nvSpPr>
          <p:cNvPr id="44035" name="Rectangle 2"/>
          <p:cNvSpPr>
            <a:spLocks noGrp="1" noChangeArrowheads="1"/>
          </p:cNvSpPr>
          <p:nvPr>
            <p:ph type="title"/>
          </p:nvPr>
        </p:nvSpPr>
        <p:spPr>
          <a:xfrm>
            <a:off x="457200" y="0"/>
            <a:ext cx="8229600" cy="1143000"/>
          </a:xfrm>
        </p:spPr>
        <p:txBody>
          <a:bodyPr/>
          <a:lstStyle/>
          <a:p>
            <a:pPr algn="r"/>
            <a:r>
              <a:rPr lang="en-US" dirty="0" smtClean="0"/>
              <a:t>IETF Differentiated Services</a:t>
            </a:r>
          </a:p>
        </p:txBody>
      </p:sp>
      <p:sp>
        <p:nvSpPr>
          <p:cNvPr id="44036" name="Rectangle 3"/>
          <p:cNvSpPr>
            <a:spLocks noGrp="1" noChangeArrowheads="1"/>
          </p:cNvSpPr>
          <p:nvPr>
            <p:ph type="body" idx="1"/>
          </p:nvPr>
        </p:nvSpPr>
        <p:spPr>
          <a:xfrm>
            <a:off x="533400" y="1371600"/>
            <a:ext cx="7772400" cy="5029200"/>
          </a:xfrm>
        </p:spPr>
        <p:txBody>
          <a:bodyPr>
            <a:normAutofit/>
          </a:bodyPr>
          <a:lstStyle/>
          <a:p>
            <a:pPr>
              <a:buFont typeface="ZapfDingbats" pitchFamily="82" charset="2"/>
              <a:buNone/>
            </a:pPr>
            <a:r>
              <a:rPr lang="en-US" sz="2400" dirty="0" smtClean="0">
                <a:solidFill>
                  <a:schemeClr val="accent2"/>
                </a:solidFill>
              </a:rPr>
              <a:t>Concerns with </a:t>
            </a:r>
            <a:r>
              <a:rPr lang="en-US" sz="2400" dirty="0" err="1" smtClean="0">
                <a:solidFill>
                  <a:schemeClr val="accent2"/>
                </a:solidFill>
              </a:rPr>
              <a:t>Intserv</a:t>
            </a:r>
            <a:r>
              <a:rPr lang="en-US" sz="2400" dirty="0" smtClean="0">
                <a:solidFill>
                  <a:schemeClr val="accent2"/>
                </a:solidFill>
              </a:rPr>
              <a:t>:</a:t>
            </a:r>
            <a:endParaRPr lang="en-US" sz="2400" dirty="0" smtClean="0"/>
          </a:p>
          <a:p>
            <a:r>
              <a:rPr lang="en-US" sz="2400" dirty="0" smtClean="0">
                <a:solidFill>
                  <a:srgbClr val="FF0000"/>
                </a:solidFill>
              </a:rPr>
              <a:t>Scalability: </a:t>
            </a:r>
            <a:r>
              <a:rPr lang="en-US" sz="2400" dirty="0" smtClean="0"/>
              <a:t>signaling, maintaining per-flow router state difficult with large number of flows </a:t>
            </a:r>
          </a:p>
          <a:p>
            <a:r>
              <a:rPr lang="en-US" sz="2400" dirty="0" smtClean="0">
                <a:solidFill>
                  <a:srgbClr val="FF0000"/>
                </a:solidFill>
              </a:rPr>
              <a:t>Flexible Service Models:</a:t>
            </a:r>
            <a:r>
              <a:rPr lang="en-US" sz="2400" dirty="0" smtClean="0"/>
              <a:t> </a:t>
            </a:r>
            <a:r>
              <a:rPr lang="en-US" sz="2400" dirty="0" err="1" smtClean="0"/>
              <a:t>Intserv</a:t>
            </a:r>
            <a:r>
              <a:rPr lang="en-US" sz="2400" dirty="0" smtClean="0"/>
              <a:t> has only two classes. Also want “qualitative” service classes</a:t>
            </a:r>
          </a:p>
          <a:p>
            <a:pPr lvl="1"/>
            <a:r>
              <a:rPr lang="en-US" sz="2000" dirty="0" smtClean="0"/>
              <a:t>relative service distinction: Platinum, Gold, Silver</a:t>
            </a:r>
          </a:p>
          <a:p>
            <a:pPr lvl="1"/>
            <a:endParaRPr lang="en-US" sz="2000" dirty="0" smtClean="0"/>
          </a:p>
          <a:p>
            <a:pPr>
              <a:buFont typeface="ZapfDingbats" pitchFamily="82" charset="2"/>
              <a:buNone/>
            </a:pPr>
            <a:r>
              <a:rPr lang="en-US" sz="2400" dirty="0" err="1" smtClean="0">
                <a:solidFill>
                  <a:schemeClr val="accent2"/>
                </a:solidFill>
              </a:rPr>
              <a:t>Diffserv</a:t>
            </a:r>
            <a:r>
              <a:rPr lang="en-US" sz="2400" dirty="0" smtClean="0">
                <a:solidFill>
                  <a:schemeClr val="accent2"/>
                </a:solidFill>
              </a:rPr>
              <a:t> approach:</a:t>
            </a:r>
            <a:r>
              <a:rPr lang="en-US" sz="2400" dirty="0" smtClean="0"/>
              <a:t> </a:t>
            </a:r>
          </a:p>
          <a:p>
            <a:r>
              <a:rPr lang="en-US" sz="2400" dirty="0" smtClean="0"/>
              <a:t>simple functions in network core, relatively complex functions at edge routers (or hosts)</a:t>
            </a:r>
          </a:p>
          <a:p>
            <a:r>
              <a:rPr lang="en-US" sz="2400" dirty="0" smtClean="0"/>
              <a:t>Don’t define service classes, provide functional components to build service classes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D37CC4AF-7D06-44AF-9CFE-E48257E4B561}" type="slidenum">
              <a:rPr lang="en-US" altLang="en-US"/>
              <a:pPr/>
              <a:t>26</a:t>
            </a:fld>
            <a:endParaRPr lang="en-US" altLang="en-US"/>
          </a:p>
        </p:txBody>
      </p:sp>
      <p:sp>
        <p:nvSpPr>
          <p:cNvPr id="74755" name="Rectangle 3" descr="Slide21"/>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74756" name="Rectangle 4"/>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
        <p:nvSpPr>
          <p:cNvPr id="74757" name="Rectangle 5"/>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2B6A3787-8679-4871-8CD9-9B2FCCF8860D}" type="slidenum">
              <a:rPr lang="en-US" altLang="en-US"/>
              <a:pPr/>
              <a:t>27</a:t>
            </a:fld>
            <a:endParaRPr lang="en-US" altLang="en-US"/>
          </a:p>
        </p:txBody>
      </p:sp>
      <p:sp>
        <p:nvSpPr>
          <p:cNvPr id="75779" name="Rectangle 3" descr="Slide22"/>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75780"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75781"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1E597466-6B89-4F2B-9761-E4863CCB60AF}" type="slidenum">
              <a:rPr lang="en-US" altLang="en-US"/>
              <a:pPr/>
              <a:t>28</a:t>
            </a:fld>
            <a:endParaRPr lang="en-US" altLang="en-US"/>
          </a:p>
        </p:txBody>
      </p:sp>
      <p:sp>
        <p:nvSpPr>
          <p:cNvPr id="76803" name="Rectangle 3" descr="Slide23"/>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76804"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76805"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Pengukuran</a:t>
            </a:r>
            <a:r>
              <a:rPr lang="en-US" dirty="0" smtClean="0"/>
              <a:t> </a:t>
            </a:r>
            <a:r>
              <a:rPr lang="en-US" dirty="0" err="1" smtClean="0"/>
              <a:t>QoS</a:t>
            </a:r>
            <a:endParaRPr lang="en-US" dirty="0"/>
          </a:p>
        </p:txBody>
      </p:sp>
      <p:sp>
        <p:nvSpPr>
          <p:cNvPr id="7" name="Text Placeholder 6"/>
          <p:cNvSpPr>
            <a:spLocks noGrp="1"/>
          </p:cNvSpPr>
          <p:nvPr>
            <p:ph type="body"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546D0FA2-72A6-45E4-A6D5-5AE962AB2A5C}" type="slidenum">
              <a:rPr lang="en-US" altLang="en-US"/>
              <a:pPr/>
              <a:t>3</a:t>
            </a:fld>
            <a:endParaRPr lang="en-US" altLang="en-US"/>
          </a:p>
        </p:txBody>
      </p:sp>
      <p:sp>
        <p:nvSpPr>
          <p:cNvPr id="57347" name="Rectangle 3" descr="Slide4"/>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57348"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57350" name="Rectangle 6"/>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8F0CEAA-2F89-4C9C-944A-477C44EA2C8F}" type="slidenum">
              <a:rPr lang="en-US" altLang="en-US"/>
              <a:pPr/>
              <a:t>30</a:t>
            </a:fld>
            <a:endParaRPr lang="en-US" altLang="en-US"/>
          </a:p>
        </p:txBody>
      </p:sp>
      <p:sp>
        <p:nvSpPr>
          <p:cNvPr id="9218" name="Rectangle 2"/>
          <p:cNvSpPr>
            <a:spLocks noGrp="1" noChangeArrowheads="1"/>
          </p:cNvSpPr>
          <p:nvPr>
            <p:ph type="title"/>
          </p:nvPr>
        </p:nvSpPr>
        <p:spPr>
          <a:xfrm>
            <a:off x="1371600" y="228600"/>
            <a:ext cx="6553200" cy="1143000"/>
          </a:xfrm>
        </p:spPr>
        <p:txBody>
          <a:bodyPr/>
          <a:lstStyle/>
          <a:p>
            <a:r>
              <a:rPr lang="id-ID" sz="3500"/>
              <a:t>Pengukuran Kualitas VoIP</a:t>
            </a:r>
            <a:endParaRPr lang="en-GB" sz="3500"/>
          </a:p>
        </p:txBody>
      </p:sp>
      <p:sp>
        <p:nvSpPr>
          <p:cNvPr id="9219" name="Rectangle 3"/>
          <p:cNvSpPr>
            <a:spLocks noGrp="1" noChangeArrowheads="1"/>
          </p:cNvSpPr>
          <p:nvPr>
            <p:ph type="body" idx="1"/>
          </p:nvPr>
        </p:nvSpPr>
        <p:spPr>
          <a:xfrm>
            <a:off x="457200" y="1828800"/>
            <a:ext cx="8229600" cy="4724400"/>
          </a:xfrm>
        </p:spPr>
        <p:txBody>
          <a:bodyPr/>
          <a:lstStyle/>
          <a:p>
            <a:pPr>
              <a:lnSpc>
                <a:spcPct val="90000"/>
              </a:lnSpc>
            </a:pPr>
            <a:r>
              <a:rPr lang="id-ID" sz="2600"/>
              <a:t>MOS (Mean Opinion Score) mrp metode yg digunakan untuk menentukan kualitas suara dlm jaringan IP berdasarkan standar ITU-T P.800</a:t>
            </a:r>
          </a:p>
          <a:p>
            <a:pPr>
              <a:lnSpc>
                <a:spcPct val="90000"/>
              </a:lnSpc>
              <a:buFont typeface="Wingdings" pitchFamily="2" charset="2"/>
              <a:buNone/>
            </a:pPr>
            <a:endParaRPr lang="id-ID" sz="2600"/>
          </a:p>
          <a:p>
            <a:pPr>
              <a:lnSpc>
                <a:spcPct val="90000"/>
              </a:lnSpc>
            </a:pPr>
            <a:r>
              <a:rPr lang="id-ID" sz="2600"/>
              <a:t>Metode ini bersifat subjektif krn berdasarkan pendapat orang-perorangan</a:t>
            </a:r>
          </a:p>
          <a:p>
            <a:pPr>
              <a:lnSpc>
                <a:spcPct val="90000"/>
              </a:lnSpc>
              <a:buFont typeface="Wingdings" pitchFamily="2" charset="2"/>
              <a:buNone/>
            </a:pPr>
            <a:endParaRPr lang="id-ID" sz="2600"/>
          </a:p>
          <a:p>
            <a:pPr>
              <a:lnSpc>
                <a:spcPct val="90000"/>
              </a:lnSpc>
            </a:pPr>
            <a:r>
              <a:rPr lang="id-ID" sz="2600"/>
              <a:t>Untuk menentukan nilai ada 2 cara yaitu :</a:t>
            </a:r>
          </a:p>
          <a:p>
            <a:pPr lvl="1">
              <a:lnSpc>
                <a:spcPct val="90000"/>
              </a:lnSpc>
              <a:buClr>
                <a:schemeClr val="tx1"/>
              </a:buClr>
              <a:buFont typeface="Wingdings" pitchFamily="2" charset="2"/>
              <a:buChar char="v"/>
            </a:pPr>
            <a:r>
              <a:rPr lang="id-ID"/>
              <a:t> Coversation opinion</a:t>
            </a:r>
          </a:p>
          <a:p>
            <a:pPr lvl="1">
              <a:lnSpc>
                <a:spcPct val="90000"/>
              </a:lnSpc>
              <a:buClr>
                <a:schemeClr val="tx1"/>
              </a:buClr>
              <a:buFont typeface="Wingdings" pitchFamily="2" charset="2"/>
              <a:buChar char="v"/>
            </a:pPr>
            <a:r>
              <a:rPr lang="id-ID"/>
              <a:t> Listening test</a:t>
            </a:r>
            <a:endParaRPr lang="en-GB"/>
          </a:p>
        </p:txBody>
      </p:sp>
      <p:sp>
        <p:nvSpPr>
          <p:cNvPr id="9220" name="Line 4"/>
          <p:cNvSpPr>
            <a:spLocks noChangeShapeType="1"/>
          </p:cNvSpPr>
          <p:nvPr/>
        </p:nvSpPr>
        <p:spPr bwMode="auto">
          <a:xfrm>
            <a:off x="1447800" y="1524000"/>
            <a:ext cx="6324600" cy="0"/>
          </a:xfrm>
          <a:prstGeom prst="line">
            <a:avLst/>
          </a:prstGeom>
          <a:noFill/>
          <a:ln w="76200" cmpd="tri">
            <a:solidFill>
              <a:schemeClr val="bg2"/>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p:cNvSpPr>
            <a:spLocks noGrp="1"/>
          </p:cNvSpPr>
          <p:nvPr>
            <p:ph type="sldNum" sz="quarter" idx="12"/>
          </p:nvPr>
        </p:nvSpPr>
        <p:spPr/>
        <p:txBody>
          <a:bodyPr/>
          <a:lstStyle/>
          <a:p>
            <a:fld id="{DA0475AF-B990-491E-B0B5-518457238E46}" type="slidenum">
              <a:rPr lang="en-US" altLang="en-US"/>
              <a:pPr/>
              <a:t>31</a:t>
            </a:fld>
            <a:endParaRPr lang="en-US" altLang="en-US"/>
          </a:p>
        </p:txBody>
      </p:sp>
      <p:sp>
        <p:nvSpPr>
          <p:cNvPr id="10242" name="Rectangle 2"/>
          <p:cNvSpPr>
            <a:spLocks noGrp="1" noChangeArrowheads="1"/>
          </p:cNvSpPr>
          <p:nvPr>
            <p:ph type="title"/>
          </p:nvPr>
        </p:nvSpPr>
        <p:spPr>
          <a:xfrm>
            <a:off x="1371600" y="228600"/>
            <a:ext cx="6553200" cy="1143000"/>
          </a:xfrm>
        </p:spPr>
        <p:txBody>
          <a:bodyPr/>
          <a:lstStyle/>
          <a:p>
            <a:r>
              <a:rPr lang="id-ID" sz="3500"/>
              <a:t>Rekomendasi nilai ITU-T P.800 untuk nilai MOS :</a:t>
            </a:r>
            <a:endParaRPr lang="en-GB" sz="3500"/>
          </a:p>
        </p:txBody>
      </p:sp>
      <p:graphicFrame>
        <p:nvGraphicFramePr>
          <p:cNvPr id="10243" name="Group 3"/>
          <p:cNvGraphicFramePr>
            <a:graphicFrameLocks noGrp="1"/>
          </p:cNvGraphicFramePr>
          <p:nvPr>
            <p:ph idx="4294967295"/>
          </p:nvPr>
        </p:nvGraphicFramePr>
        <p:xfrm>
          <a:off x="1600200" y="2387600"/>
          <a:ext cx="5715000" cy="2673351"/>
        </p:xfrm>
        <a:graphic>
          <a:graphicData uri="http://schemas.openxmlformats.org/drawingml/2006/table">
            <a:tbl>
              <a:tblPr/>
              <a:tblGrid>
                <a:gridCol w="2449513"/>
                <a:gridCol w="3265487"/>
              </a:tblGrid>
              <a:tr h="4333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Castellar" pitchFamily="18" charset="0"/>
                          <a:cs typeface="Arial" pitchFamily="34" charset="0"/>
                        </a:rPr>
                        <a:t>NILAI </a:t>
                      </a:r>
                      <a:r>
                        <a:rPr kumimoji="0" lang="en-US" sz="1800" b="1" i="0" u="none" strike="noStrike" cap="none" normalizeH="0" baseline="0" smtClean="0">
                          <a:ln>
                            <a:noFill/>
                          </a:ln>
                          <a:solidFill>
                            <a:schemeClr val="tx1"/>
                          </a:solidFill>
                          <a:effectLst/>
                          <a:latin typeface="Castellar" pitchFamily="18" charset="0"/>
                          <a:cs typeface="Arial" pitchFamily="34" charset="0"/>
                        </a:rPr>
                        <a:t> MOS</a:t>
                      </a:r>
                      <a:endParaRPr kumimoji="0" lang="en-US" sz="1800" b="0" i="0" u="none" strike="noStrike" cap="none" normalizeH="0" baseline="0" smtClean="0">
                        <a:ln>
                          <a:noFill/>
                        </a:ln>
                        <a:solidFill>
                          <a:schemeClr val="tx1"/>
                        </a:solidFill>
                        <a:effectLst/>
                        <a:latin typeface="Castellar"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tx1"/>
                          </a:solidFill>
                          <a:effectLst/>
                          <a:latin typeface="Castellar" pitchFamily="18" charset="0"/>
                          <a:cs typeface="Arial" pitchFamily="34" charset="0"/>
                        </a:rPr>
                        <a:t>OPINI</a:t>
                      </a:r>
                      <a:endParaRPr kumimoji="0" lang="en-US" sz="1800" b="0" i="0" u="none" strike="noStrike" cap="none" normalizeH="0" baseline="0" smtClean="0">
                        <a:ln>
                          <a:noFill/>
                        </a:ln>
                        <a:solidFill>
                          <a:schemeClr val="tx1"/>
                        </a:solidFill>
                        <a:effectLst/>
                        <a:latin typeface="Castellar"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pitchFamily="34" charset="0"/>
                        </a:rPr>
                        <a:t>5</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pitchFamily="34" charset="0"/>
                        </a:rPr>
                        <a:t>sangat baik</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pitchFamily="34" charset="0"/>
                        </a:rPr>
                        <a:t>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pitchFamily="34" charset="0"/>
                        </a:rPr>
                        <a:t>baik</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pitchFamily="34" charset="0"/>
                        </a:rPr>
                        <a:t>3</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pitchFamily="34" charset="0"/>
                        </a:rPr>
                        <a:t>cukup baik</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pitchFamily="34" charset="0"/>
                        </a:rPr>
                        <a:t>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pitchFamily="34" charset="0"/>
                        </a:rPr>
                        <a:t>tidak baik</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pitchFamily="34" charset="0"/>
                        </a:rPr>
                        <a:t>1</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Arial" pitchFamily="34" charset="0"/>
                        </a:rPr>
                        <a:t>buruk</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66" name="Line 26"/>
          <p:cNvSpPr>
            <a:spLocks noChangeShapeType="1"/>
          </p:cNvSpPr>
          <p:nvPr/>
        </p:nvSpPr>
        <p:spPr bwMode="auto">
          <a:xfrm>
            <a:off x="1524000" y="1524000"/>
            <a:ext cx="6324600" cy="0"/>
          </a:xfrm>
          <a:prstGeom prst="line">
            <a:avLst/>
          </a:prstGeom>
          <a:noFill/>
          <a:ln w="76200" cmpd="tri">
            <a:solidFill>
              <a:schemeClr val="bg2"/>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C8B47C1-56F0-4302-9DBC-543F24B06709}" type="slidenum">
              <a:rPr lang="en-US" altLang="en-US"/>
              <a:pPr/>
              <a:t>32</a:t>
            </a:fld>
            <a:endParaRPr lang="en-US" altLang="en-US"/>
          </a:p>
        </p:txBody>
      </p:sp>
      <p:sp>
        <p:nvSpPr>
          <p:cNvPr id="12290" name="Rectangle 2"/>
          <p:cNvSpPr>
            <a:spLocks noGrp="1" noChangeArrowheads="1"/>
          </p:cNvSpPr>
          <p:nvPr>
            <p:ph type="title"/>
          </p:nvPr>
        </p:nvSpPr>
        <p:spPr>
          <a:xfrm>
            <a:off x="1371600" y="228600"/>
            <a:ext cx="6629400" cy="1066800"/>
          </a:xfrm>
        </p:spPr>
        <p:txBody>
          <a:bodyPr>
            <a:normAutofit fontScale="90000"/>
          </a:bodyPr>
          <a:lstStyle/>
          <a:p>
            <a:r>
              <a:rPr lang="id-ID" sz="3500" dirty="0"/>
              <a:t>Pengukuran menggunakan Software </a:t>
            </a:r>
            <a:r>
              <a:rPr lang="id-ID" sz="3500" dirty="0" smtClean="0"/>
              <a:t>Ethereal</a:t>
            </a:r>
            <a:r>
              <a:rPr lang="en-US" sz="3500" dirty="0" smtClean="0"/>
              <a:t>/</a:t>
            </a:r>
            <a:r>
              <a:rPr lang="en-US" sz="3500" dirty="0" err="1" smtClean="0"/>
              <a:t>Wireshark</a:t>
            </a:r>
            <a:endParaRPr lang="en-GB" sz="3500" dirty="0"/>
          </a:p>
        </p:txBody>
      </p:sp>
      <p:sp>
        <p:nvSpPr>
          <p:cNvPr id="12291" name="Rectangle 3"/>
          <p:cNvSpPr>
            <a:spLocks noGrp="1" noChangeArrowheads="1"/>
          </p:cNvSpPr>
          <p:nvPr>
            <p:ph type="body" idx="1"/>
          </p:nvPr>
        </p:nvSpPr>
        <p:spPr>
          <a:xfrm>
            <a:off x="457200" y="1524000"/>
            <a:ext cx="8229600" cy="4602163"/>
          </a:xfrm>
        </p:spPr>
        <p:txBody>
          <a:bodyPr/>
          <a:lstStyle/>
          <a:p>
            <a:r>
              <a:rPr lang="id-ID" sz="2100"/>
              <a:t>Penyetingan ethereal</a:t>
            </a:r>
            <a:endParaRPr lang="en-GB" sz="2100"/>
          </a:p>
        </p:txBody>
      </p:sp>
      <p:pic>
        <p:nvPicPr>
          <p:cNvPr id="12292" name="Picture 4" descr="jarkom gilo"/>
          <p:cNvPicPr>
            <a:picLocks noChangeAspect="1" noChangeArrowheads="1"/>
          </p:cNvPicPr>
          <p:nvPr/>
        </p:nvPicPr>
        <p:blipFill>
          <a:blip r:embed="rId3"/>
          <a:srcRect/>
          <a:stretch>
            <a:fillRect/>
          </a:stretch>
        </p:blipFill>
        <p:spPr bwMode="auto">
          <a:xfrm>
            <a:off x="533400" y="2057400"/>
            <a:ext cx="8229600" cy="4467225"/>
          </a:xfrm>
          <a:prstGeom prst="rect">
            <a:avLst/>
          </a:prstGeom>
          <a:noFill/>
          <a:ln w="9525">
            <a:noFill/>
            <a:miter lim="800000"/>
            <a:headEnd/>
            <a:tailEnd/>
          </a:ln>
        </p:spPr>
      </p:pic>
      <p:sp>
        <p:nvSpPr>
          <p:cNvPr id="12293" name="Line 5"/>
          <p:cNvSpPr>
            <a:spLocks noChangeShapeType="1"/>
          </p:cNvSpPr>
          <p:nvPr/>
        </p:nvSpPr>
        <p:spPr bwMode="auto">
          <a:xfrm>
            <a:off x="1524000" y="1447800"/>
            <a:ext cx="6324600" cy="0"/>
          </a:xfrm>
          <a:prstGeom prst="line">
            <a:avLst/>
          </a:prstGeom>
          <a:noFill/>
          <a:ln w="76200" cmpd="tri">
            <a:solidFill>
              <a:schemeClr val="bg2"/>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EB1EEAB-AE47-4634-AB71-663792946A3E}" type="slidenum">
              <a:rPr lang="en-US" altLang="en-US"/>
              <a:pPr/>
              <a:t>33</a:t>
            </a:fld>
            <a:endParaRPr lang="en-US" altLang="en-US"/>
          </a:p>
        </p:txBody>
      </p:sp>
      <p:sp>
        <p:nvSpPr>
          <p:cNvPr id="13314" name="Rectangle 2"/>
          <p:cNvSpPr>
            <a:spLocks noGrp="1" noChangeArrowheads="1"/>
          </p:cNvSpPr>
          <p:nvPr>
            <p:ph type="title"/>
          </p:nvPr>
        </p:nvSpPr>
        <p:spPr/>
        <p:txBody>
          <a:bodyPr/>
          <a:lstStyle/>
          <a:p>
            <a:r>
              <a:rPr lang="id-ID" dirty="0"/>
              <a:t>Lanjutan</a:t>
            </a:r>
            <a:r>
              <a:rPr lang="id-ID" dirty="0" smtClean="0"/>
              <a:t>...</a:t>
            </a:r>
            <a:endParaRPr lang="en-GB" dirty="0"/>
          </a:p>
        </p:txBody>
      </p:sp>
      <p:sp>
        <p:nvSpPr>
          <p:cNvPr id="13315" name="Rectangle 3"/>
          <p:cNvSpPr>
            <a:spLocks noGrp="1" noChangeArrowheads="1"/>
          </p:cNvSpPr>
          <p:nvPr>
            <p:ph type="body" idx="1"/>
          </p:nvPr>
        </p:nvSpPr>
        <p:spPr/>
        <p:txBody>
          <a:bodyPr/>
          <a:lstStyle/>
          <a:p>
            <a:r>
              <a:rPr lang="id-ID" sz="2100"/>
              <a:t>Melakukan komunikasi dengan end user melewati jaringan yang diamati</a:t>
            </a:r>
          </a:p>
          <a:p>
            <a:r>
              <a:rPr lang="id-ID" sz="2100"/>
              <a:t>Melakukan capture packet</a:t>
            </a:r>
            <a:endParaRPr lang="en-GB" sz="2100"/>
          </a:p>
        </p:txBody>
      </p:sp>
      <p:pic>
        <p:nvPicPr>
          <p:cNvPr id="13316" name="Picture 4" descr="jarkom gilo1"/>
          <p:cNvPicPr>
            <a:picLocks noChangeAspect="1" noChangeArrowheads="1"/>
          </p:cNvPicPr>
          <p:nvPr/>
        </p:nvPicPr>
        <p:blipFill>
          <a:blip r:embed="rId3"/>
          <a:srcRect/>
          <a:stretch>
            <a:fillRect/>
          </a:stretch>
        </p:blipFill>
        <p:spPr bwMode="auto">
          <a:xfrm>
            <a:off x="762000" y="2971800"/>
            <a:ext cx="7924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F47353C-75AF-4CAC-AC5E-7B62E2F7012B}" type="slidenum">
              <a:rPr lang="en-US" altLang="en-US"/>
              <a:pPr/>
              <a:t>34</a:t>
            </a:fld>
            <a:endParaRPr lang="en-US" altLang="en-US"/>
          </a:p>
        </p:txBody>
      </p:sp>
      <p:sp>
        <p:nvSpPr>
          <p:cNvPr id="16386" name="Rectangle 2"/>
          <p:cNvSpPr>
            <a:spLocks noGrp="1" noChangeArrowheads="1"/>
          </p:cNvSpPr>
          <p:nvPr>
            <p:ph type="title"/>
          </p:nvPr>
        </p:nvSpPr>
        <p:spPr>
          <a:xfrm>
            <a:off x="1365250" y="122238"/>
            <a:ext cx="5937250" cy="984250"/>
          </a:xfrm>
        </p:spPr>
        <p:txBody>
          <a:bodyPr/>
          <a:lstStyle/>
          <a:p>
            <a:r>
              <a:rPr lang="id-ID" dirty="0"/>
              <a:t>Lanjutan</a:t>
            </a:r>
            <a:r>
              <a:rPr lang="id-ID" dirty="0" smtClean="0"/>
              <a:t>...</a:t>
            </a:r>
            <a:endParaRPr lang="en-GB" dirty="0"/>
          </a:p>
        </p:txBody>
      </p:sp>
      <p:sp>
        <p:nvSpPr>
          <p:cNvPr id="16387" name="Rectangle 3"/>
          <p:cNvSpPr>
            <a:spLocks noGrp="1" noChangeArrowheads="1"/>
          </p:cNvSpPr>
          <p:nvPr>
            <p:ph type="body" idx="1"/>
          </p:nvPr>
        </p:nvSpPr>
        <p:spPr>
          <a:xfrm>
            <a:off x="457200" y="1868488"/>
            <a:ext cx="8229600" cy="4262437"/>
          </a:xfrm>
        </p:spPr>
        <p:txBody>
          <a:bodyPr/>
          <a:lstStyle/>
          <a:p>
            <a:pPr marL="609600" indent="-609600"/>
            <a:r>
              <a:rPr lang="id-ID"/>
              <a:t>Menghitung rata-rata delay pengiriman packet satu arah (one way delay), jitter dan packet loss</a:t>
            </a:r>
          </a:p>
          <a:p>
            <a:pPr marL="609600" indent="-609600">
              <a:buFont typeface="Wingdings" pitchFamily="2" charset="2"/>
              <a:buNone/>
            </a:pPr>
            <a:endParaRPr lang="id-ID"/>
          </a:p>
          <a:p>
            <a:pPr marL="609600" indent="-609600"/>
            <a:r>
              <a:rPr lang="id-ID"/>
              <a:t>Menghitung MOS dari parameter yang telah diperoleh</a:t>
            </a:r>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2C2CE2C-253B-4CDD-AC34-05CB53FB3D03}" type="slidenum">
              <a:rPr lang="en-US" altLang="en-US"/>
              <a:pPr/>
              <a:t>35</a:t>
            </a:fld>
            <a:endParaRPr lang="en-US" altLang="en-US"/>
          </a:p>
        </p:txBody>
      </p:sp>
      <p:sp>
        <p:nvSpPr>
          <p:cNvPr id="17410" name="Rectangle 2"/>
          <p:cNvSpPr>
            <a:spLocks noGrp="1" noChangeArrowheads="1"/>
          </p:cNvSpPr>
          <p:nvPr>
            <p:ph type="title"/>
          </p:nvPr>
        </p:nvSpPr>
        <p:spPr>
          <a:xfrm>
            <a:off x="1295400" y="122238"/>
            <a:ext cx="6007100" cy="1295400"/>
          </a:xfrm>
        </p:spPr>
        <p:txBody>
          <a:bodyPr/>
          <a:lstStyle/>
          <a:p>
            <a:r>
              <a:rPr lang="id-ID" sz="3500"/>
              <a:t>Pengukuran menggunakan Command Prompt</a:t>
            </a:r>
            <a:endParaRPr lang="en-GB" sz="3500"/>
          </a:p>
        </p:txBody>
      </p:sp>
      <p:sp>
        <p:nvSpPr>
          <p:cNvPr id="17411" name="Rectangle 3"/>
          <p:cNvSpPr>
            <a:spLocks noGrp="1" noChangeArrowheads="1"/>
          </p:cNvSpPr>
          <p:nvPr>
            <p:ph type="body" idx="1"/>
          </p:nvPr>
        </p:nvSpPr>
        <p:spPr>
          <a:xfrm>
            <a:off x="457200" y="1981200"/>
            <a:ext cx="8229600" cy="4572000"/>
          </a:xfrm>
        </p:spPr>
        <p:txBody>
          <a:bodyPr/>
          <a:lstStyle/>
          <a:p>
            <a:pPr>
              <a:lnSpc>
                <a:spcPct val="90000"/>
              </a:lnSpc>
              <a:buFont typeface="Wingdings" pitchFamily="2" charset="2"/>
              <a:buNone/>
            </a:pPr>
            <a:r>
              <a:rPr lang="id-ID" b="1" i="1" u="sng"/>
              <a:t>PING</a:t>
            </a:r>
          </a:p>
          <a:p>
            <a:pPr>
              <a:lnSpc>
                <a:spcPct val="90000"/>
              </a:lnSpc>
            </a:pPr>
            <a:r>
              <a:rPr lang="id-ID"/>
              <a:t>Ping digunakan untuk memeriksa suatu server bekerja, dengan cara mengirimkan beberapa byte data dan menerima pantulannya.</a:t>
            </a:r>
          </a:p>
          <a:p>
            <a:pPr>
              <a:lnSpc>
                <a:spcPct val="90000"/>
              </a:lnSpc>
              <a:buFont typeface="Wingdings" pitchFamily="2" charset="2"/>
              <a:buNone/>
            </a:pPr>
            <a:endParaRPr lang="id-ID"/>
          </a:p>
          <a:p>
            <a:pPr>
              <a:lnSpc>
                <a:spcPct val="90000"/>
              </a:lnSpc>
            </a:pPr>
            <a:r>
              <a:rPr lang="id-ID"/>
              <a:t>Jika pantulan diterima berarti komputer tujuan memberi respon, dan menunjukkan bahwa komputer tujuan sedang beroperasi</a:t>
            </a:r>
            <a:endParaRPr lang="en-GB"/>
          </a:p>
        </p:txBody>
      </p:sp>
      <p:sp>
        <p:nvSpPr>
          <p:cNvPr id="17412" name="Line 4"/>
          <p:cNvSpPr>
            <a:spLocks noChangeShapeType="1"/>
          </p:cNvSpPr>
          <p:nvPr/>
        </p:nvSpPr>
        <p:spPr bwMode="auto">
          <a:xfrm>
            <a:off x="1524000" y="1524000"/>
            <a:ext cx="6324600" cy="0"/>
          </a:xfrm>
          <a:prstGeom prst="line">
            <a:avLst/>
          </a:prstGeom>
          <a:noFill/>
          <a:ln w="76200" cmpd="tri">
            <a:solidFill>
              <a:schemeClr val="bg2"/>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FF1E90-00C3-4E00-9D5A-A10863C7A721}" type="slidenum">
              <a:rPr lang="en-US" altLang="en-US"/>
              <a:pPr/>
              <a:t>36</a:t>
            </a:fld>
            <a:endParaRPr lang="en-US" altLang="en-US"/>
          </a:p>
        </p:txBody>
      </p:sp>
      <p:sp>
        <p:nvSpPr>
          <p:cNvPr id="18434" name="Rectangle 2"/>
          <p:cNvSpPr>
            <a:spLocks noGrp="1" noChangeArrowheads="1"/>
          </p:cNvSpPr>
          <p:nvPr>
            <p:ph type="title"/>
          </p:nvPr>
        </p:nvSpPr>
        <p:spPr/>
        <p:txBody>
          <a:bodyPr/>
          <a:lstStyle/>
          <a:p>
            <a:r>
              <a:rPr lang="id-ID"/>
              <a:t>Lanjutan...(1)</a:t>
            </a:r>
            <a:endParaRPr lang="en-GB"/>
          </a:p>
        </p:txBody>
      </p:sp>
      <p:sp>
        <p:nvSpPr>
          <p:cNvPr id="18435" name="Rectangle 3"/>
          <p:cNvSpPr>
            <a:spLocks noGrp="1" noChangeArrowheads="1"/>
          </p:cNvSpPr>
          <p:nvPr>
            <p:ph type="body" idx="1"/>
          </p:nvPr>
        </p:nvSpPr>
        <p:spPr>
          <a:xfrm>
            <a:off x="457200" y="1600200"/>
            <a:ext cx="8229600" cy="4724400"/>
          </a:xfrm>
        </p:spPr>
        <p:txBody>
          <a:bodyPr/>
          <a:lstStyle/>
          <a:p>
            <a:r>
              <a:rPr lang="id-ID"/>
              <a:t>Pengukuran ini sering digunakan untuk menentukan :</a:t>
            </a:r>
          </a:p>
          <a:p>
            <a:pPr lvl="1">
              <a:buClr>
                <a:schemeClr val="tx1"/>
              </a:buClr>
              <a:buSzPct val="85000"/>
              <a:buFont typeface="Wingdings" pitchFamily="2" charset="2"/>
              <a:buChar char="§"/>
            </a:pPr>
            <a:r>
              <a:rPr lang="id-ID"/>
              <a:t>Byte data yg dikirim</a:t>
            </a:r>
          </a:p>
          <a:p>
            <a:pPr lvl="1">
              <a:buClr>
                <a:schemeClr val="tx1"/>
              </a:buClr>
              <a:buSzPct val="85000"/>
              <a:buFont typeface="Wingdings" pitchFamily="2" charset="2"/>
              <a:buChar char="§"/>
            </a:pPr>
            <a:r>
              <a:rPr lang="id-ID"/>
              <a:t>Waktu yg dikirim</a:t>
            </a:r>
          </a:p>
          <a:p>
            <a:pPr lvl="1">
              <a:buClr>
                <a:schemeClr val="tx1"/>
              </a:buClr>
              <a:buSzPct val="85000"/>
              <a:buFont typeface="Wingdings" pitchFamily="2" charset="2"/>
              <a:buChar char="§"/>
            </a:pPr>
            <a:r>
              <a:rPr lang="id-ID"/>
              <a:t>TTL (Time to Live)</a:t>
            </a:r>
          </a:p>
          <a:p>
            <a:pPr lvl="1">
              <a:buClr>
                <a:schemeClr val="tx1"/>
              </a:buClr>
              <a:buSzPct val="85000"/>
              <a:buFont typeface="Wingdings" pitchFamily="2" charset="2"/>
              <a:buChar char="§"/>
            </a:pPr>
            <a:r>
              <a:rPr lang="id-ID"/>
              <a:t>Banyaknya paket yang dikirim</a:t>
            </a:r>
          </a:p>
          <a:p>
            <a:pPr lvl="1">
              <a:buClr>
                <a:schemeClr val="tx1"/>
              </a:buClr>
              <a:buSzPct val="85000"/>
              <a:buFont typeface="Wingdings" pitchFamily="2" charset="2"/>
              <a:buChar char="§"/>
            </a:pPr>
            <a:r>
              <a:rPr lang="id-ID"/>
              <a:t>Banyaknya paket yang diterima </a:t>
            </a:r>
          </a:p>
          <a:p>
            <a:pPr lvl="1">
              <a:buClr>
                <a:schemeClr val="tx1"/>
              </a:buClr>
              <a:buSzPct val="85000"/>
              <a:buFont typeface="Wingdings" pitchFamily="2" charset="2"/>
              <a:buChar char="§"/>
            </a:pPr>
            <a:r>
              <a:rPr lang="id-ID"/>
              <a:t>Average</a:t>
            </a:r>
            <a:endParaRPr lang="en-GB"/>
          </a:p>
          <a:p>
            <a:pPr>
              <a:buFont typeface="Wingdings" pitchFamily="2" charset="2"/>
              <a:buNone/>
            </a:pPr>
            <a:endParaRPr lang="id-ID" sz="36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F0CFA7B-F711-45E8-9B43-F5D4DA65BF98}" type="slidenum">
              <a:rPr lang="en-US" altLang="en-US"/>
              <a:pPr/>
              <a:t>37</a:t>
            </a:fld>
            <a:endParaRPr lang="en-US" altLang="en-US"/>
          </a:p>
        </p:txBody>
      </p:sp>
      <p:sp>
        <p:nvSpPr>
          <p:cNvPr id="19458" name="Rectangle 2"/>
          <p:cNvSpPr>
            <a:spLocks noGrp="1" noChangeArrowheads="1"/>
          </p:cNvSpPr>
          <p:nvPr>
            <p:ph type="title"/>
          </p:nvPr>
        </p:nvSpPr>
        <p:spPr>
          <a:xfrm>
            <a:off x="1295400" y="157163"/>
            <a:ext cx="6076950" cy="1035050"/>
          </a:xfrm>
        </p:spPr>
        <p:txBody>
          <a:bodyPr/>
          <a:lstStyle/>
          <a:p>
            <a:r>
              <a:rPr lang="id-ID"/>
              <a:t>Lanjutan...(2)</a:t>
            </a:r>
            <a:endParaRPr lang="en-GB"/>
          </a:p>
        </p:txBody>
      </p:sp>
      <p:pic>
        <p:nvPicPr>
          <p:cNvPr id="19459" name="Picture 3"/>
          <p:cNvPicPr>
            <a:picLocks noGrp="1" noChangeAspect="1" noChangeArrowheads="1"/>
          </p:cNvPicPr>
          <p:nvPr>
            <p:ph type="body" idx="1"/>
          </p:nvPr>
        </p:nvPicPr>
        <p:blipFill>
          <a:blip r:embed="rId3"/>
          <a:srcRect/>
          <a:stretch>
            <a:fillRect/>
          </a:stretch>
        </p:blipFill>
        <p:spPr>
          <a:xfrm>
            <a:off x="685800" y="1524000"/>
            <a:ext cx="7696200" cy="4648200"/>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BAEAAE0-1C4F-417A-AEC4-222A2194F7E1}" type="slidenum">
              <a:rPr lang="en-US" altLang="en-US"/>
              <a:pPr/>
              <a:t>38</a:t>
            </a:fld>
            <a:endParaRPr lang="en-US" altLang="en-US"/>
          </a:p>
        </p:txBody>
      </p:sp>
      <p:sp>
        <p:nvSpPr>
          <p:cNvPr id="20482" name="Rectangle 2"/>
          <p:cNvSpPr>
            <a:spLocks noGrp="1" noChangeArrowheads="1"/>
          </p:cNvSpPr>
          <p:nvPr>
            <p:ph type="title"/>
          </p:nvPr>
        </p:nvSpPr>
        <p:spPr>
          <a:xfrm>
            <a:off x="1295400" y="242888"/>
            <a:ext cx="6007100" cy="1036637"/>
          </a:xfrm>
        </p:spPr>
        <p:txBody>
          <a:bodyPr/>
          <a:lstStyle/>
          <a:p>
            <a:r>
              <a:rPr lang="id-ID" sz="3500"/>
              <a:t>Pengukuran TraceRoute</a:t>
            </a:r>
            <a:endParaRPr lang="en-GB" sz="3500"/>
          </a:p>
        </p:txBody>
      </p:sp>
      <p:sp>
        <p:nvSpPr>
          <p:cNvPr id="20483" name="Rectangle 3"/>
          <p:cNvSpPr>
            <a:spLocks noGrp="1" noChangeArrowheads="1"/>
          </p:cNvSpPr>
          <p:nvPr>
            <p:ph type="body" idx="1"/>
          </p:nvPr>
        </p:nvSpPr>
        <p:spPr>
          <a:xfrm>
            <a:off x="457200" y="1828800"/>
            <a:ext cx="8229600" cy="4572000"/>
          </a:xfrm>
        </p:spPr>
        <p:txBody>
          <a:bodyPr/>
          <a:lstStyle/>
          <a:p>
            <a:r>
              <a:rPr lang="id-ID"/>
              <a:t>Mekanisme traceroute digunakan untuk mendapatkan informasi tentang jalur yang dilaluinya berdasarkan TTL (Time to Live)</a:t>
            </a:r>
          </a:p>
          <a:p>
            <a:pPr>
              <a:buFont typeface="Wingdings" pitchFamily="2" charset="2"/>
              <a:buNone/>
            </a:pPr>
            <a:endParaRPr lang="id-ID"/>
          </a:p>
          <a:p>
            <a:r>
              <a:rPr lang="id-ID"/>
              <a:t>Traceroute dilakukan untuk pengukuran performansi jaringan berdasarkan parameter bandwidth, latensi dan rugi-rugi data</a:t>
            </a:r>
            <a:endParaRPr lang="en-GB"/>
          </a:p>
        </p:txBody>
      </p:sp>
      <p:sp>
        <p:nvSpPr>
          <p:cNvPr id="20484" name="Line 4"/>
          <p:cNvSpPr>
            <a:spLocks noChangeShapeType="1"/>
          </p:cNvSpPr>
          <p:nvPr/>
        </p:nvSpPr>
        <p:spPr bwMode="auto">
          <a:xfrm>
            <a:off x="1524000" y="1371600"/>
            <a:ext cx="6324600" cy="0"/>
          </a:xfrm>
          <a:prstGeom prst="line">
            <a:avLst/>
          </a:prstGeom>
          <a:noFill/>
          <a:ln w="76200" cmpd="tri">
            <a:solidFill>
              <a:schemeClr val="bg2"/>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1715CA7-6033-496A-AAC1-5494EAA4B3AA}" type="slidenum">
              <a:rPr lang="en-US" altLang="en-US"/>
              <a:pPr/>
              <a:t>39</a:t>
            </a:fld>
            <a:endParaRPr lang="en-US" altLang="en-US"/>
          </a:p>
        </p:txBody>
      </p:sp>
      <p:sp>
        <p:nvSpPr>
          <p:cNvPr id="22530" name="Rectangle 2"/>
          <p:cNvSpPr>
            <a:spLocks noGrp="1" noChangeArrowheads="1"/>
          </p:cNvSpPr>
          <p:nvPr>
            <p:ph type="title"/>
          </p:nvPr>
        </p:nvSpPr>
        <p:spPr>
          <a:xfrm>
            <a:off x="1365250" y="122238"/>
            <a:ext cx="6007100" cy="1295400"/>
          </a:xfrm>
        </p:spPr>
        <p:txBody>
          <a:bodyPr/>
          <a:lstStyle/>
          <a:p>
            <a:r>
              <a:rPr lang="id-ID"/>
              <a:t>Pengukuran Speed Test</a:t>
            </a:r>
            <a:endParaRPr lang="en-GB"/>
          </a:p>
        </p:txBody>
      </p:sp>
      <p:sp>
        <p:nvSpPr>
          <p:cNvPr id="22531" name="Rectangle 3"/>
          <p:cNvSpPr>
            <a:spLocks noGrp="1" noChangeArrowheads="1"/>
          </p:cNvSpPr>
          <p:nvPr>
            <p:ph type="body" idx="1"/>
          </p:nvPr>
        </p:nvSpPr>
        <p:spPr>
          <a:xfrm>
            <a:off x="457200" y="1905000"/>
            <a:ext cx="8229600" cy="4373563"/>
          </a:xfrm>
        </p:spPr>
        <p:txBody>
          <a:bodyPr/>
          <a:lstStyle/>
          <a:p>
            <a:pPr>
              <a:lnSpc>
                <a:spcPct val="90000"/>
              </a:lnSpc>
            </a:pPr>
            <a:r>
              <a:rPr lang="id-ID"/>
              <a:t>Pada saat melakukan request untuk Speed Test, maka dikirimkan sejumlah data (yang besarnya sesuai pilihan) ke browser, dan menghitung kapan data tersebut mulai dan selesai ditransfer. Dengan perhitungan sederhana, sehingga dapat menentukan berapa besar koneksi yang terjadi pada saat data tersebut di transfer</a:t>
            </a:r>
            <a:endParaRPr lang="en-GB"/>
          </a:p>
        </p:txBody>
      </p:sp>
      <p:sp>
        <p:nvSpPr>
          <p:cNvPr id="22532" name="Line 4"/>
          <p:cNvSpPr>
            <a:spLocks noChangeShapeType="1"/>
          </p:cNvSpPr>
          <p:nvPr/>
        </p:nvSpPr>
        <p:spPr bwMode="auto">
          <a:xfrm>
            <a:off x="1524000" y="1371600"/>
            <a:ext cx="6324600" cy="0"/>
          </a:xfrm>
          <a:prstGeom prst="line">
            <a:avLst/>
          </a:prstGeom>
          <a:noFill/>
          <a:ln w="76200" cmpd="tri">
            <a:solidFill>
              <a:schemeClr val="bg2"/>
            </a:solidFill>
            <a:round/>
            <a:headEnd/>
            <a:tailEnd/>
          </a:ln>
          <a:effec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B0E14C52-4FA7-462F-9F48-D66524B411EA}" type="slidenum">
              <a:rPr lang="en-US" altLang="en-US"/>
              <a:pPr/>
              <a:t>4</a:t>
            </a:fld>
            <a:endParaRPr lang="en-US" altLang="en-US"/>
          </a:p>
        </p:txBody>
      </p:sp>
      <p:sp>
        <p:nvSpPr>
          <p:cNvPr id="59395" name="Rectangle 3" descr="Slide6"/>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59396" name="Rectangle 4"/>
          <p:cNvSpPr>
            <a:spLocks noChangeArrowheads="1"/>
          </p:cNvSpPr>
          <p:nvPr/>
        </p:nvSpPr>
        <p:spPr bwMode="auto">
          <a:xfrm>
            <a:off x="0" y="6477000"/>
            <a:ext cx="9144000" cy="381000"/>
          </a:xfrm>
          <a:prstGeom prst="rect">
            <a:avLst/>
          </a:prstGeom>
          <a:solidFill>
            <a:srgbClr val="FFFFFF"/>
          </a:solidFill>
          <a:ln w="9525">
            <a:noFill/>
            <a:miter lim="800000"/>
            <a:headEnd/>
            <a:tailEnd/>
          </a:ln>
          <a:effectLst/>
        </p:spPr>
        <p:txBody>
          <a:bodyPr wrap="none" anchor="ctr"/>
          <a:lstStyle/>
          <a:p>
            <a:endParaRPr lang="en-US"/>
          </a:p>
        </p:txBody>
      </p:sp>
      <p:sp>
        <p:nvSpPr>
          <p:cNvPr id="59397"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64E6FF8-9B1A-488A-90AE-3826C8689DEF}" type="slidenum">
              <a:rPr lang="en-US" altLang="en-US"/>
              <a:pPr/>
              <a:t>40</a:t>
            </a:fld>
            <a:endParaRPr lang="en-US" altLang="en-US"/>
          </a:p>
        </p:txBody>
      </p:sp>
      <p:sp>
        <p:nvSpPr>
          <p:cNvPr id="23554" name="Rectangle 2"/>
          <p:cNvSpPr>
            <a:spLocks noGrp="1" noChangeArrowheads="1"/>
          </p:cNvSpPr>
          <p:nvPr>
            <p:ph type="title"/>
          </p:nvPr>
        </p:nvSpPr>
        <p:spPr>
          <a:xfrm>
            <a:off x="1365250" y="122238"/>
            <a:ext cx="6007100" cy="1069975"/>
          </a:xfrm>
        </p:spPr>
        <p:txBody>
          <a:bodyPr/>
          <a:lstStyle/>
          <a:p>
            <a:r>
              <a:rPr lang="id-ID"/>
              <a:t>Lanjutan...(1)</a:t>
            </a:r>
            <a:endParaRPr lang="en-GB"/>
          </a:p>
        </p:txBody>
      </p:sp>
      <p:sp>
        <p:nvSpPr>
          <p:cNvPr id="23555" name="Rectangle 3"/>
          <p:cNvSpPr>
            <a:spLocks noGrp="1" noChangeArrowheads="1"/>
          </p:cNvSpPr>
          <p:nvPr>
            <p:ph type="body" idx="1"/>
          </p:nvPr>
        </p:nvSpPr>
        <p:spPr>
          <a:xfrm>
            <a:off x="457200" y="1600200"/>
            <a:ext cx="8229600" cy="4876800"/>
          </a:xfrm>
        </p:spPr>
        <p:txBody>
          <a:bodyPr/>
          <a:lstStyle/>
          <a:p>
            <a:r>
              <a:rPr lang="id-ID" sz="2600"/>
              <a:t>Perhitungan yang dapat dilakukan setelah data ditransfer pada browser, maka beberapa hal yang perlu dicatat yaitu : </a:t>
            </a:r>
          </a:p>
          <a:p>
            <a:pPr lvl="2"/>
            <a:r>
              <a:rPr lang="sv-SE" sz="2100"/>
              <a:t>Besar File yang dikirim dalam </a:t>
            </a:r>
            <a:r>
              <a:rPr lang="sv-SE" sz="2100" b="1"/>
              <a:t>Byte</a:t>
            </a:r>
            <a:r>
              <a:rPr lang="sv-SE" sz="2100"/>
              <a:t> </a:t>
            </a:r>
            <a:endParaRPr lang="en-GB" sz="2100"/>
          </a:p>
          <a:p>
            <a:pPr lvl="2"/>
            <a:r>
              <a:rPr lang="en-GB" sz="2100"/>
              <a:t>Waktu mulai Transfer </a:t>
            </a:r>
          </a:p>
          <a:p>
            <a:pPr lvl="2"/>
            <a:r>
              <a:rPr lang="en-GB" sz="2100"/>
              <a:t>Waktu Selesai Transfer</a:t>
            </a:r>
            <a:r>
              <a:rPr lang="en-GB" sz="2800"/>
              <a:t> </a:t>
            </a:r>
            <a:endParaRPr lang="id-ID" sz="2800"/>
          </a:p>
          <a:p>
            <a:pPr lvl="2">
              <a:buFont typeface="Wingdings" pitchFamily="2" charset="2"/>
              <a:buNone/>
            </a:pPr>
            <a:endParaRPr lang="id-ID" sz="2100"/>
          </a:p>
          <a:p>
            <a:r>
              <a:rPr lang="id-ID" sz="2600"/>
              <a:t>Dari data yg didapat, dilakukan perhitungan sbb</a:t>
            </a:r>
            <a:endParaRPr lang="de-DE" sz="2600"/>
          </a:p>
          <a:p>
            <a:pPr lvl="2"/>
            <a:r>
              <a:rPr lang="de-DE" sz="2100"/>
              <a:t>Waktu Transfer = Waktu Selesai - Waktu Mulai </a:t>
            </a:r>
            <a:endParaRPr lang="en-GB" sz="2100"/>
          </a:p>
          <a:p>
            <a:pPr lvl="2"/>
            <a:r>
              <a:rPr lang="en-GB" sz="2100"/>
              <a:t>Kecepatan dalam Bit/s = Besar File / Waktu Transfer </a:t>
            </a:r>
            <a:endParaRPr lang="sv-SE" sz="2100"/>
          </a:p>
          <a:p>
            <a:pPr lvl="2"/>
            <a:r>
              <a:rPr lang="sv-SE" sz="2100"/>
              <a:t>Kecepatan dalam Bytes/s = Kecepatan dalam Bit / 8 </a:t>
            </a:r>
            <a:endParaRPr lang="en-GB" sz="2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C8E5324-DFDA-4B8F-ACD0-2D3F8A341682}" type="slidenum">
              <a:rPr lang="en-US" altLang="en-US"/>
              <a:pPr/>
              <a:t>41</a:t>
            </a:fld>
            <a:endParaRPr lang="en-US" altLang="en-US"/>
          </a:p>
        </p:txBody>
      </p:sp>
      <p:sp>
        <p:nvSpPr>
          <p:cNvPr id="24578" name="Rectangle 2"/>
          <p:cNvSpPr>
            <a:spLocks noGrp="1" noChangeArrowheads="1"/>
          </p:cNvSpPr>
          <p:nvPr>
            <p:ph type="title"/>
          </p:nvPr>
        </p:nvSpPr>
        <p:spPr>
          <a:xfrm>
            <a:off x="1365250" y="122238"/>
            <a:ext cx="6007100" cy="1295400"/>
          </a:xfrm>
        </p:spPr>
        <p:txBody>
          <a:bodyPr/>
          <a:lstStyle/>
          <a:p>
            <a:r>
              <a:rPr lang="id-ID"/>
              <a:t>Lanjutan...(2)</a:t>
            </a:r>
            <a:endParaRPr lang="en-GB"/>
          </a:p>
        </p:txBody>
      </p:sp>
      <p:sp>
        <p:nvSpPr>
          <p:cNvPr id="24579" name="Rectangle 3"/>
          <p:cNvSpPr>
            <a:spLocks noGrp="1" noChangeArrowheads="1"/>
          </p:cNvSpPr>
          <p:nvPr>
            <p:ph type="body" idx="1"/>
          </p:nvPr>
        </p:nvSpPr>
        <p:spPr>
          <a:xfrm>
            <a:off x="457200" y="1600200"/>
            <a:ext cx="8229600" cy="4800600"/>
          </a:xfrm>
        </p:spPr>
        <p:txBody>
          <a:bodyPr/>
          <a:lstStyle/>
          <a:p>
            <a:pPr>
              <a:lnSpc>
                <a:spcPct val="80000"/>
              </a:lnSpc>
            </a:pPr>
            <a:r>
              <a:rPr lang="id-ID" sz="2100"/>
              <a:t>Beberapa hal yg dapat mempengaruhi hasil speed test adl :</a:t>
            </a:r>
          </a:p>
          <a:p>
            <a:pPr lvl="1">
              <a:lnSpc>
                <a:spcPct val="80000"/>
              </a:lnSpc>
            </a:pPr>
            <a:r>
              <a:rPr lang="id-ID" sz="2000"/>
              <a:t>Lokasi server</a:t>
            </a:r>
          </a:p>
          <a:p>
            <a:pPr lvl="1">
              <a:lnSpc>
                <a:spcPct val="80000"/>
              </a:lnSpc>
            </a:pPr>
            <a:r>
              <a:rPr lang="en-GB" sz="2000"/>
              <a:t>PC yang dapat melakukan proses download / transfer data yang lain</a:t>
            </a:r>
          </a:p>
          <a:p>
            <a:pPr lvl="1">
              <a:lnSpc>
                <a:spcPct val="80000"/>
              </a:lnSpc>
            </a:pPr>
            <a:r>
              <a:rPr lang="en-GB" sz="2000"/>
              <a:t>Menggunakan aplikasi yang melakukan transfer data ke jaringan / Network, khususnya yang satu subnet dengan koneksi anda ke internet</a:t>
            </a:r>
          </a:p>
          <a:p>
            <a:pPr lvl="1">
              <a:lnSpc>
                <a:spcPct val="80000"/>
              </a:lnSpc>
            </a:pPr>
            <a:r>
              <a:rPr lang="en-GB" sz="2000"/>
              <a:t>Kualitas jaringan, khusunya pada transfer data analog yang sangat mungkin terpengaruh oleh noise, atau adanya interferensi elektromagnetis pada jaringan </a:t>
            </a:r>
          </a:p>
          <a:p>
            <a:pPr lvl="1">
              <a:lnSpc>
                <a:spcPct val="80000"/>
              </a:lnSpc>
            </a:pPr>
            <a:r>
              <a:rPr lang="en-GB" sz="2000"/>
              <a:t>Apabila menggunakan modem 56KBps, secara real bandwidth maksimal yang mungkin didapat hanyalah 53 KBps, keterbatasan ini ada pada spesifikasi FCC-nya</a:t>
            </a:r>
          </a:p>
          <a:p>
            <a:pPr lvl="1">
              <a:lnSpc>
                <a:spcPct val="80000"/>
              </a:lnSpc>
            </a:pPr>
            <a:r>
              <a:rPr lang="en-GB" sz="2000"/>
              <a:t>Pembatasan besarnya bandwidth efektif pada jaringan, seperti pembatasan akses oleh Bandwidth management, Firewall </a:t>
            </a:r>
            <a:r>
              <a:rPr lang="id-ID" sz="2000"/>
              <a:t>dsb</a:t>
            </a:r>
            <a:endParaRPr lang="en-GB"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smtClean="0"/>
              <a:t>Sekian</a:t>
            </a:r>
            <a:endParaRPr lang="en-US" dirty="0"/>
          </a:p>
        </p:txBody>
      </p:sp>
      <p:sp>
        <p:nvSpPr>
          <p:cNvPr id="4" name="Text Placeholder 3"/>
          <p:cNvSpPr>
            <a:spLocks noGrp="1"/>
          </p:cNvSpPr>
          <p:nvPr>
            <p:ph type="body" idx="1"/>
          </p:nvPr>
        </p:nvSpPr>
        <p:spPr/>
        <p:txBody>
          <a:bodyPr/>
          <a:lstStyle/>
          <a:p>
            <a:endParaRPr lang="en-US" dirty="0" smtClean="0"/>
          </a:p>
          <a:p>
            <a:endParaRPr lang="en-US" dirty="0" smtClean="0"/>
          </a:p>
          <a:p>
            <a:pPr algn="ctr"/>
            <a:r>
              <a:rPr lang="en-US" sz="3200" dirty="0" err="1" smtClean="0"/>
              <a:t>Terima</a:t>
            </a:r>
            <a:r>
              <a:rPr lang="en-US" sz="3200" dirty="0" smtClean="0"/>
              <a:t> </a:t>
            </a:r>
            <a:r>
              <a:rPr lang="en-US" sz="3200" dirty="0" err="1" smtClean="0"/>
              <a:t>Kasih</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A02C9D56-AC8E-4C45-B3BD-E7AEBF2F482A}" type="slidenum">
              <a:rPr lang="en-US" altLang="en-US"/>
              <a:pPr/>
              <a:t>5</a:t>
            </a:fld>
            <a:endParaRPr lang="en-US" altLang="en-US"/>
          </a:p>
        </p:txBody>
      </p:sp>
      <p:sp>
        <p:nvSpPr>
          <p:cNvPr id="60419" name="Rectangle 3" descr="Slide7"/>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60420" name="Rectangle 4"/>
          <p:cNvSpPr>
            <a:spLocks noChangeArrowheads="1"/>
          </p:cNvSpPr>
          <p:nvPr/>
        </p:nvSpPr>
        <p:spPr bwMode="auto">
          <a:xfrm>
            <a:off x="0" y="64008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60421"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91F53EC1-080A-4403-91D5-F008B4CDB309}" type="slidenum">
              <a:rPr lang="en-US" altLang="en-US"/>
              <a:pPr/>
              <a:t>6</a:t>
            </a:fld>
            <a:endParaRPr lang="en-US" altLang="en-US"/>
          </a:p>
        </p:txBody>
      </p:sp>
      <p:sp>
        <p:nvSpPr>
          <p:cNvPr id="61443" name="Rectangle 3" descr="Slide8"/>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61444"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61445"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4175D7B1-AD55-4F52-944C-6CCEB007E635}" type="slidenum">
              <a:rPr lang="en-US" altLang="en-US"/>
              <a:pPr/>
              <a:t>7</a:t>
            </a:fld>
            <a:endParaRPr lang="en-US" altLang="en-US"/>
          </a:p>
        </p:txBody>
      </p:sp>
      <p:sp>
        <p:nvSpPr>
          <p:cNvPr id="63491" name="Rectangle 3" descr="Slide10"/>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63492"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63493"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algn="r"/>
            <a:r>
              <a:rPr lang="en-US" dirty="0" err="1" smtClean="0"/>
              <a:t>Troughput</a:t>
            </a:r>
            <a:endParaRPr lang="en-GB" dirty="0"/>
          </a:p>
        </p:txBody>
      </p:sp>
      <p:sp>
        <p:nvSpPr>
          <p:cNvPr id="8195" name="Rectangle 3"/>
          <p:cNvSpPr>
            <a:spLocks noGrp="1" noChangeArrowheads="1"/>
          </p:cNvSpPr>
          <p:nvPr>
            <p:ph idx="1"/>
          </p:nvPr>
        </p:nvSpPr>
        <p:spPr/>
        <p:txBody>
          <a:bodyPr/>
          <a:lstStyle/>
          <a:p>
            <a:pPr>
              <a:lnSpc>
                <a:spcPct val="80000"/>
              </a:lnSpc>
            </a:pPr>
            <a:r>
              <a:rPr lang="id-ID" sz="2600" dirty="0"/>
              <a:t>Throughput</a:t>
            </a:r>
          </a:p>
          <a:p>
            <a:pPr>
              <a:lnSpc>
                <a:spcPct val="80000"/>
              </a:lnSpc>
              <a:buFont typeface="Wingdings" pitchFamily="2" charset="2"/>
              <a:buNone/>
            </a:pPr>
            <a:r>
              <a:rPr lang="id-ID" sz="2600" dirty="0"/>
              <a:t>	</a:t>
            </a:r>
            <a:r>
              <a:rPr lang="en-US" dirty="0" smtClean="0"/>
              <a:t> Rate rata – rata </a:t>
            </a:r>
            <a:r>
              <a:rPr lang="en-US" dirty="0" err="1" smtClean="0"/>
              <a:t>suatu</a:t>
            </a:r>
            <a:r>
              <a:rPr lang="en-US" dirty="0" smtClean="0"/>
              <a:t> massage </a:t>
            </a:r>
            <a:r>
              <a:rPr lang="en-US" dirty="0" err="1" smtClean="0"/>
              <a:t>atau</a:t>
            </a:r>
            <a:r>
              <a:rPr lang="en-US" dirty="0" smtClean="0"/>
              <a:t> </a:t>
            </a:r>
            <a:r>
              <a:rPr lang="en-US" dirty="0" err="1" smtClean="0"/>
              <a:t>paket</a:t>
            </a:r>
            <a:r>
              <a:rPr lang="en-US" dirty="0" smtClean="0"/>
              <a:t> </a:t>
            </a:r>
            <a:r>
              <a:rPr lang="en-US" dirty="0" err="1" smtClean="0"/>
              <a:t>sukses</a:t>
            </a:r>
            <a:r>
              <a:rPr lang="en-US" dirty="0" smtClean="0"/>
              <a:t> </a:t>
            </a:r>
            <a:r>
              <a:rPr lang="en-US" dirty="0" err="1" smtClean="0"/>
              <a:t>terkirim</a:t>
            </a:r>
            <a:r>
              <a:rPr lang="en-US" dirty="0" smtClean="0"/>
              <a:t> </a:t>
            </a:r>
            <a:r>
              <a:rPr lang="en-US" dirty="0" err="1" smtClean="0"/>
              <a:t>pada</a:t>
            </a:r>
            <a:r>
              <a:rPr lang="en-US" dirty="0" smtClean="0"/>
              <a:t> </a:t>
            </a:r>
            <a:r>
              <a:rPr lang="en-US" dirty="0" err="1" smtClean="0"/>
              <a:t>kanal</a:t>
            </a:r>
            <a:r>
              <a:rPr lang="en-US" dirty="0" smtClean="0"/>
              <a:t> </a:t>
            </a:r>
            <a:r>
              <a:rPr lang="en-US" dirty="0" err="1" smtClean="0"/>
              <a:t>komunikasi</a:t>
            </a:r>
            <a:r>
              <a:rPr lang="id-ID" sz="2600" dirty="0" smtClean="0"/>
              <a:t>:</a:t>
            </a:r>
            <a:endParaRPr lang="en-US" sz="2600" dirty="0" smtClean="0"/>
          </a:p>
          <a:p>
            <a:pPr>
              <a:lnSpc>
                <a:spcPct val="80000"/>
              </a:lnSpc>
              <a:buFont typeface="Wingdings" pitchFamily="2" charset="2"/>
              <a:buNone/>
            </a:pPr>
            <a:endParaRPr lang="id-ID" sz="2600" dirty="0"/>
          </a:p>
          <a:p>
            <a:pPr algn="ctr">
              <a:lnSpc>
                <a:spcPct val="80000"/>
              </a:lnSpc>
              <a:buFont typeface="Wingdings" pitchFamily="2" charset="2"/>
              <a:buNone/>
            </a:pPr>
            <a:r>
              <a:rPr lang="id-ID" sz="2000" dirty="0"/>
              <a:t>	</a:t>
            </a:r>
            <a:r>
              <a:rPr lang="id-ID" sz="2000" b="1" dirty="0"/>
              <a:t>Jumlah </a:t>
            </a:r>
            <a:r>
              <a:rPr lang="en-US" sz="2000" b="1" dirty="0" smtClean="0"/>
              <a:t>massage</a:t>
            </a:r>
            <a:r>
              <a:rPr lang="id-ID" sz="2000" b="1" dirty="0" smtClean="0"/>
              <a:t> sukses</a:t>
            </a:r>
            <a:r>
              <a:rPr lang="en-US" sz="2000" b="1" dirty="0" smtClean="0"/>
              <a:t> </a:t>
            </a:r>
            <a:r>
              <a:rPr lang="en-US" sz="2000" b="1" dirty="0" err="1" smtClean="0"/>
              <a:t>selama</a:t>
            </a:r>
            <a:r>
              <a:rPr lang="en-US" sz="2000" b="1" dirty="0" smtClean="0"/>
              <a:t> </a:t>
            </a:r>
            <a:r>
              <a:rPr lang="en-US" sz="2000" b="1" dirty="0" err="1" smtClean="0"/>
              <a:t>pengamatan</a:t>
            </a:r>
            <a:endParaRPr lang="en-GB" sz="2000" b="1" dirty="0"/>
          </a:p>
          <a:p>
            <a:pPr>
              <a:lnSpc>
                <a:spcPct val="80000"/>
              </a:lnSpc>
              <a:buFont typeface="Wingdings" pitchFamily="2" charset="2"/>
              <a:buNone/>
            </a:pPr>
            <a:r>
              <a:rPr lang="id-ID" sz="2000" b="1" dirty="0"/>
              <a:t>		</a:t>
            </a:r>
            <a:r>
              <a:rPr lang="en-US" sz="2000" b="1" dirty="0" smtClean="0"/>
              <a:t>T</a:t>
            </a:r>
            <a:r>
              <a:rPr lang="id-ID" sz="2000" b="1" dirty="0" smtClean="0"/>
              <a:t> =</a:t>
            </a:r>
            <a:endParaRPr lang="id-ID" sz="2000" b="1" dirty="0"/>
          </a:p>
          <a:p>
            <a:pPr algn="ctr">
              <a:lnSpc>
                <a:spcPct val="80000"/>
              </a:lnSpc>
              <a:buFont typeface="Wingdings" pitchFamily="2" charset="2"/>
              <a:buNone/>
            </a:pPr>
            <a:r>
              <a:rPr lang="id-ID" sz="2000" b="1" dirty="0"/>
              <a:t>    Lama pengamatan</a:t>
            </a:r>
          </a:p>
          <a:p>
            <a:pPr algn="ctr">
              <a:lnSpc>
                <a:spcPct val="80000"/>
              </a:lnSpc>
              <a:buFont typeface="Wingdings" pitchFamily="2" charset="2"/>
              <a:buNone/>
            </a:pPr>
            <a:endParaRPr lang="id-ID" sz="2000" b="1" dirty="0"/>
          </a:p>
          <a:p>
            <a:pPr>
              <a:lnSpc>
                <a:spcPct val="80000"/>
              </a:lnSpc>
              <a:buFont typeface="Wingdings" pitchFamily="2" charset="2"/>
              <a:buNone/>
            </a:pPr>
            <a:r>
              <a:rPr lang="id-ID" sz="2600" dirty="0"/>
              <a:t>	</a:t>
            </a:r>
            <a:endParaRPr lang="en-US" sz="2600" dirty="0" smtClean="0"/>
          </a:p>
        </p:txBody>
      </p:sp>
      <p:sp>
        <p:nvSpPr>
          <p:cNvPr id="7" name="Slide Number Placeholder 5"/>
          <p:cNvSpPr>
            <a:spLocks noGrp="1"/>
          </p:cNvSpPr>
          <p:nvPr>
            <p:ph type="sldNum" sz="quarter" idx="12"/>
          </p:nvPr>
        </p:nvSpPr>
        <p:spPr/>
        <p:txBody>
          <a:bodyPr/>
          <a:lstStyle/>
          <a:p>
            <a:fld id="{9DCF9505-E0A1-47FD-ADD2-7E9F5B35F5CD}" type="slidenum">
              <a:rPr lang="en-US" altLang="en-US"/>
              <a:pPr/>
              <a:t>8</a:t>
            </a:fld>
            <a:endParaRPr lang="en-US" altLang="en-US"/>
          </a:p>
        </p:txBody>
      </p:sp>
      <p:sp>
        <p:nvSpPr>
          <p:cNvPr id="8196" name="Line 4"/>
          <p:cNvSpPr>
            <a:spLocks noChangeShapeType="1"/>
          </p:cNvSpPr>
          <p:nvPr/>
        </p:nvSpPr>
        <p:spPr bwMode="auto">
          <a:xfrm>
            <a:off x="2743200" y="3886200"/>
            <a:ext cx="4038600" cy="0"/>
          </a:xfrm>
          <a:prstGeom prst="line">
            <a:avLst/>
          </a:prstGeom>
          <a:noFill/>
          <a:ln w="19050">
            <a:solidFill>
              <a:schemeClr val="tx1"/>
            </a:solidFill>
            <a:round/>
            <a:headEnd/>
            <a:tailEnd/>
          </a:ln>
          <a:effectLst/>
        </p:spPr>
        <p:txBody>
          <a:bodyPr/>
          <a:lstStyle/>
          <a:p>
            <a:endParaRPr lang="en-US"/>
          </a:p>
        </p:txBody>
      </p:sp>
      <p:sp>
        <p:nvSpPr>
          <p:cNvPr id="8197" name="Rectangle 5"/>
          <p:cNvSpPr>
            <a:spLocks noChangeArrowheads="1"/>
          </p:cNvSpPr>
          <p:nvPr/>
        </p:nvSpPr>
        <p:spPr bwMode="auto">
          <a:xfrm>
            <a:off x="1295400" y="3352800"/>
            <a:ext cx="6172200" cy="990600"/>
          </a:xfrm>
          <a:prstGeom prst="rect">
            <a:avLst/>
          </a:prstGeom>
          <a:noFill/>
          <a:ln w="38100" cmpd="dbl">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hidden="1"/>
          <p:cNvSpPr>
            <a:spLocks noGrp="1" noChangeArrowheads="1"/>
          </p:cNvSpPr>
          <p:nvPr>
            <p:ph type="title"/>
          </p:nvPr>
        </p:nvSpPr>
        <p:spPr/>
        <p:txBody>
          <a:bodyPr/>
          <a:lstStyle/>
          <a:p>
            <a:endParaRPr lang="en-US"/>
          </a:p>
        </p:txBody>
      </p:sp>
      <p:sp>
        <p:nvSpPr>
          <p:cNvPr id="6" name="Slide Number Placeholder 4"/>
          <p:cNvSpPr>
            <a:spLocks noGrp="1"/>
          </p:cNvSpPr>
          <p:nvPr>
            <p:ph type="sldNum" sz="quarter" idx="12"/>
          </p:nvPr>
        </p:nvSpPr>
        <p:spPr/>
        <p:txBody>
          <a:bodyPr/>
          <a:lstStyle/>
          <a:p>
            <a:fld id="{AB6E2CDF-E529-448E-A02A-69FE3E0993FE}" type="slidenum">
              <a:rPr lang="en-US" altLang="en-US"/>
              <a:pPr/>
              <a:t>9</a:t>
            </a:fld>
            <a:endParaRPr lang="en-US" altLang="en-US"/>
          </a:p>
        </p:txBody>
      </p:sp>
      <p:sp>
        <p:nvSpPr>
          <p:cNvPr id="66563" name="Rectangle 3" descr="Slide13"/>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a:effectLst/>
        </p:spPr>
        <p:txBody>
          <a:bodyPr/>
          <a:lstStyle/>
          <a:p>
            <a:endParaRPr lang="en-US"/>
          </a:p>
        </p:txBody>
      </p:sp>
      <p:sp>
        <p:nvSpPr>
          <p:cNvPr id="66564" name="Rectangle 4"/>
          <p:cNvSpPr>
            <a:spLocks noChangeArrowheads="1"/>
          </p:cNvSpPr>
          <p:nvPr/>
        </p:nvSpPr>
        <p:spPr bwMode="auto">
          <a:xfrm>
            <a:off x="0" y="6248400"/>
            <a:ext cx="9144000" cy="609600"/>
          </a:xfrm>
          <a:prstGeom prst="rect">
            <a:avLst/>
          </a:prstGeom>
          <a:solidFill>
            <a:srgbClr val="FFFFFF"/>
          </a:solidFill>
          <a:ln w="9525">
            <a:noFill/>
            <a:miter lim="800000"/>
            <a:headEnd/>
            <a:tailEnd/>
          </a:ln>
          <a:effectLst/>
        </p:spPr>
        <p:txBody>
          <a:bodyPr wrap="none" anchor="ctr"/>
          <a:lstStyle/>
          <a:p>
            <a:endParaRPr lang="en-US"/>
          </a:p>
        </p:txBody>
      </p:sp>
      <p:sp>
        <p:nvSpPr>
          <p:cNvPr id="66565" name="Rectangle 5"/>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519</TotalTime>
  <Words>758</Words>
  <Application>Microsoft Office PowerPoint</Application>
  <PresentationFormat>On-screen Show (4:3)</PresentationFormat>
  <Paragraphs>248</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Quality of Service</vt:lpstr>
      <vt:lpstr>Slide 2</vt:lpstr>
      <vt:lpstr>Slide 3</vt:lpstr>
      <vt:lpstr>Slide 4</vt:lpstr>
      <vt:lpstr>Slide 5</vt:lpstr>
      <vt:lpstr>Slide 6</vt:lpstr>
      <vt:lpstr>Slide 7</vt:lpstr>
      <vt:lpstr>Troughput</vt:lpstr>
      <vt:lpstr>Slide 9</vt:lpstr>
      <vt:lpstr>Slide 10</vt:lpstr>
      <vt:lpstr>Slide 11</vt:lpstr>
      <vt:lpstr>Slide 12</vt:lpstr>
      <vt:lpstr>Slide 13</vt:lpstr>
      <vt:lpstr>Jitter</vt:lpstr>
      <vt:lpstr>Slide 15</vt:lpstr>
      <vt:lpstr>BER</vt:lpstr>
      <vt:lpstr>Peningkatan QoS Pada Jaringan</vt:lpstr>
      <vt:lpstr>FIFO</vt:lpstr>
      <vt:lpstr>Priority Queuing</vt:lpstr>
      <vt:lpstr>Weighted Fair Queuing</vt:lpstr>
      <vt:lpstr>Traffic Shaping</vt:lpstr>
      <vt:lpstr>Slide 22</vt:lpstr>
      <vt:lpstr>Slide 23</vt:lpstr>
      <vt:lpstr>Slide 24</vt:lpstr>
      <vt:lpstr>IETF Differentiated Services</vt:lpstr>
      <vt:lpstr>Slide 26</vt:lpstr>
      <vt:lpstr>Slide 27</vt:lpstr>
      <vt:lpstr>Slide 28</vt:lpstr>
      <vt:lpstr>Pengukuran QoS</vt:lpstr>
      <vt:lpstr>Pengukuran Kualitas VoIP</vt:lpstr>
      <vt:lpstr>Rekomendasi nilai ITU-T P.800 untuk nilai MOS :</vt:lpstr>
      <vt:lpstr>Pengukuran menggunakan Software Ethereal/Wireshark</vt:lpstr>
      <vt:lpstr>Lanjutan...</vt:lpstr>
      <vt:lpstr>Lanjutan...</vt:lpstr>
      <vt:lpstr>Pengukuran menggunakan Command Prompt</vt:lpstr>
      <vt:lpstr>Lanjutan...(1)</vt:lpstr>
      <vt:lpstr>Lanjutan...(2)</vt:lpstr>
      <vt:lpstr>Pengukuran TraceRoute</vt:lpstr>
      <vt:lpstr>Pengukuran Speed Test</vt:lpstr>
      <vt:lpstr>Lanjutan...(1)</vt:lpstr>
      <vt:lpstr>Lanjutan...(2)</vt:lpstr>
      <vt:lpstr>Sekian</vt:lpstr>
    </vt:vector>
  </TitlesOfParts>
  <Company>ITTelkom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Service</dc:title>
  <dc:creator>Tody Ariefianto W</dc:creator>
  <cp:lastModifiedBy>612550</cp:lastModifiedBy>
  <cp:revision>13</cp:revision>
  <dcterms:created xsi:type="dcterms:W3CDTF">2010-11-10T00:08:38Z</dcterms:created>
  <dcterms:modified xsi:type="dcterms:W3CDTF">2014-04-19T12:47:21Z</dcterms:modified>
</cp:coreProperties>
</file>