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3" r:id="rId34"/>
    <p:sldId id="263" r:id="rId35"/>
    <p:sldId id="264" r:id="rId36"/>
    <p:sldId id="269" r:id="rId37"/>
    <p:sldId id="276" r:id="rId38"/>
    <p:sldId id="27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530F8-613F-47FD-88BF-5543E7344707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29BE0-4F22-4561-8DBC-CD12B852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VLSM = Variable Length Subnet Mask</a:t>
            </a:r>
          </a:p>
          <a:p>
            <a:r>
              <a:rPr lang="id-ID" dirty="0" smtClean="0"/>
              <a:t>CIDR = Classless Inter Domain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510 = 2</a:t>
            </a:r>
            <a:r>
              <a:rPr lang="id-ID" baseline="30000" dirty="0" smtClean="0"/>
              <a:t>9</a:t>
            </a:r>
            <a:r>
              <a:rPr lang="id-ID" dirty="0" smtClean="0"/>
              <a:t> - 2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Contiguous = berdekatan.</a:t>
            </a:r>
          </a:p>
          <a:p>
            <a:r>
              <a:rPr lang="id-ID" dirty="0" smtClean="0"/>
              <a:t>Cope</a:t>
            </a:r>
            <a:r>
              <a:rPr lang="id-ID" baseline="0" dirty="0" smtClean="0"/>
              <a:t> = mengatasi.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CIDR = Classless Inter Domain Routing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Aggregated = dikumpulkan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VLSM and CIDR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7D6B2C7-F588-49AC-B7F3-A3FA8AA6CC48}" type="datetime1">
              <a:rPr lang="en-GB"/>
              <a:pPr/>
              <a:t>02/04/2014</a:t>
            </a:fld>
            <a:endParaRPr lang="en-US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 Ward   Abingdon and Witney College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3E8E9-D4AE-4510-8F87-4D5F1D4FA78E}" type="slidenum">
              <a:rPr lang="en-US"/>
              <a:pPr/>
              <a:t>2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VLSM and CIDR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D00E583-8905-48B9-B5E3-C2DEDF63E896}" type="datetime1">
              <a:rPr lang="en-GB"/>
              <a:pPr/>
              <a:t>02/04/2014</a:t>
            </a:fld>
            <a:endParaRPr lang="en-US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 Ward   Abingdon and Witney College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7E520-36BD-44AD-8E0B-56917AFAD5D1}" type="slidenum">
              <a:rPr lang="en-US"/>
              <a:pPr/>
              <a:t>3</a:t>
            </a:fld>
            <a:endParaRPr lang="en-US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12900-E17B-42E6-B92E-D29C9D3194DD}" type="slidenum">
              <a:rPr lang="en-US"/>
              <a:pPr/>
              <a:t>34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1C3C9-5D6F-4226-B076-BBE8DC01FCDA}" type="slidenum">
              <a:rPr lang="en-US"/>
              <a:pPr/>
              <a:t>35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000AA-1EEB-40A3-B155-55FD46F1E40D}" type="slidenum">
              <a:rPr lang="en-US"/>
              <a:pPr/>
              <a:t>36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8E8F2-D34E-4428-A6B7-415ECD91574F}" type="slidenum">
              <a:rPr lang="en-US"/>
              <a:pPr/>
              <a:t>37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57B39-F563-43DA-9214-D3FA8CD976ED}" type="slidenum">
              <a:rPr lang="en-US"/>
              <a:pPr/>
              <a:t>38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VLSM and CIDR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95BEFB4-627C-46F7-BFC2-B00F6C6F4D64}" type="datetime1">
              <a:rPr lang="en-GB"/>
              <a:pPr/>
              <a:t>02/04/2014</a:t>
            </a:fld>
            <a:endParaRPr lang="en-US"/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 Ward   Abingdon and Witney College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4FA3B-4144-43C7-853C-B8055707C50B}" type="slidenum">
              <a:rPr lang="en-US"/>
              <a:pPr/>
              <a:t>4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VLSM and CIDR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23ED03E-4D81-404F-B5C3-CC25A7BB0A45}" type="datetime1">
              <a:rPr lang="en-GB"/>
              <a:pPr/>
              <a:t>02/04/2014</a:t>
            </a:fld>
            <a:endParaRPr lang="en-US"/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 Ward   Abingdon and Witney College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7F718-DD7B-4944-846E-2612C75E19A6}" type="slidenum">
              <a:rPr lang="en-US"/>
              <a:pPr/>
              <a:t>5</a:t>
            </a:fld>
            <a:endParaRPr 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NAT = Network Address</a:t>
            </a:r>
            <a:r>
              <a:rPr lang="id-ID" baseline="0" smtClean="0"/>
              <a:t> Translation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9BE0-4F22-4561-8DBC-CD12B8525F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735CC-02FB-4CFC-BA01-A256E705C0E1}" type="datetime5">
              <a:rPr lang="en-GB"/>
              <a:pPr>
                <a:defRPr/>
              </a:pPr>
              <a:t>2-Apr-14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 Ward  Abingdon and Witney College CCNA Exploration Semester 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A5922C-4B14-4574-A138-EC0A47AB29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B12B4E-1F5B-4D41-97AC-9A8D6A443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VLSM &amp; CIDR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 172.16.0.0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435975" cy="2414587"/>
          </a:xfrm>
        </p:spPr>
        <p:txBody>
          <a:bodyPr/>
          <a:lstStyle/>
          <a:p>
            <a:pPr eaLnBrk="1" hangingPunct="1"/>
            <a:r>
              <a:rPr lang="en-GB" smtClean="0"/>
              <a:t>Need 6 networks, up to 500 hosts.</a:t>
            </a:r>
          </a:p>
          <a:p>
            <a:pPr eaLnBrk="1" hangingPunct="1"/>
            <a:r>
              <a:rPr lang="en-GB" smtClean="0"/>
              <a:t>Borrow 7 bits,   /23,   255.255.254.0</a:t>
            </a:r>
          </a:p>
          <a:p>
            <a:pPr eaLnBrk="1" hangingPunct="1"/>
            <a:r>
              <a:rPr lang="en-GB" smtClean="0"/>
              <a:t>Gives 128 networks, up to 510 hosts.</a:t>
            </a:r>
          </a:p>
          <a:p>
            <a:pPr eaLnBrk="1" hangingPunct="1"/>
            <a:r>
              <a:rPr lang="en-GB" smtClean="0"/>
              <a:t>Point to point need 2.     508x3 = 1524 wasted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692275" y="1844675"/>
          <a:ext cx="5610225" cy="1695450"/>
        </p:xfrm>
        <a:graphic>
          <a:graphicData uri="http://schemas.openxmlformats.org/presentationml/2006/ole">
            <p:oleObj spid="_x0000_s3074" name="Bitmap Image" r:id="rId4" imgW="5609524" imgH="1695687" progId="PBrush">
              <p:embed/>
            </p:oleObj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500 hosts</a:t>
            </a: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6804025" y="25654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350 hosts</a:t>
            </a: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4716463" y="162877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100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Waste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Classful subnetting wastes addresses.</a:t>
            </a:r>
          </a:p>
          <a:p>
            <a:pPr eaLnBrk="1" hangingPunct="1"/>
            <a:r>
              <a:rPr lang="en-GB" smtClean="0"/>
              <a:t>If you are using private addresses then you may not be bothered.</a:t>
            </a:r>
          </a:p>
          <a:p>
            <a:pPr eaLnBrk="1" hangingPunct="1"/>
            <a:r>
              <a:rPr lang="en-GB" smtClean="0"/>
              <a:t>Waste of public addresses does matter.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Classful routing protocol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Fine if subnets are all the same size (same subnet mask) and are contiguous.</a:t>
            </a:r>
          </a:p>
          <a:p>
            <a:pPr eaLnBrk="1" hangingPunct="1"/>
            <a:r>
              <a:rPr lang="en-GB" smtClean="0"/>
              <a:t>Cannot cope with subnets of different sizes or discontiguous subnets.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system needed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But classful addressing cannot cope with the demand any more.</a:t>
            </a:r>
          </a:p>
          <a:p>
            <a:pPr eaLnBrk="1" hangingPunct="1"/>
            <a:r>
              <a:rPr lang="en-GB" smtClean="0"/>
              <a:t>Classful addressing gives very large routing tables</a:t>
            </a:r>
          </a:p>
          <a:p>
            <a:pPr eaLnBrk="1" hangingPunct="1"/>
            <a:r>
              <a:rPr lang="en-GB" smtClean="0"/>
              <a:t>Classless InterDomain Routing (CIDR) introduced 1993 by IETF.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147050" cy="1295400"/>
          </a:xfrm>
        </p:spPr>
        <p:txBody>
          <a:bodyPr/>
          <a:lstStyle/>
          <a:p>
            <a:pPr eaLnBrk="1" hangingPunct="1"/>
            <a:r>
              <a:rPr lang="en-GB" smtClean="0"/>
              <a:t>Address allocation before CIDR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47813" y="1906588"/>
            <a:ext cx="7200900" cy="457200"/>
            <a:chOff x="975" y="1207"/>
            <a:chExt cx="4536" cy="288"/>
          </a:xfrm>
        </p:grpSpPr>
        <p:sp>
          <p:nvSpPr>
            <p:cNvPr id="7189" name="Text Box 4"/>
            <p:cNvSpPr txBox="1">
              <a:spLocks noChangeArrowheads="1"/>
            </p:cNvSpPr>
            <p:nvPr/>
          </p:nvSpPr>
          <p:spPr bwMode="auto">
            <a:xfrm>
              <a:off x="975" y="1207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10 addresses</a:t>
              </a:r>
            </a:p>
          </p:txBody>
        </p:sp>
        <p:sp>
          <p:nvSpPr>
            <p:cNvPr id="7190" name="Text Box 5"/>
            <p:cNvSpPr txBox="1">
              <a:spLocks noChangeArrowheads="1"/>
            </p:cNvSpPr>
            <p:nvPr/>
          </p:nvSpPr>
          <p:spPr bwMode="auto">
            <a:xfrm>
              <a:off x="3152" y="1207"/>
              <a:ext cx="23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Class C. Give them 256.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47813" y="2770188"/>
            <a:ext cx="7345362" cy="457200"/>
            <a:chOff x="975" y="1661"/>
            <a:chExt cx="4627" cy="288"/>
          </a:xfrm>
        </p:grpSpPr>
        <p:sp>
          <p:nvSpPr>
            <p:cNvPr id="7187" name="Text Box 6"/>
            <p:cNvSpPr txBox="1">
              <a:spLocks noChangeArrowheads="1"/>
            </p:cNvSpPr>
            <p:nvPr/>
          </p:nvSpPr>
          <p:spPr bwMode="auto">
            <a:xfrm>
              <a:off x="975" y="1661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200 addresses</a:t>
              </a:r>
            </a:p>
          </p:txBody>
        </p:sp>
        <p:sp>
          <p:nvSpPr>
            <p:cNvPr id="7188" name="Text Box 7"/>
            <p:cNvSpPr txBox="1">
              <a:spLocks noChangeArrowheads="1"/>
            </p:cNvSpPr>
            <p:nvPr/>
          </p:nvSpPr>
          <p:spPr bwMode="auto">
            <a:xfrm>
              <a:off x="3152" y="1661"/>
              <a:ext cx="24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Class C. Give them 256.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547813" y="3633788"/>
            <a:ext cx="7596187" cy="457200"/>
            <a:chOff x="975" y="2289"/>
            <a:chExt cx="4785" cy="288"/>
          </a:xfrm>
        </p:grpSpPr>
        <p:sp>
          <p:nvSpPr>
            <p:cNvPr id="7185" name="Text Box 11"/>
            <p:cNvSpPr txBox="1">
              <a:spLocks noChangeArrowheads="1"/>
            </p:cNvSpPr>
            <p:nvPr/>
          </p:nvSpPr>
          <p:spPr bwMode="auto">
            <a:xfrm>
              <a:off x="975" y="2289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500 addresses</a:t>
              </a:r>
            </a:p>
          </p:txBody>
        </p:sp>
        <p:sp>
          <p:nvSpPr>
            <p:cNvPr id="7186" name="Text Box 12"/>
            <p:cNvSpPr txBox="1">
              <a:spLocks noChangeArrowheads="1"/>
            </p:cNvSpPr>
            <p:nvPr/>
          </p:nvSpPr>
          <p:spPr bwMode="auto">
            <a:xfrm>
              <a:off x="3152" y="2289"/>
              <a:ext cx="2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Class B. Give them 65,536.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547813" y="4497388"/>
            <a:ext cx="7596187" cy="457200"/>
            <a:chOff x="975" y="2833"/>
            <a:chExt cx="4785" cy="288"/>
          </a:xfrm>
        </p:grpSpPr>
        <p:sp>
          <p:nvSpPr>
            <p:cNvPr id="7183" name="Text Box 14"/>
            <p:cNvSpPr txBox="1">
              <a:spLocks noChangeArrowheads="1"/>
            </p:cNvSpPr>
            <p:nvPr/>
          </p:nvSpPr>
          <p:spPr bwMode="auto">
            <a:xfrm>
              <a:off x="975" y="2833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1000 addresses</a:t>
              </a:r>
            </a:p>
          </p:txBody>
        </p:sp>
        <p:sp>
          <p:nvSpPr>
            <p:cNvPr id="7184" name="Text Box 15"/>
            <p:cNvSpPr txBox="1">
              <a:spLocks noChangeArrowheads="1"/>
            </p:cNvSpPr>
            <p:nvPr/>
          </p:nvSpPr>
          <p:spPr bwMode="auto">
            <a:xfrm>
              <a:off x="3152" y="2833"/>
              <a:ext cx="2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Class B. Give them 65,536.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547813" y="5360988"/>
            <a:ext cx="7596187" cy="457200"/>
            <a:chOff x="975" y="3377"/>
            <a:chExt cx="4785" cy="288"/>
          </a:xfrm>
        </p:grpSpPr>
        <p:sp>
          <p:nvSpPr>
            <p:cNvPr id="7181" name="Text Box 17"/>
            <p:cNvSpPr txBox="1">
              <a:spLocks noChangeArrowheads="1"/>
            </p:cNvSpPr>
            <p:nvPr/>
          </p:nvSpPr>
          <p:spPr bwMode="auto">
            <a:xfrm>
              <a:off x="975" y="3377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4000 addresses</a:t>
              </a:r>
            </a:p>
          </p:txBody>
        </p:sp>
        <p:sp>
          <p:nvSpPr>
            <p:cNvPr id="7182" name="Text Box 18"/>
            <p:cNvSpPr txBox="1">
              <a:spLocks noChangeArrowheads="1"/>
            </p:cNvSpPr>
            <p:nvPr/>
          </p:nvSpPr>
          <p:spPr bwMode="auto">
            <a:xfrm>
              <a:off x="3152" y="3377"/>
              <a:ext cx="2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Class B. Give them 65,536.</a:t>
              </a:r>
            </a:p>
          </p:txBody>
        </p:sp>
      </p:grpSp>
      <p:graphicFrame>
        <p:nvGraphicFramePr>
          <p:cNvPr id="7170" name="Object 22"/>
          <p:cNvGraphicFramePr>
            <a:graphicFrameLocks noChangeAspect="1"/>
          </p:cNvGraphicFramePr>
          <p:nvPr/>
        </p:nvGraphicFramePr>
        <p:xfrm>
          <a:off x="395288" y="3213100"/>
          <a:ext cx="838200" cy="962025"/>
        </p:xfrm>
        <a:graphic>
          <a:graphicData uri="http://schemas.openxmlformats.org/presentationml/2006/ole">
            <p:oleObj spid="_x0000_s7170" name="Bitmap Image" r:id="rId4" imgW="838095" imgH="961905" progId="PBrush">
              <p:embed/>
            </p:oleObj>
          </a:graphicData>
        </a:graphic>
      </p:graphicFrame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323850" y="4797425"/>
          <a:ext cx="1009650" cy="962025"/>
        </p:xfrm>
        <a:graphic>
          <a:graphicData uri="http://schemas.openxmlformats.org/presentationml/2006/ole">
            <p:oleObj spid="_x0000_s7171" name="Bitmap Image" r:id="rId5" imgW="1009791" imgH="961905" progId="PBrush">
              <p:embed/>
            </p:oleObj>
          </a:graphicData>
        </a:graphic>
      </p:graphicFrame>
      <p:graphicFrame>
        <p:nvGraphicFramePr>
          <p:cNvPr id="7172" name="Object 25"/>
          <p:cNvGraphicFramePr>
            <a:graphicFrameLocks noChangeAspect="1"/>
          </p:cNvGraphicFramePr>
          <p:nvPr/>
        </p:nvGraphicFramePr>
        <p:xfrm>
          <a:off x="250825" y="1844675"/>
          <a:ext cx="1000125" cy="923925"/>
        </p:xfrm>
        <a:graphic>
          <a:graphicData uri="http://schemas.openxmlformats.org/presentationml/2006/ole">
            <p:oleObj spid="_x0000_s7172" name="Bitmap Image" r:id="rId6" imgW="1000000" imgH="92381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147050" cy="1295400"/>
          </a:xfrm>
        </p:spPr>
        <p:txBody>
          <a:bodyPr/>
          <a:lstStyle/>
          <a:p>
            <a:pPr eaLnBrk="1" hangingPunct="1"/>
            <a:r>
              <a:rPr lang="en-GB" smtClean="0"/>
              <a:t>Address allocation with CIDR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47813" y="1906588"/>
            <a:ext cx="7200900" cy="457200"/>
            <a:chOff x="975" y="1207"/>
            <a:chExt cx="4536" cy="288"/>
          </a:xfrm>
        </p:grpSpPr>
        <p:sp>
          <p:nvSpPr>
            <p:cNvPr id="8213" name="Text Box 4"/>
            <p:cNvSpPr txBox="1">
              <a:spLocks noChangeArrowheads="1"/>
            </p:cNvSpPr>
            <p:nvPr/>
          </p:nvSpPr>
          <p:spPr bwMode="auto">
            <a:xfrm>
              <a:off x="975" y="1207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10 addresses</a:t>
              </a:r>
            </a:p>
          </p:txBody>
        </p:sp>
        <p:sp>
          <p:nvSpPr>
            <p:cNvPr id="8214" name="Text Box 5"/>
            <p:cNvSpPr txBox="1">
              <a:spLocks noChangeArrowheads="1"/>
            </p:cNvSpPr>
            <p:nvPr/>
          </p:nvSpPr>
          <p:spPr bwMode="auto">
            <a:xfrm>
              <a:off x="3152" y="1207"/>
              <a:ext cx="23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/28. Give them 16.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547813" y="2770188"/>
            <a:ext cx="7345362" cy="457200"/>
            <a:chOff x="975" y="1661"/>
            <a:chExt cx="4627" cy="288"/>
          </a:xfrm>
        </p:grpSpPr>
        <p:sp>
          <p:nvSpPr>
            <p:cNvPr id="8211" name="Text Box 7"/>
            <p:cNvSpPr txBox="1">
              <a:spLocks noChangeArrowheads="1"/>
            </p:cNvSpPr>
            <p:nvPr/>
          </p:nvSpPr>
          <p:spPr bwMode="auto">
            <a:xfrm>
              <a:off x="975" y="1661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200 addresses</a:t>
              </a:r>
            </a:p>
          </p:txBody>
        </p:sp>
        <p:sp>
          <p:nvSpPr>
            <p:cNvPr id="8212" name="Text Box 8"/>
            <p:cNvSpPr txBox="1">
              <a:spLocks noChangeArrowheads="1"/>
            </p:cNvSpPr>
            <p:nvPr/>
          </p:nvSpPr>
          <p:spPr bwMode="auto">
            <a:xfrm>
              <a:off x="3152" y="1661"/>
              <a:ext cx="24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/24. Give them 256.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47813" y="3633788"/>
            <a:ext cx="7596187" cy="457200"/>
            <a:chOff x="975" y="2289"/>
            <a:chExt cx="4785" cy="288"/>
          </a:xfrm>
        </p:grpSpPr>
        <p:sp>
          <p:nvSpPr>
            <p:cNvPr id="8209" name="Text Box 10"/>
            <p:cNvSpPr txBox="1">
              <a:spLocks noChangeArrowheads="1"/>
            </p:cNvSpPr>
            <p:nvPr/>
          </p:nvSpPr>
          <p:spPr bwMode="auto">
            <a:xfrm>
              <a:off x="975" y="2289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500 addresses</a:t>
              </a:r>
            </a:p>
          </p:txBody>
        </p:sp>
        <p:sp>
          <p:nvSpPr>
            <p:cNvPr id="8210" name="Text Box 11"/>
            <p:cNvSpPr txBox="1">
              <a:spLocks noChangeArrowheads="1"/>
            </p:cNvSpPr>
            <p:nvPr/>
          </p:nvSpPr>
          <p:spPr bwMode="auto">
            <a:xfrm>
              <a:off x="3152" y="2289"/>
              <a:ext cx="2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/23. Give them 512.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547813" y="4497388"/>
            <a:ext cx="7596187" cy="457200"/>
            <a:chOff x="975" y="2833"/>
            <a:chExt cx="4785" cy="288"/>
          </a:xfrm>
        </p:grpSpPr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>
              <a:off x="975" y="2833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1000 addresses</a:t>
              </a:r>
            </a:p>
          </p:txBody>
        </p:sp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3152" y="2833"/>
              <a:ext cx="2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/22. Give them 1024.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547813" y="5360988"/>
            <a:ext cx="7596187" cy="457200"/>
            <a:chOff x="975" y="3377"/>
            <a:chExt cx="4785" cy="288"/>
          </a:xfrm>
        </p:grpSpPr>
        <p:sp>
          <p:nvSpPr>
            <p:cNvPr id="8205" name="Text Box 16"/>
            <p:cNvSpPr txBox="1">
              <a:spLocks noChangeArrowheads="1"/>
            </p:cNvSpPr>
            <p:nvPr/>
          </p:nvSpPr>
          <p:spPr bwMode="auto">
            <a:xfrm>
              <a:off x="975" y="3377"/>
              <a:ext cx="2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Need 4000 addresses</a:t>
              </a:r>
            </a:p>
          </p:txBody>
        </p:sp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3152" y="3377"/>
              <a:ext cx="2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/20. Give them 4096.</a:t>
              </a:r>
            </a:p>
          </p:txBody>
        </p:sp>
      </p:grpSp>
      <p:graphicFrame>
        <p:nvGraphicFramePr>
          <p:cNvPr id="8194" name="Object 18"/>
          <p:cNvGraphicFramePr>
            <a:graphicFrameLocks noChangeAspect="1"/>
          </p:cNvGraphicFramePr>
          <p:nvPr/>
        </p:nvGraphicFramePr>
        <p:xfrm>
          <a:off x="395288" y="3213100"/>
          <a:ext cx="838200" cy="962025"/>
        </p:xfrm>
        <a:graphic>
          <a:graphicData uri="http://schemas.openxmlformats.org/presentationml/2006/ole">
            <p:oleObj spid="_x0000_s8194" name="Bitmap Image" r:id="rId4" imgW="838095" imgH="961905" progId="PBrush">
              <p:embed/>
            </p:oleObj>
          </a:graphicData>
        </a:graphic>
      </p:graphicFrame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323850" y="4797425"/>
          <a:ext cx="1009650" cy="962025"/>
        </p:xfrm>
        <a:graphic>
          <a:graphicData uri="http://schemas.openxmlformats.org/presentationml/2006/ole">
            <p:oleObj spid="_x0000_s8195" name="Bitmap Image" r:id="rId5" imgW="1009791" imgH="961905" progId="PBrush">
              <p:embed/>
            </p:oleObj>
          </a:graphicData>
        </a:graphic>
      </p:graphicFrame>
      <p:graphicFrame>
        <p:nvGraphicFramePr>
          <p:cNvPr id="8196" name="Object 20"/>
          <p:cNvGraphicFramePr>
            <a:graphicFrameLocks noChangeAspect="1"/>
          </p:cNvGraphicFramePr>
          <p:nvPr/>
        </p:nvGraphicFramePr>
        <p:xfrm>
          <a:off x="250825" y="1844675"/>
          <a:ext cx="1000125" cy="923925"/>
        </p:xfrm>
        <a:graphic>
          <a:graphicData uri="http://schemas.openxmlformats.org/presentationml/2006/ole">
            <p:oleObj spid="_x0000_s8196" name="Bitmap Image" r:id="rId6" imgW="1000000" imgH="92381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Routing tables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Before CIDR all known classful networks had to be listed separately</a:t>
            </a:r>
          </a:p>
          <a:p>
            <a:pPr eaLnBrk="1" hangingPunct="1"/>
            <a:r>
              <a:rPr lang="en-GB" smtClean="0"/>
              <a:t>2113628 potential classful networks (though default routes could help)</a:t>
            </a:r>
          </a:p>
          <a:p>
            <a:pPr eaLnBrk="1" hangingPunct="1"/>
            <a:r>
              <a:rPr lang="en-GB" smtClean="0"/>
              <a:t>With CIDR networks can be aggregated into groups and summary routes put into routing 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VLSM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Variable length subnet masks (VLSM) go with CIDR</a:t>
            </a:r>
          </a:p>
          <a:p>
            <a:pPr eaLnBrk="1" hangingPunct="1"/>
            <a:r>
              <a:rPr lang="en-GB" smtClean="0"/>
              <a:t>When subnetting, you do not have to give all the subnets the same mask.</a:t>
            </a:r>
          </a:p>
          <a:p>
            <a:pPr eaLnBrk="1" hangingPunct="1"/>
            <a:r>
              <a:rPr lang="en-GB" smtClean="0"/>
              <a:t>You can “subnet the subnets” and have different sizes of subnet. </a:t>
            </a:r>
          </a:p>
          <a:p>
            <a:pPr eaLnBrk="1" hangingPunct="1"/>
            <a:r>
              <a:rPr lang="en-GB" smtClean="0"/>
              <a:t>Fit the addressing requirements better into the address space – less space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Route summarization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547813" y="1557338"/>
          <a:ext cx="6985000" cy="4433887"/>
        </p:xfrm>
        <a:graphic>
          <a:graphicData uri="http://schemas.openxmlformats.org/presentationml/2006/ole">
            <p:oleObj spid="_x0000_s9218" name="Bitmap Image" r:id="rId4" imgW="5266667" imgH="3343742" progId="PBrush">
              <p:embed/>
            </p:oleObj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223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201.1.0.0/22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0" y="2852738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201.1.4.0/23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0" y="4149725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201.1.6.0/24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539750" y="5373688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201.1.7.0/24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5580063" y="2781300"/>
            <a:ext cx="223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Advertise?</a:t>
            </a:r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5867400" y="34290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4"/>
          <p:cNvSpPr>
            <a:spLocks noChangeArrowheads="1"/>
          </p:cNvSpPr>
          <p:nvPr/>
        </p:nvSpPr>
        <p:spPr bwMode="auto">
          <a:xfrm>
            <a:off x="5940425" y="2060575"/>
            <a:ext cx="792163" cy="1655763"/>
          </a:xfrm>
          <a:prstGeom prst="rect">
            <a:avLst/>
          </a:prstGeom>
          <a:solidFill>
            <a:srgbClr val="B3B3D9"/>
          </a:solidFill>
          <a:ln w="2857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17"/>
          <p:cNvSpPr>
            <a:spLocks noChangeArrowheads="1"/>
          </p:cNvSpPr>
          <p:nvPr/>
        </p:nvSpPr>
        <p:spPr bwMode="auto">
          <a:xfrm>
            <a:off x="1979613" y="1700213"/>
            <a:ext cx="288925" cy="2160587"/>
          </a:xfrm>
          <a:prstGeom prst="rect">
            <a:avLst/>
          </a:prstGeom>
          <a:solidFill>
            <a:srgbClr val="B3B3D9"/>
          </a:solidFill>
          <a:ln w="2857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Route summarization</a:t>
            </a:r>
          </a:p>
        </p:txBody>
      </p:sp>
      <p:sp>
        <p:nvSpPr>
          <p:cNvPr id="26631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3095625" cy="2305050"/>
          </a:xfrm>
        </p:spPr>
        <p:txBody>
          <a:bodyPr/>
          <a:lstStyle/>
          <a:p>
            <a:pPr eaLnBrk="1" hangingPunct="1"/>
            <a:r>
              <a:rPr lang="en-GB" smtClean="0"/>
              <a:t>201.1.0.0/22</a:t>
            </a:r>
          </a:p>
          <a:p>
            <a:pPr eaLnBrk="1" hangingPunct="1"/>
            <a:r>
              <a:rPr lang="en-GB" smtClean="0"/>
              <a:t>201.1.4.0/23</a:t>
            </a:r>
          </a:p>
          <a:p>
            <a:pPr eaLnBrk="1" hangingPunct="1"/>
            <a:r>
              <a:rPr lang="en-GB" smtClean="0"/>
              <a:t>201.1.6.0/24</a:t>
            </a:r>
          </a:p>
          <a:p>
            <a:pPr eaLnBrk="1" hangingPunct="1"/>
            <a:r>
              <a:rPr lang="en-GB" smtClean="0"/>
              <a:t>201.1.7.0/24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84213" y="450850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755650" y="45085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Same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2051050" y="4508500"/>
            <a:ext cx="223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Difference starts here</a:t>
            </a:r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 flipV="1">
            <a:off x="1258888" y="3860800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 flipV="1">
            <a:off x="1331913" y="3860800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6"/>
          <p:cNvSpPr>
            <a:spLocks noChangeShapeType="1"/>
          </p:cNvSpPr>
          <p:nvPr/>
        </p:nvSpPr>
        <p:spPr bwMode="auto">
          <a:xfrm flipH="1" flipV="1">
            <a:off x="2124075" y="3860800"/>
            <a:ext cx="3603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Text Box 18"/>
          <p:cNvSpPr txBox="1">
            <a:spLocks noChangeArrowheads="1"/>
          </p:cNvSpPr>
          <p:nvPr/>
        </p:nvSpPr>
        <p:spPr bwMode="auto">
          <a:xfrm>
            <a:off x="4859338" y="1412875"/>
            <a:ext cx="3600450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Octet 3 in binary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00000000</a:t>
            </a:r>
            <a:br>
              <a:rPr lang="en-GB" sz="2800" b="1"/>
            </a:br>
            <a:r>
              <a:rPr lang="en-GB" sz="2800" b="1"/>
              <a:t>00000100</a:t>
            </a:r>
            <a:br>
              <a:rPr lang="en-GB" sz="2800" b="1"/>
            </a:br>
            <a:r>
              <a:rPr lang="en-GB" sz="2800" b="1"/>
              <a:t>00000110</a:t>
            </a:r>
            <a:br>
              <a:rPr lang="en-GB" sz="2800" b="1"/>
            </a:br>
            <a:r>
              <a:rPr lang="en-GB" sz="2800" b="1"/>
              <a:t>00000111</a:t>
            </a:r>
          </a:p>
        </p:txBody>
      </p:sp>
      <p:sp>
        <p:nvSpPr>
          <p:cNvPr id="26639" name="Text Box 19"/>
          <p:cNvSpPr txBox="1">
            <a:spLocks noChangeArrowheads="1"/>
          </p:cNvSpPr>
          <p:nvPr/>
        </p:nvSpPr>
        <p:spPr bwMode="auto">
          <a:xfrm>
            <a:off x="4718050" y="400526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6640" name="Text Box 20"/>
          <p:cNvSpPr txBox="1">
            <a:spLocks noChangeArrowheads="1"/>
          </p:cNvSpPr>
          <p:nvPr/>
        </p:nvSpPr>
        <p:spPr bwMode="auto">
          <a:xfrm>
            <a:off x="4789488" y="4005263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Same</a:t>
            </a:r>
          </a:p>
        </p:txBody>
      </p:sp>
      <p:sp>
        <p:nvSpPr>
          <p:cNvPr id="26641" name="Text Box 21"/>
          <p:cNvSpPr txBox="1">
            <a:spLocks noChangeArrowheads="1"/>
          </p:cNvSpPr>
          <p:nvPr/>
        </p:nvSpPr>
        <p:spPr bwMode="auto">
          <a:xfrm>
            <a:off x="6084888" y="4005263"/>
            <a:ext cx="2447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Difference starts here</a:t>
            </a:r>
          </a:p>
        </p:txBody>
      </p:sp>
      <p:sp>
        <p:nvSpPr>
          <p:cNvPr id="26642" name="Line 22"/>
          <p:cNvSpPr>
            <a:spLocks noChangeShapeType="1"/>
          </p:cNvSpPr>
          <p:nvPr/>
        </p:nvSpPr>
        <p:spPr bwMode="auto">
          <a:xfrm flipV="1">
            <a:off x="5435600" y="37893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23"/>
          <p:cNvSpPr>
            <a:spLocks noChangeShapeType="1"/>
          </p:cNvSpPr>
          <p:nvPr/>
        </p:nvSpPr>
        <p:spPr bwMode="auto">
          <a:xfrm flipH="1" flipV="1">
            <a:off x="6084888" y="3789363"/>
            <a:ext cx="14287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Text Box 25"/>
          <p:cNvSpPr txBox="1">
            <a:spLocks noChangeArrowheads="1"/>
          </p:cNvSpPr>
          <p:nvPr/>
        </p:nvSpPr>
        <p:spPr bwMode="auto">
          <a:xfrm>
            <a:off x="4572000" y="5157788"/>
            <a:ext cx="4176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21 bits the same so use /21 for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Classful addressing</a:t>
            </a:r>
            <a:endParaRPr lang="en-US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492375"/>
            <a:ext cx="828040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Route summarization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547813" y="1557338"/>
          <a:ext cx="6985000" cy="4433887"/>
        </p:xfrm>
        <a:graphic>
          <a:graphicData uri="http://schemas.openxmlformats.org/presentationml/2006/ole">
            <p:oleObj spid="_x0000_s10242" name="Bitmap Image" r:id="rId4" imgW="5266667" imgH="3343742" progId="PBrush">
              <p:embed/>
            </p:oleObj>
          </a:graphicData>
        </a:graphic>
      </p:graphicFrame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223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201.1.0.0/22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0" y="2852738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201.1.4.0/23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0" y="4149725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201.1.6.0/24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39750" y="5373688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201.1.7.0/24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5580063" y="2276475"/>
            <a:ext cx="2233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Advertise</a:t>
            </a:r>
            <a:br>
              <a:rPr lang="en-GB" sz="2400"/>
            </a:br>
            <a:r>
              <a:rPr lang="en-GB" sz="2400"/>
              <a:t>201.1.0.0/21</a:t>
            </a:r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5867400" y="34290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5580063" y="4581525"/>
            <a:ext cx="30241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Summary mask is less than individual masks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Route summarisation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address would summarise:</a:t>
            </a:r>
          </a:p>
          <a:p>
            <a:pPr lvl="1" eaLnBrk="1" hangingPunct="1"/>
            <a:r>
              <a:rPr lang="en-GB" smtClean="0"/>
              <a:t>170.16.0.0/16</a:t>
            </a:r>
          </a:p>
          <a:p>
            <a:pPr lvl="1" eaLnBrk="1" hangingPunct="1"/>
            <a:r>
              <a:rPr lang="en-GB" smtClean="0"/>
              <a:t>170.17.0.0/17</a:t>
            </a:r>
          </a:p>
          <a:p>
            <a:pPr lvl="1" eaLnBrk="1" hangingPunct="1"/>
            <a:r>
              <a:rPr lang="en-GB" smtClean="0"/>
              <a:t>170.17.128.0/17</a:t>
            </a:r>
          </a:p>
          <a:p>
            <a:pPr lvl="1" eaLnBrk="1" hangingPunct="1"/>
            <a:endParaRPr lang="en-GB" smtClean="0"/>
          </a:p>
          <a:p>
            <a:pPr lvl="1" eaLnBrk="1" hangingPunct="1"/>
            <a:r>
              <a:rPr lang="en-GB" smtClean="0"/>
              <a:t>15 the same altogether</a:t>
            </a:r>
          </a:p>
          <a:p>
            <a:pPr lvl="1" eaLnBrk="1" hangingPunct="1"/>
            <a:r>
              <a:rPr lang="en-GB" smtClean="0"/>
              <a:t>170.16.0.0/15</a:t>
            </a:r>
          </a:p>
          <a:p>
            <a:pPr eaLnBrk="1" hangingPunct="1"/>
            <a:endParaRPr lang="en-GB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5334000" y="2349500"/>
            <a:ext cx="3600450" cy="2500313"/>
            <a:chOff x="5334000" y="2349500"/>
            <a:chExt cx="3600450" cy="2500313"/>
          </a:xfrm>
        </p:grpSpPr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6769100" y="2781300"/>
              <a:ext cx="504825" cy="1657350"/>
            </a:xfrm>
            <a:prstGeom prst="rect">
              <a:avLst/>
            </a:prstGeom>
            <a:solidFill>
              <a:srgbClr val="B3B3D9"/>
            </a:solidFill>
            <a:ln w="28575">
              <a:noFill/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Text Box 4"/>
            <p:cNvSpPr txBox="1">
              <a:spLocks noChangeArrowheads="1"/>
            </p:cNvSpPr>
            <p:nvPr/>
          </p:nvSpPr>
          <p:spPr bwMode="auto">
            <a:xfrm>
              <a:off x="5334000" y="2349500"/>
              <a:ext cx="3600450" cy="250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 dirty="0"/>
                <a:t>Octet 2 in binary</a:t>
              </a:r>
            </a:p>
            <a:p>
              <a:pPr>
                <a:spcBef>
                  <a:spcPct val="50000"/>
                </a:spcBef>
              </a:pPr>
              <a:r>
                <a:rPr lang="en-GB" sz="2800" b="1" dirty="0"/>
                <a:t>00010000</a:t>
              </a:r>
              <a:br>
                <a:rPr lang="en-GB" sz="2800" b="1" dirty="0"/>
              </a:br>
              <a:r>
                <a:rPr lang="en-GB" sz="2800" b="1" dirty="0"/>
                <a:t>00010001</a:t>
              </a:r>
              <a:br>
                <a:rPr lang="en-GB" sz="2800" b="1" dirty="0"/>
              </a:br>
              <a:r>
                <a:rPr lang="en-GB" sz="2800" b="1" dirty="0"/>
                <a:t>00010001</a:t>
              </a:r>
            </a:p>
            <a:p>
              <a:pPr>
                <a:spcBef>
                  <a:spcPct val="50000"/>
                </a:spcBef>
              </a:pPr>
              <a:r>
                <a:rPr lang="en-GB" sz="2400" b="1" dirty="0"/>
                <a:t>7 the same 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Classless routing protocol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With classless addressing you cannot tell the mask from the address.</a:t>
            </a:r>
          </a:p>
          <a:p>
            <a:pPr eaLnBrk="1" hangingPunct="1"/>
            <a:r>
              <a:rPr lang="en-GB" smtClean="0"/>
              <a:t>You need to be told the mask every time.</a:t>
            </a:r>
          </a:p>
          <a:p>
            <a:pPr eaLnBrk="1" hangingPunct="1"/>
            <a:r>
              <a:rPr lang="en-GB" smtClean="0"/>
              <a:t>Routers need a routing protocol that includes subnet mask information in its updates.</a:t>
            </a:r>
          </a:p>
          <a:p>
            <a:pPr eaLnBrk="1" hangingPunct="1"/>
            <a:r>
              <a:rPr lang="en-GB" smtClean="0"/>
              <a:t>RIPv2, EIGRP, OSPF, IS-IS, BGP do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 routes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can create static summary routes.</a:t>
            </a:r>
          </a:p>
          <a:p>
            <a:pPr eaLnBrk="1" hangingPunct="1"/>
            <a:r>
              <a:rPr lang="en-GB" smtClean="0"/>
              <a:t>Dynamic routes can be summarised.</a:t>
            </a:r>
          </a:p>
          <a:p>
            <a:pPr eaLnBrk="1" hangingPunct="1"/>
            <a:r>
              <a:rPr lang="en-GB" smtClean="0"/>
              <a:t>Classless routing protocols can forward both.</a:t>
            </a:r>
          </a:p>
          <a:p>
            <a:pPr eaLnBrk="1" hangingPunct="1"/>
            <a:r>
              <a:rPr lang="en-GB" smtClean="0"/>
              <a:t>Classful routing protocols do not because the receiving router would not recognise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the subnet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5122863" cy="4014787"/>
          </a:xfrm>
        </p:spPr>
        <p:txBody>
          <a:bodyPr/>
          <a:lstStyle/>
          <a:p>
            <a:pPr eaLnBrk="1" hangingPunct="1"/>
            <a:r>
              <a:rPr lang="en-GB" sz="2600" smtClean="0"/>
              <a:t>172.16.0.0/16</a:t>
            </a:r>
          </a:p>
          <a:p>
            <a:pPr eaLnBrk="1" hangingPunct="1"/>
            <a:r>
              <a:rPr lang="en-GB" sz="2600" smtClean="0"/>
              <a:t>Borrow 3 bits from octet 3</a:t>
            </a:r>
          </a:p>
          <a:p>
            <a:pPr eaLnBrk="1" hangingPunct="1"/>
            <a:r>
              <a:rPr lang="en-GB" sz="2600" smtClean="0"/>
              <a:t>Gives 2</a:t>
            </a:r>
            <a:r>
              <a:rPr lang="en-GB" sz="2600" baseline="30000" smtClean="0"/>
              <a:t>3</a:t>
            </a:r>
            <a:r>
              <a:rPr lang="en-GB" sz="2600" smtClean="0"/>
              <a:t> = 8 subnets</a:t>
            </a:r>
          </a:p>
          <a:p>
            <a:pPr eaLnBrk="1" hangingPunct="1"/>
            <a:r>
              <a:rPr lang="en-GB" sz="2600" smtClean="0"/>
              <a:t>Mask 255.255.224.0 or /19</a:t>
            </a:r>
          </a:p>
          <a:p>
            <a:pPr eaLnBrk="1" hangingPunct="1"/>
            <a:endParaRPr lang="en-GB" sz="2600" smtClean="0"/>
          </a:p>
          <a:p>
            <a:pPr eaLnBrk="1" hangingPunct="1"/>
            <a:r>
              <a:rPr lang="en-GB" sz="2600" smtClean="0"/>
              <a:t>How do we get the network addresses?</a:t>
            </a:r>
          </a:p>
        </p:txBody>
      </p:sp>
      <p:graphicFrame>
        <p:nvGraphicFramePr>
          <p:cNvPr id="513062" name="Group 38"/>
          <p:cNvGraphicFramePr>
            <a:graphicFrameLocks noGrp="1"/>
          </p:cNvGraphicFramePr>
          <p:nvPr>
            <p:ph sz="half" idx="2"/>
          </p:nvPr>
        </p:nvGraphicFramePr>
        <p:xfrm>
          <a:off x="6011863" y="1719263"/>
          <a:ext cx="2674937" cy="4411665"/>
        </p:xfrm>
        <a:graphic>
          <a:graphicData uri="http://schemas.openxmlformats.org/drawingml/2006/table">
            <a:tbl>
              <a:tblPr/>
              <a:tblGrid>
                <a:gridCol w="2674937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172.16.32.0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172.16.64.0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172.16.96.0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172.16.128.0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172.16.160.0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172.16.224.0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2"/>
          <p:cNvSpPr>
            <a:spLocks noChangeArrowheads="1"/>
          </p:cNvSpPr>
          <p:nvPr/>
        </p:nvSpPr>
        <p:spPr bwMode="auto">
          <a:xfrm>
            <a:off x="7235825" y="1773238"/>
            <a:ext cx="576263" cy="4319587"/>
          </a:xfrm>
          <a:prstGeom prst="rect">
            <a:avLst/>
          </a:prstGeom>
          <a:solidFill>
            <a:srgbClr val="B3B3D9"/>
          </a:solidFill>
          <a:ln w="2857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172.16.0.0/16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5122863" cy="1133475"/>
          </a:xfrm>
        </p:spPr>
        <p:txBody>
          <a:bodyPr/>
          <a:lstStyle/>
          <a:p>
            <a:pPr eaLnBrk="1" hangingPunct="1"/>
            <a:r>
              <a:rPr lang="en-GB" sz="2600" smtClean="0"/>
              <a:t>Borrowing from octet 3</a:t>
            </a:r>
          </a:p>
          <a:p>
            <a:pPr eaLnBrk="1" hangingPunct="1"/>
            <a:r>
              <a:rPr lang="en-GB" sz="2600" smtClean="0"/>
              <a:t>Write octet 3 of mask in binary</a:t>
            </a:r>
          </a:p>
        </p:txBody>
      </p:sp>
      <p:graphicFrame>
        <p:nvGraphicFramePr>
          <p:cNvPr id="515076" name="Group 4"/>
          <p:cNvGraphicFramePr>
            <a:graphicFrameLocks noGrp="1"/>
          </p:cNvGraphicFramePr>
          <p:nvPr>
            <p:ph sz="half" idx="2"/>
          </p:nvPr>
        </p:nvGraphicFramePr>
        <p:xfrm>
          <a:off x="6011863" y="1719263"/>
          <a:ext cx="2674937" cy="4411665"/>
        </p:xfrm>
        <a:graphic>
          <a:graphicData uri="http://schemas.openxmlformats.org/drawingml/2006/table">
            <a:tbl>
              <a:tblPr/>
              <a:tblGrid>
                <a:gridCol w="2674937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172.16.  0 .0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172.16. 32 .0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172.16. 64 .0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172.16. 96 .0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172.16.128.0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172.16.160.0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172.16.224.0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5110" name="Group 38"/>
          <p:cNvGraphicFramePr>
            <a:graphicFrameLocks noGrp="1"/>
          </p:cNvGraphicFramePr>
          <p:nvPr/>
        </p:nvGraphicFramePr>
        <p:xfrm>
          <a:off x="684213" y="2852738"/>
          <a:ext cx="4824412" cy="611188"/>
        </p:xfrm>
        <a:graphic>
          <a:graphicData uri="http://schemas.openxmlformats.org/drawingml/2006/table">
            <a:tbl>
              <a:tblPr/>
              <a:tblGrid>
                <a:gridCol w="2413000"/>
                <a:gridCol w="2411412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9" name="Line 39"/>
          <p:cNvSpPr>
            <a:spLocks noChangeShapeType="1"/>
          </p:cNvSpPr>
          <p:nvPr/>
        </p:nvSpPr>
        <p:spPr bwMode="auto">
          <a:xfrm flipV="1">
            <a:off x="3779838" y="2636838"/>
            <a:ext cx="0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Rectangle 40"/>
          <p:cNvSpPr>
            <a:spLocks noChangeArrowheads="1"/>
          </p:cNvSpPr>
          <p:nvPr/>
        </p:nvSpPr>
        <p:spPr bwMode="auto">
          <a:xfrm>
            <a:off x="539750" y="3644900"/>
            <a:ext cx="51228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dirty="0"/>
              <a:t>Use all possible combinations of subnet bits for addresses</a:t>
            </a:r>
          </a:p>
        </p:txBody>
      </p:sp>
      <p:graphicFrame>
        <p:nvGraphicFramePr>
          <p:cNvPr id="515125" name="Group 53"/>
          <p:cNvGraphicFramePr>
            <a:graphicFrameLocks noGrp="1"/>
          </p:cNvGraphicFramePr>
          <p:nvPr/>
        </p:nvGraphicFramePr>
        <p:xfrm>
          <a:off x="684213" y="4652963"/>
          <a:ext cx="4824412" cy="1676400"/>
        </p:xfrm>
        <a:graphic>
          <a:graphicData uri="http://schemas.openxmlformats.org/drawingml/2006/table">
            <a:tbl>
              <a:tblPr/>
              <a:tblGrid>
                <a:gridCol w="2413000"/>
                <a:gridCol w="2411412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subnet 1</a:t>
                      </a:r>
                      <a:b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subnet 2</a:t>
                      </a:r>
                      <a:b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subnet 3</a:t>
                      </a:r>
                      <a:b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00000000</a:t>
                      </a:r>
                      <a:b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00100000</a:t>
                      </a:r>
                      <a:b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9" name="Line 49"/>
          <p:cNvSpPr>
            <a:spLocks noChangeShapeType="1"/>
          </p:cNvSpPr>
          <p:nvPr/>
        </p:nvSpPr>
        <p:spPr bwMode="auto">
          <a:xfrm flipV="1">
            <a:off x="3779838" y="4508500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57"/>
          <p:cNvSpPr>
            <a:spLocks noChangeArrowheads="1"/>
          </p:cNvSpPr>
          <p:nvPr/>
        </p:nvSpPr>
        <p:spPr bwMode="auto">
          <a:xfrm>
            <a:off x="2555875" y="3644900"/>
            <a:ext cx="1008063" cy="2808288"/>
          </a:xfrm>
          <a:prstGeom prst="rect">
            <a:avLst/>
          </a:prstGeom>
          <a:solidFill>
            <a:srgbClr val="B3B3D9"/>
          </a:solidFill>
          <a:ln w="2857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way of looking at it</a:t>
            </a:r>
          </a:p>
        </p:txBody>
      </p:sp>
      <p:graphicFrame>
        <p:nvGraphicFramePr>
          <p:cNvPr id="517172" name="Group 52"/>
          <p:cNvGraphicFramePr>
            <a:graphicFrameLocks noGrp="1"/>
          </p:cNvGraphicFramePr>
          <p:nvPr>
            <p:ph idx="1"/>
          </p:nvPr>
        </p:nvGraphicFramePr>
        <p:xfrm>
          <a:off x="457200" y="3630612"/>
          <a:ext cx="8229600" cy="2846388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539750" y="1557338"/>
            <a:ext cx="4608513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1 = Bits borrowed</a:t>
            </a:r>
          </a:p>
        </p:txBody>
      </p:sp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1042988" y="2060575"/>
            <a:ext cx="7272337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2 = Prefix (16 + bits borrowed for octet 3)</a:t>
            </a:r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1258888" y="2565400"/>
            <a:ext cx="7561262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3 = Value of bit. Add this to get next network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1547813" y="2997200"/>
            <a:ext cx="687705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4 = Add row 3 values so far to get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FC19E4-6DC6-420E-8307-59B366EE00CE}" type="datetime5">
              <a:rPr lang="en-GB"/>
              <a:pPr/>
              <a:t>2-Apr-14</a:t>
            </a:fld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 Ward  Abingdon and Witney College CCNA Exploration Semester 1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Yet another way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546600" cy="4411662"/>
          </a:xfrm>
        </p:spPr>
        <p:txBody>
          <a:bodyPr/>
          <a:lstStyle/>
          <a:p>
            <a:pPr eaLnBrk="1" hangingPunct="1"/>
            <a:r>
              <a:rPr lang="en-GB" smtClean="0"/>
              <a:t>Show all 256 values in the address space – here it is octet 3</a:t>
            </a:r>
          </a:p>
          <a:p>
            <a:pPr eaLnBrk="1" hangingPunct="1"/>
            <a:r>
              <a:rPr lang="en-GB" smtClean="0"/>
              <a:t>Borrow 1: slice</a:t>
            </a:r>
          </a:p>
          <a:p>
            <a:pPr eaLnBrk="1" hangingPunct="1"/>
            <a:r>
              <a:rPr lang="en-GB" smtClean="0"/>
              <a:t>Borrow 2: slice</a:t>
            </a:r>
          </a:p>
          <a:p>
            <a:pPr eaLnBrk="1" hangingPunct="1"/>
            <a:r>
              <a:rPr lang="en-GB" smtClean="0"/>
              <a:t>Borrow 3: slice</a:t>
            </a:r>
          </a:p>
          <a:p>
            <a:pPr eaLnBrk="1" hangingPunct="1"/>
            <a:r>
              <a:rPr lang="en-GB" smtClean="0"/>
              <a:t>0, 32, 64, 96, 128, 160, 192, 224</a:t>
            </a: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9238" y="1125538"/>
            <a:ext cx="3351212" cy="51117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</p:pic>
      <p:sp>
        <p:nvSpPr>
          <p:cNvPr id="519173" name="Line 5"/>
          <p:cNvSpPr>
            <a:spLocks noChangeShapeType="1"/>
          </p:cNvSpPr>
          <p:nvPr/>
        </p:nvSpPr>
        <p:spPr bwMode="auto">
          <a:xfrm>
            <a:off x="5076825" y="37163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9174" name="Line 6"/>
          <p:cNvSpPr>
            <a:spLocks noChangeShapeType="1"/>
          </p:cNvSpPr>
          <p:nvPr/>
        </p:nvSpPr>
        <p:spPr bwMode="auto">
          <a:xfrm>
            <a:off x="5076825" y="24209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9175" name="Line 7"/>
          <p:cNvSpPr>
            <a:spLocks noChangeShapeType="1"/>
          </p:cNvSpPr>
          <p:nvPr/>
        </p:nvSpPr>
        <p:spPr bwMode="auto">
          <a:xfrm>
            <a:off x="5076825" y="494188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9176" name="Line 8"/>
          <p:cNvSpPr>
            <a:spLocks noChangeShapeType="1"/>
          </p:cNvSpPr>
          <p:nvPr/>
        </p:nvSpPr>
        <p:spPr bwMode="auto">
          <a:xfrm>
            <a:off x="5076825" y="17732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9177" name="Line 9"/>
          <p:cNvSpPr>
            <a:spLocks noChangeShapeType="1"/>
          </p:cNvSpPr>
          <p:nvPr/>
        </p:nvSpPr>
        <p:spPr bwMode="auto">
          <a:xfrm>
            <a:off x="5076825" y="30686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9178" name="Line 10"/>
          <p:cNvSpPr>
            <a:spLocks noChangeShapeType="1"/>
          </p:cNvSpPr>
          <p:nvPr/>
        </p:nvSpPr>
        <p:spPr bwMode="auto">
          <a:xfrm>
            <a:off x="5076825" y="4292600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9179" name="Line 11"/>
          <p:cNvSpPr>
            <a:spLocks noChangeShapeType="1"/>
          </p:cNvSpPr>
          <p:nvPr/>
        </p:nvSpPr>
        <p:spPr bwMode="auto">
          <a:xfrm>
            <a:off x="5076825" y="558958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292725" y="1125538"/>
            <a:ext cx="574675" cy="4679950"/>
            <a:chOff x="3334" y="709"/>
            <a:chExt cx="362" cy="2948"/>
          </a:xfrm>
        </p:grpSpPr>
        <p:sp>
          <p:nvSpPr>
            <p:cNvPr id="33807" name="Oval 12"/>
            <p:cNvSpPr>
              <a:spLocks noChangeArrowheads="1"/>
            </p:cNvSpPr>
            <p:nvPr/>
          </p:nvSpPr>
          <p:spPr bwMode="auto">
            <a:xfrm>
              <a:off x="3334" y="709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Oval 13"/>
            <p:cNvSpPr>
              <a:spLocks noChangeArrowheads="1"/>
            </p:cNvSpPr>
            <p:nvPr/>
          </p:nvSpPr>
          <p:spPr bwMode="auto">
            <a:xfrm>
              <a:off x="3334" y="1117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Oval 14"/>
            <p:cNvSpPr>
              <a:spLocks noChangeArrowheads="1"/>
            </p:cNvSpPr>
            <p:nvPr/>
          </p:nvSpPr>
          <p:spPr bwMode="auto">
            <a:xfrm>
              <a:off x="3334" y="1525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Oval 15"/>
            <p:cNvSpPr>
              <a:spLocks noChangeArrowheads="1"/>
            </p:cNvSpPr>
            <p:nvPr/>
          </p:nvSpPr>
          <p:spPr bwMode="auto">
            <a:xfrm>
              <a:off x="3334" y="1933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Oval 16"/>
            <p:cNvSpPr>
              <a:spLocks noChangeArrowheads="1"/>
            </p:cNvSpPr>
            <p:nvPr/>
          </p:nvSpPr>
          <p:spPr bwMode="auto">
            <a:xfrm>
              <a:off x="3334" y="2341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Oval 17"/>
            <p:cNvSpPr>
              <a:spLocks noChangeArrowheads="1"/>
            </p:cNvSpPr>
            <p:nvPr/>
          </p:nvSpPr>
          <p:spPr bwMode="auto">
            <a:xfrm>
              <a:off x="3334" y="2704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Oval 18"/>
            <p:cNvSpPr>
              <a:spLocks noChangeArrowheads="1"/>
            </p:cNvSpPr>
            <p:nvPr/>
          </p:nvSpPr>
          <p:spPr bwMode="auto">
            <a:xfrm>
              <a:off x="3334" y="3113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Oval 19"/>
            <p:cNvSpPr>
              <a:spLocks noChangeArrowheads="1"/>
            </p:cNvSpPr>
            <p:nvPr/>
          </p:nvSpPr>
          <p:spPr bwMode="auto">
            <a:xfrm>
              <a:off x="3334" y="3521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 animBg="1"/>
      <p:bldP spid="519174" grpId="0" animBg="1"/>
      <p:bldP spid="519175" grpId="0" animBg="1"/>
      <p:bldP spid="519176" grpId="0" animBg="1"/>
      <p:bldP spid="519177" grpId="0" animBg="1"/>
      <p:bldP spid="519178" grpId="0" animBg="1"/>
      <p:bldP spid="51917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the subnet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5122863" cy="4014787"/>
          </a:xfrm>
        </p:spPr>
        <p:txBody>
          <a:bodyPr/>
          <a:lstStyle/>
          <a:p>
            <a:pPr eaLnBrk="1" hangingPunct="1"/>
            <a:r>
              <a:rPr lang="en-GB" sz="2600" smtClean="0"/>
              <a:t>So far so good.</a:t>
            </a:r>
          </a:p>
          <a:p>
            <a:pPr eaLnBrk="1" hangingPunct="1"/>
            <a:r>
              <a:rPr lang="en-GB" sz="2600" smtClean="0"/>
              <a:t>Borrowed 3 bits, got 8 equal sized subnets.</a:t>
            </a:r>
          </a:p>
          <a:p>
            <a:pPr eaLnBrk="1" hangingPunct="1"/>
            <a:r>
              <a:rPr lang="en-GB" sz="2600" smtClean="0"/>
              <a:t>Now take subnet 172.16.192.0/19 and borrow 2 more bits</a:t>
            </a:r>
          </a:p>
          <a:p>
            <a:pPr eaLnBrk="1" hangingPunct="1"/>
            <a:r>
              <a:rPr lang="en-GB" sz="2600" smtClean="0"/>
              <a:t>New mask is /21</a:t>
            </a:r>
          </a:p>
        </p:txBody>
      </p:sp>
      <p:graphicFrame>
        <p:nvGraphicFramePr>
          <p:cNvPr id="520196" name="Group 4"/>
          <p:cNvGraphicFramePr>
            <a:graphicFrameLocks noGrp="1"/>
          </p:cNvGraphicFramePr>
          <p:nvPr>
            <p:ph sz="half" idx="2"/>
          </p:nvPr>
        </p:nvGraphicFramePr>
        <p:xfrm>
          <a:off x="6011863" y="1719263"/>
          <a:ext cx="2674937" cy="4411665"/>
        </p:xfrm>
        <a:graphic>
          <a:graphicData uri="http://schemas.openxmlformats.org/drawingml/2006/table">
            <a:tbl>
              <a:tblPr/>
              <a:tblGrid>
                <a:gridCol w="2674937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172.16.32.0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172.16.64.0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172.16.96.0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172.16.128.0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172.16.160.0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172.16.224.0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0225" name="Group 33"/>
          <p:cNvGraphicFramePr>
            <a:graphicFrameLocks noGrp="1"/>
          </p:cNvGraphicFramePr>
          <p:nvPr/>
        </p:nvGraphicFramePr>
        <p:xfrm>
          <a:off x="684213" y="5229225"/>
          <a:ext cx="4824412" cy="576263"/>
        </p:xfrm>
        <a:graphic>
          <a:graphicData uri="http://schemas.openxmlformats.org/drawingml/2006/table">
            <a:tbl>
              <a:tblPr/>
              <a:tblGrid>
                <a:gridCol w="2413000"/>
                <a:gridCol w="24114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0" name="Line 32"/>
          <p:cNvSpPr>
            <a:spLocks noChangeShapeType="1"/>
          </p:cNvSpPr>
          <p:nvPr/>
        </p:nvSpPr>
        <p:spPr bwMode="auto">
          <a:xfrm flipV="1">
            <a:off x="4140200" y="5013325"/>
            <a:ext cx="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235825" y="1773238"/>
            <a:ext cx="576263" cy="2160587"/>
          </a:xfrm>
          <a:prstGeom prst="rect">
            <a:avLst/>
          </a:prstGeom>
          <a:solidFill>
            <a:srgbClr val="B3B3D9"/>
          </a:solidFill>
          <a:ln w="2857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172.16.192.0/19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5122863" cy="1997075"/>
          </a:xfrm>
        </p:spPr>
        <p:txBody>
          <a:bodyPr/>
          <a:lstStyle/>
          <a:p>
            <a:pPr eaLnBrk="1" hangingPunct="1"/>
            <a:r>
              <a:rPr lang="en-GB" sz="2600" smtClean="0"/>
              <a:t>Working in octet 3</a:t>
            </a:r>
          </a:p>
          <a:p>
            <a:pPr eaLnBrk="1" hangingPunct="1"/>
            <a:r>
              <a:rPr lang="en-GB" sz="2600" smtClean="0"/>
              <a:t>2 more bits borrowed</a:t>
            </a:r>
          </a:p>
          <a:p>
            <a:pPr eaLnBrk="1" hangingPunct="1"/>
            <a:r>
              <a:rPr lang="en-GB" sz="2600" smtClean="0"/>
              <a:t>2</a:t>
            </a:r>
            <a:r>
              <a:rPr lang="en-GB" sz="2600" baseline="30000" smtClean="0"/>
              <a:t>2</a:t>
            </a:r>
            <a:r>
              <a:rPr lang="en-GB" sz="2600" smtClean="0"/>
              <a:t> = 4 sub-subnets</a:t>
            </a:r>
          </a:p>
          <a:p>
            <a:pPr eaLnBrk="1" hangingPunct="1"/>
            <a:r>
              <a:rPr lang="en-GB" sz="2600" smtClean="0"/>
              <a:t>Total of 5 bits borrowed</a:t>
            </a:r>
          </a:p>
        </p:txBody>
      </p:sp>
      <p:graphicFrame>
        <p:nvGraphicFramePr>
          <p:cNvPr id="521260" name="Group 44"/>
          <p:cNvGraphicFramePr>
            <a:graphicFrameLocks noGrp="1"/>
          </p:cNvGraphicFramePr>
          <p:nvPr>
            <p:ph sz="half" idx="2"/>
          </p:nvPr>
        </p:nvGraphicFramePr>
        <p:xfrm>
          <a:off x="6011863" y="1719263"/>
          <a:ext cx="2674937" cy="2206626"/>
        </p:xfrm>
        <a:graphic>
          <a:graphicData uri="http://schemas.openxmlformats.org/drawingml/2006/table">
            <a:tbl>
              <a:tblPr/>
              <a:tblGrid>
                <a:gridCol w="2674937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172.16.200.0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172.16.208.0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172.16.216.0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1241" name="Group 25"/>
          <p:cNvGraphicFramePr>
            <a:graphicFrameLocks noGrp="1"/>
          </p:cNvGraphicFramePr>
          <p:nvPr/>
        </p:nvGraphicFramePr>
        <p:xfrm>
          <a:off x="684213" y="3789363"/>
          <a:ext cx="4824412" cy="611188"/>
        </p:xfrm>
        <a:graphic>
          <a:graphicData uri="http://schemas.openxmlformats.org/drawingml/2006/table">
            <a:tbl>
              <a:tblPr/>
              <a:tblGrid>
                <a:gridCol w="2413000"/>
                <a:gridCol w="2411412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7" name="Line 33"/>
          <p:cNvSpPr>
            <a:spLocks noChangeShapeType="1"/>
          </p:cNvSpPr>
          <p:nvPr/>
        </p:nvSpPr>
        <p:spPr bwMode="auto">
          <a:xfrm flipV="1">
            <a:off x="4140200" y="3573463"/>
            <a:ext cx="0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8" name="Rectangle 34"/>
          <p:cNvSpPr>
            <a:spLocks noChangeArrowheads="1"/>
          </p:cNvSpPr>
          <p:nvPr/>
        </p:nvSpPr>
        <p:spPr bwMode="auto">
          <a:xfrm>
            <a:off x="539750" y="4581525"/>
            <a:ext cx="51847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/>
              <a:t>This bit is increased for each subnet address – add 8 each time</a:t>
            </a:r>
          </a:p>
        </p:txBody>
      </p:sp>
      <p:sp>
        <p:nvSpPr>
          <p:cNvPr id="35869" name="Text Box 45"/>
          <p:cNvSpPr txBox="1">
            <a:spLocks noChangeArrowheads="1"/>
          </p:cNvSpPr>
          <p:nvPr/>
        </p:nvSpPr>
        <p:spPr bwMode="auto">
          <a:xfrm>
            <a:off x="6011863" y="4292600"/>
            <a:ext cx="2663825" cy="15525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8 more would be 224 but that is not in 172.16.192.0/19</a:t>
            </a:r>
          </a:p>
        </p:txBody>
      </p:sp>
      <p:sp>
        <p:nvSpPr>
          <p:cNvPr id="35870" name="Line 46"/>
          <p:cNvSpPr>
            <a:spLocks noChangeShapeType="1"/>
          </p:cNvSpPr>
          <p:nvPr/>
        </p:nvSpPr>
        <p:spPr bwMode="auto">
          <a:xfrm flipV="1">
            <a:off x="7524750" y="400526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Network part and host part</a:t>
            </a:r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95288" y="2205038"/>
          <a:ext cx="8424862" cy="2790825"/>
        </p:xfrm>
        <a:graphic>
          <a:graphicData uri="http://schemas.openxmlformats.org/presentationml/2006/ole">
            <p:oleObj spid="_x0000_s1026" name="Bitmap Image" r:id="rId4" imgW="7190476" imgH="238158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4572000" y="3573463"/>
            <a:ext cx="1008063" cy="2808287"/>
          </a:xfrm>
          <a:prstGeom prst="rect">
            <a:avLst/>
          </a:prstGeom>
          <a:solidFill>
            <a:srgbClr val="B3B3D9"/>
          </a:solidFill>
          <a:ln w="2857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way of looking at it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>
            <p:ph idx="1"/>
          </p:nvPr>
        </p:nvGraphicFramePr>
        <p:xfrm>
          <a:off x="468313" y="3573463"/>
          <a:ext cx="8229600" cy="2846388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7" name="Text Box 51"/>
          <p:cNvSpPr txBox="1">
            <a:spLocks noChangeArrowheads="1"/>
          </p:cNvSpPr>
          <p:nvPr/>
        </p:nvSpPr>
        <p:spPr bwMode="auto">
          <a:xfrm>
            <a:off x="539750" y="1557338"/>
            <a:ext cx="4608513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1 = Bits borrowed</a:t>
            </a:r>
          </a:p>
        </p:txBody>
      </p:sp>
      <p:sp>
        <p:nvSpPr>
          <p:cNvPr id="36918" name="Text Box 52"/>
          <p:cNvSpPr txBox="1">
            <a:spLocks noChangeArrowheads="1"/>
          </p:cNvSpPr>
          <p:nvPr/>
        </p:nvSpPr>
        <p:spPr bwMode="auto">
          <a:xfrm>
            <a:off x="1042988" y="2060575"/>
            <a:ext cx="7272337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2 = Prefix (16 + bits borrowed for octet 3)</a:t>
            </a:r>
          </a:p>
        </p:txBody>
      </p:sp>
      <p:sp>
        <p:nvSpPr>
          <p:cNvPr id="36919" name="Text Box 53"/>
          <p:cNvSpPr txBox="1">
            <a:spLocks noChangeArrowheads="1"/>
          </p:cNvSpPr>
          <p:nvPr/>
        </p:nvSpPr>
        <p:spPr bwMode="auto">
          <a:xfrm>
            <a:off x="1258888" y="2565400"/>
            <a:ext cx="7561262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3 = Value of bit. Add this to get next network</a:t>
            </a:r>
          </a:p>
        </p:txBody>
      </p:sp>
      <p:sp>
        <p:nvSpPr>
          <p:cNvPr id="36920" name="Text Box 54"/>
          <p:cNvSpPr txBox="1">
            <a:spLocks noChangeArrowheads="1"/>
          </p:cNvSpPr>
          <p:nvPr/>
        </p:nvSpPr>
        <p:spPr bwMode="auto">
          <a:xfrm>
            <a:off x="1547813" y="2997200"/>
            <a:ext cx="687705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Row 4 = Add row 3 values so far to get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Yet another way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546600" cy="4411662"/>
          </a:xfrm>
        </p:spPr>
        <p:txBody>
          <a:bodyPr/>
          <a:lstStyle/>
          <a:p>
            <a:pPr eaLnBrk="1" hangingPunct="1"/>
            <a:r>
              <a:rPr lang="en-GB" smtClean="0"/>
              <a:t>Subnetting 172.16.192.0/19</a:t>
            </a:r>
          </a:p>
          <a:p>
            <a:pPr eaLnBrk="1" hangingPunct="1"/>
            <a:r>
              <a:rPr lang="en-GB" smtClean="0"/>
              <a:t>Borrow 1 more: slice</a:t>
            </a:r>
          </a:p>
          <a:p>
            <a:pPr eaLnBrk="1" hangingPunct="1"/>
            <a:r>
              <a:rPr lang="en-GB" smtClean="0"/>
              <a:t>Borrow 2 more: slice</a:t>
            </a:r>
          </a:p>
          <a:p>
            <a:pPr eaLnBrk="1" hangingPunct="1"/>
            <a:r>
              <a:rPr lang="en-GB" smtClean="0"/>
              <a:t>192, 200, 208, 216</a:t>
            </a:r>
          </a:p>
        </p:txBody>
      </p:sp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9238" y="1125538"/>
            <a:ext cx="3351212" cy="51117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</p:pic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5076825" y="37163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Line 6"/>
          <p:cNvSpPr>
            <a:spLocks noChangeShapeType="1"/>
          </p:cNvSpPr>
          <p:nvPr/>
        </p:nvSpPr>
        <p:spPr bwMode="auto">
          <a:xfrm>
            <a:off x="5076825" y="24209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>
            <a:off x="5076825" y="494188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5076825" y="17732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5076825" y="306863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5076825" y="4292600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5076825" y="5589588"/>
            <a:ext cx="4067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292725" y="1125538"/>
            <a:ext cx="574675" cy="4679950"/>
            <a:chOff x="3334" y="709"/>
            <a:chExt cx="362" cy="2948"/>
          </a:xfrm>
        </p:grpSpPr>
        <p:sp>
          <p:nvSpPr>
            <p:cNvPr id="37910" name="Oval 13"/>
            <p:cNvSpPr>
              <a:spLocks noChangeArrowheads="1"/>
            </p:cNvSpPr>
            <p:nvPr/>
          </p:nvSpPr>
          <p:spPr bwMode="auto">
            <a:xfrm>
              <a:off x="3334" y="709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Oval 14"/>
            <p:cNvSpPr>
              <a:spLocks noChangeArrowheads="1"/>
            </p:cNvSpPr>
            <p:nvPr/>
          </p:nvSpPr>
          <p:spPr bwMode="auto">
            <a:xfrm>
              <a:off x="3334" y="1117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Oval 15"/>
            <p:cNvSpPr>
              <a:spLocks noChangeArrowheads="1"/>
            </p:cNvSpPr>
            <p:nvPr/>
          </p:nvSpPr>
          <p:spPr bwMode="auto">
            <a:xfrm>
              <a:off x="3334" y="1525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Oval 16"/>
            <p:cNvSpPr>
              <a:spLocks noChangeArrowheads="1"/>
            </p:cNvSpPr>
            <p:nvPr/>
          </p:nvSpPr>
          <p:spPr bwMode="auto">
            <a:xfrm>
              <a:off x="3334" y="1933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Oval 17"/>
            <p:cNvSpPr>
              <a:spLocks noChangeArrowheads="1"/>
            </p:cNvSpPr>
            <p:nvPr/>
          </p:nvSpPr>
          <p:spPr bwMode="auto">
            <a:xfrm>
              <a:off x="3334" y="2341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Oval 18"/>
            <p:cNvSpPr>
              <a:spLocks noChangeArrowheads="1"/>
            </p:cNvSpPr>
            <p:nvPr/>
          </p:nvSpPr>
          <p:spPr bwMode="auto">
            <a:xfrm>
              <a:off x="3334" y="2704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Oval 19"/>
            <p:cNvSpPr>
              <a:spLocks noChangeArrowheads="1"/>
            </p:cNvSpPr>
            <p:nvPr/>
          </p:nvSpPr>
          <p:spPr bwMode="auto">
            <a:xfrm>
              <a:off x="3334" y="3113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Oval 20"/>
            <p:cNvSpPr>
              <a:spLocks noChangeArrowheads="1"/>
            </p:cNvSpPr>
            <p:nvPr/>
          </p:nvSpPr>
          <p:spPr bwMode="auto">
            <a:xfrm>
              <a:off x="3334" y="3521"/>
              <a:ext cx="362" cy="136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FFFF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285" name="Line 21"/>
          <p:cNvSpPr>
            <a:spLocks noChangeShapeType="1"/>
          </p:cNvSpPr>
          <p:nvPr/>
        </p:nvSpPr>
        <p:spPr bwMode="auto">
          <a:xfrm>
            <a:off x="5076825" y="5300663"/>
            <a:ext cx="40671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23286" name="Line 22"/>
          <p:cNvSpPr>
            <a:spLocks noChangeShapeType="1"/>
          </p:cNvSpPr>
          <p:nvPr/>
        </p:nvSpPr>
        <p:spPr bwMode="auto">
          <a:xfrm>
            <a:off x="5076825" y="5445125"/>
            <a:ext cx="40671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23287" name="Line 23"/>
          <p:cNvSpPr>
            <a:spLocks noChangeShapeType="1"/>
          </p:cNvSpPr>
          <p:nvPr/>
        </p:nvSpPr>
        <p:spPr bwMode="auto">
          <a:xfrm>
            <a:off x="5076825" y="5084763"/>
            <a:ext cx="40671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292725" y="5084763"/>
            <a:ext cx="503238" cy="504825"/>
            <a:chOff x="3334" y="3203"/>
            <a:chExt cx="317" cy="318"/>
          </a:xfrm>
        </p:grpSpPr>
        <p:sp>
          <p:nvSpPr>
            <p:cNvPr id="37907" name="Oval 24"/>
            <p:cNvSpPr>
              <a:spLocks noChangeArrowheads="1"/>
            </p:cNvSpPr>
            <p:nvPr/>
          </p:nvSpPr>
          <p:spPr bwMode="auto">
            <a:xfrm>
              <a:off x="3379" y="3203"/>
              <a:ext cx="272" cy="91"/>
            </a:xfrm>
            <a:prstGeom prst="ellipse">
              <a:avLst/>
            </a:prstGeom>
            <a:solidFill>
              <a:schemeClr val="accent2">
                <a:alpha val="30196"/>
              </a:schemeClr>
            </a:solidFill>
            <a:ln w="28575">
              <a:solidFill>
                <a:schemeClr val="accent2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Oval 25"/>
            <p:cNvSpPr>
              <a:spLocks noChangeArrowheads="1"/>
            </p:cNvSpPr>
            <p:nvPr/>
          </p:nvSpPr>
          <p:spPr bwMode="auto">
            <a:xfrm>
              <a:off x="3334" y="3339"/>
              <a:ext cx="272" cy="91"/>
            </a:xfrm>
            <a:prstGeom prst="ellipse">
              <a:avLst/>
            </a:prstGeom>
            <a:solidFill>
              <a:schemeClr val="accent2">
                <a:alpha val="30196"/>
              </a:schemeClr>
            </a:solidFill>
            <a:ln w="28575">
              <a:solidFill>
                <a:schemeClr val="accent2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Oval 26"/>
            <p:cNvSpPr>
              <a:spLocks noChangeArrowheads="1"/>
            </p:cNvSpPr>
            <p:nvPr/>
          </p:nvSpPr>
          <p:spPr bwMode="auto">
            <a:xfrm>
              <a:off x="3379" y="3430"/>
              <a:ext cx="272" cy="91"/>
            </a:xfrm>
            <a:prstGeom prst="ellipse">
              <a:avLst/>
            </a:prstGeom>
            <a:solidFill>
              <a:schemeClr val="accent2">
                <a:alpha val="30196"/>
              </a:schemeClr>
            </a:solidFill>
            <a:ln w="28575">
              <a:solidFill>
                <a:schemeClr val="accent2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85" grpId="0" animBg="1"/>
      <p:bldP spid="523286" grpId="0" animBg="1"/>
      <p:bldP spid="52328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the subnet</a:t>
            </a:r>
          </a:p>
        </p:txBody>
      </p:sp>
      <p:graphicFrame>
        <p:nvGraphicFramePr>
          <p:cNvPr id="524352" name="Group 64"/>
          <p:cNvGraphicFramePr>
            <a:graphicFrameLocks noGrp="1"/>
          </p:cNvGraphicFramePr>
          <p:nvPr>
            <p:ph sz="half" idx="2"/>
          </p:nvPr>
        </p:nvGraphicFramePr>
        <p:xfrm>
          <a:off x="1476375" y="1628775"/>
          <a:ext cx="2674938" cy="4411665"/>
        </p:xfrm>
        <a:graphic>
          <a:graphicData uri="http://schemas.openxmlformats.org/drawingml/2006/table">
            <a:tbl>
              <a:tblPr/>
              <a:tblGrid>
                <a:gridCol w="2674938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172.16.0.0/19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172.16.32.0/19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172.16.64.0/19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172.16.96.0/19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172.16.128.0/19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172.16.160.0/19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172.16.224.0 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4353" name="Group 65"/>
          <p:cNvGraphicFramePr>
            <a:graphicFrameLocks noGrp="1"/>
          </p:cNvGraphicFramePr>
          <p:nvPr/>
        </p:nvGraphicFramePr>
        <p:xfrm>
          <a:off x="5219700" y="3789363"/>
          <a:ext cx="2674938" cy="2205039"/>
        </p:xfrm>
        <a:graphic>
          <a:graphicData uri="http://schemas.openxmlformats.org/drawingml/2006/table">
            <a:tbl>
              <a:tblPr/>
              <a:tblGrid>
                <a:gridCol w="2674938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172.16.192.0/21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172.16.200.0/21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172.16.208.0/21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172.16.216.0/21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8949" name="Line 61"/>
          <p:cNvSpPr>
            <a:spLocks noChangeShapeType="1"/>
          </p:cNvSpPr>
          <p:nvPr/>
        </p:nvSpPr>
        <p:spPr bwMode="auto">
          <a:xfrm flipV="1">
            <a:off x="4140200" y="3789363"/>
            <a:ext cx="10795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50" name="Line 62"/>
          <p:cNvSpPr>
            <a:spLocks noChangeShapeType="1"/>
          </p:cNvSpPr>
          <p:nvPr/>
        </p:nvSpPr>
        <p:spPr bwMode="auto">
          <a:xfrm>
            <a:off x="4140200" y="5516563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172.16.0.0/16</a:t>
            </a:r>
          </a:p>
        </p:txBody>
      </p:sp>
      <p:graphicFrame>
        <p:nvGraphicFramePr>
          <p:cNvPr id="526397" name="Group 61"/>
          <p:cNvGraphicFramePr>
            <a:graphicFrameLocks noGrp="1"/>
          </p:cNvGraphicFramePr>
          <p:nvPr>
            <p:ph sz="half" idx="2"/>
          </p:nvPr>
        </p:nvGraphicFramePr>
        <p:xfrm>
          <a:off x="468313" y="1557338"/>
          <a:ext cx="2519362" cy="4411665"/>
        </p:xfrm>
        <a:graphic>
          <a:graphicData uri="http://schemas.openxmlformats.org/drawingml/2006/table">
            <a:tbl>
              <a:tblPr/>
              <a:tblGrid>
                <a:gridCol w="2519362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172.16.0.0/20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172.16.16.0/20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172.16.32.0/20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172.16.48.0/20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172.16.64.0/20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172.16.80.0/20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172.16.96.0/20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172.16.112.0 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6359" name="Group 23"/>
          <p:cNvGraphicFramePr>
            <a:graphicFrameLocks noGrp="1"/>
          </p:cNvGraphicFramePr>
          <p:nvPr/>
        </p:nvGraphicFramePr>
        <p:xfrm>
          <a:off x="3276600" y="2205038"/>
          <a:ext cx="2447925" cy="2205039"/>
        </p:xfrm>
        <a:graphic>
          <a:graphicData uri="http://schemas.openxmlformats.org/drawingml/2006/table">
            <a:tbl>
              <a:tblPr/>
              <a:tblGrid>
                <a:gridCol w="2447925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172.16.32.0/22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172.16.36.0/22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172.16.40.0/22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172.16.44.0/22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0997" name="Line 35"/>
          <p:cNvSpPr>
            <a:spLocks noChangeShapeType="1"/>
          </p:cNvSpPr>
          <p:nvPr/>
        </p:nvSpPr>
        <p:spPr bwMode="auto">
          <a:xfrm flipV="1">
            <a:off x="2987675" y="2205038"/>
            <a:ext cx="2889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98" name="Line 36"/>
          <p:cNvSpPr>
            <a:spLocks noChangeShapeType="1"/>
          </p:cNvSpPr>
          <p:nvPr/>
        </p:nvSpPr>
        <p:spPr bwMode="auto">
          <a:xfrm>
            <a:off x="2987675" y="3213100"/>
            <a:ext cx="2889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6396" name="Group 60"/>
          <p:cNvGraphicFramePr>
            <a:graphicFrameLocks noGrp="1"/>
          </p:cNvGraphicFramePr>
          <p:nvPr/>
        </p:nvGraphicFramePr>
        <p:xfrm>
          <a:off x="6300788" y="1484313"/>
          <a:ext cx="2519362" cy="4411665"/>
        </p:xfrm>
        <a:graphic>
          <a:graphicData uri="http://schemas.openxmlformats.org/drawingml/2006/table">
            <a:tbl>
              <a:tblPr/>
              <a:tblGrid>
                <a:gridCol w="2519362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172.16.128.0/20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172.16.144.0/20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172.16.160.0/20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172.16.176.0/20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172.16.192.0/20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172.16.208.0/20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172.16.224.0/20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172.16.240.0 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Hal-hal yang perlu dipertimbangkan ketika merancang suatu jaringan komputer: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smtClean="0"/>
              <a:t>Berapa jumlah total subnet yang dibutuhkan saat ini.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smtClean="0"/>
              <a:t>Berapa jumlah total subnet yang dibutuhkan untuk masa mendatang.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smtClean="0"/>
              <a:t>Berapa banyak host yang ada di subnet terbesar saat ini.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400" smtClean="0"/>
              <a:t>Berapa banyak host yang akan ada di subnet terbesar pada masa mendatang.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Problem 1: Membuat Skema Pengalamatan Menggunakan VLSM</a:t>
            </a:r>
          </a:p>
        </p:txBody>
      </p:sp>
      <p:pic>
        <p:nvPicPr>
          <p:cNvPr id="10243" name="Picture 4" descr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52600"/>
            <a:ext cx="675005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271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Jaringan 192.168.15.0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59765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600">
                <a:solidFill>
                  <a:schemeClr val="tx2"/>
                </a:solidFill>
              </a:rPr>
              <a:t>Problem 2: Membuat Skema Pengalamatan Menggunakan VLSM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57200" y="1905000"/>
            <a:ext cx="271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Jaringan 192.168.15.0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d-ID" dirty="0" smtClean="0"/>
              <a:t>Problem 3</a:t>
            </a:r>
            <a:endParaRPr lang="en-US" dirty="0" smtClean="0"/>
          </a:p>
        </p:txBody>
      </p:sp>
      <p:pic>
        <p:nvPicPr>
          <p:cNvPr id="43011" name="Picture 3" descr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2200" y="1427163"/>
            <a:ext cx="7442200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7722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Jaringan</a:t>
            </a:r>
            <a:r>
              <a:rPr lang="en-US" sz="2000"/>
              <a:t> </a:t>
            </a:r>
            <a:r>
              <a:rPr lang="en-US" sz="2000" smtClean="0"/>
              <a:t>172.16.0.0 /16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d-ID" dirty="0" smtClean="0"/>
              <a:t>Problem 4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Helvetica" pitchFamily="124" charset="0"/>
              </a:rPr>
              <a:t>Diberikan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suatu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alamat</a:t>
            </a:r>
            <a:r>
              <a:rPr lang="en-US" dirty="0" smtClean="0">
                <a:latin typeface="Helvetica" pitchFamily="124" charset="0"/>
              </a:rPr>
              <a:t> CIDR: 192.168.24.0 /24 </a:t>
            </a:r>
            <a:r>
              <a:rPr lang="en-US" dirty="0" err="1" smtClean="0">
                <a:latin typeface="Helvetica" pitchFamily="124" charset="0"/>
              </a:rPr>
              <a:t>dan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akan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mendukung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jaringan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seperti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gambar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di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atas</a:t>
            </a:r>
            <a:r>
              <a:rPr lang="en-US" dirty="0" smtClean="0">
                <a:latin typeface="Helvetica" pitchFamily="124" charset="0"/>
              </a:rPr>
              <a:t>. </a:t>
            </a:r>
            <a:r>
              <a:rPr lang="en-US" dirty="0" err="1" smtClean="0">
                <a:latin typeface="Helvetica" pitchFamily="124" charset="0"/>
              </a:rPr>
              <a:t>Buatlah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suatu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skema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pengalamatan</a:t>
            </a:r>
            <a:r>
              <a:rPr lang="en-US" dirty="0" smtClean="0">
                <a:latin typeface="Helvetica" pitchFamily="124" charset="0"/>
              </a:rPr>
              <a:t> yang </a:t>
            </a:r>
            <a:r>
              <a:rPr lang="en-US" dirty="0" err="1" smtClean="0">
                <a:latin typeface="Helvetica" pitchFamily="124" charset="0"/>
              </a:rPr>
              <a:t>memenuhi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syarat</a:t>
            </a:r>
            <a:r>
              <a:rPr lang="en-US" dirty="0" smtClean="0">
                <a:latin typeface="Helvetica" pitchFamily="124" charset="0"/>
              </a:rPr>
              <a:t> </a:t>
            </a:r>
            <a:r>
              <a:rPr lang="en-US" dirty="0" err="1" smtClean="0">
                <a:latin typeface="Helvetica" pitchFamily="124" charset="0"/>
              </a:rPr>
              <a:t>seperti</a:t>
            </a:r>
            <a:r>
              <a:rPr lang="en-US" dirty="0" smtClean="0">
                <a:latin typeface="Helvetica" pitchFamily="124" charset="0"/>
              </a:rPr>
              <a:t> yang </a:t>
            </a:r>
            <a:r>
              <a:rPr lang="en-US" dirty="0" err="1" smtClean="0">
                <a:latin typeface="Helvetica" pitchFamily="124" charset="0"/>
              </a:rPr>
              <a:t>digambarkan</a:t>
            </a:r>
            <a:r>
              <a:rPr lang="en-US" dirty="0" smtClean="0">
                <a:latin typeface="Helvetica" pitchFamily="12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Classful networks</a:t>
            </a:r>
            <a:endParaRPr lang="en-US" smtClean="0"/>
          </a:p>
        </p:txBody>
      </p:sp>
      <p:graphicFrame>
        <p:nvGraphicFramePr>
          <p:cNvPr id="479267" name="Group 3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 class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 octet range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networks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Hosts per network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A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to 127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 (less 0 and 127)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16,777,214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B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 to 191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16,348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65,534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C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192 to 229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2,097,152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Class A owners</a:t>
            </a:r>
            <a:endParaRPr lang="en-US" smtClean="0"/>
          </a:p>
        </p:txBody>
      </p:sp>
      <p:graphicFrame>
        <p:nvGraphicFramePr>
          <p:cNvPr id="482340" name="Group 36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48463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41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Electric Company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 Defense (various)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Intel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AT&amp;T Bell Laboratories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Xerox Corporation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Hewlett-Packard Company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Digital Equipment Corp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Apple Computer Inc.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Ford Motor 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 Ministry of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Defence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 Social Security Dept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AT&amp;T Global Network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Halliburton Company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Eli Lily and Company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Bell-Northern Research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Prudential Securities Inc.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E.I.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duPont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Nemours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Merck and Co., Inc.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Network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 Postal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Not enough addresses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557338"/>
            <a:ext cx="532765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6156325" y="1773238"/>
            <a:ext cx="280828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We would have run out of version 4 addresses some time ago if we still used only classful addresses.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Long term – change to IP version 6.</a:t>
            </a:r>
            <a:br>
              <a:rPr lang="en-GB" smtClean="0"/>
            </a:br>
            <a:r>
              <a:rPr lang="en-GB" smtClean="0"/>
              <a:t>Plenty of addresses using a different scheme</a:t>
            </a:r>
          </a:p>
          <a:p>
            <a:pPr eaLnBrk="1" hangingPunct="1"/>
            <a:r>
              <a:rPr lang="en-GB" smtClean="0"/>
              <a:t>Use VLSM and CIDR to avoid wasting addresses</a:t>
            </a:r>
          </a:p>
          <a:p>
            <a:pPr eaLnBrk="1" hangingPunct="1"/>
            <a:r>
              <a:rPr lang="en-GB" smtClean="0"/>
              <a:t>Use private addresses locally and NAT for internet access – lets many hosts share a few public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Classful Subnetting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Subnetting can be used with a classful addressing system, but all subnets of a main network must have the same subnet mask. This means that they must all have the same number of hosts.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Subnet 192.168.1.0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414587"/>
          </a:xfrm>
        </p:spPr>
        <p:txBody>
          <a:bodyPr/>
          <a:lstStyle/>
          <a:p>
            <a:pPr eaLnBrk="1" hangingPunct="1"/>
            <a:r>
              <a:rPr lang="en-GB" smtClean="0"/>
              <a:t>Need 6 networks, up to 26 hosts.</a:t>
            </a:r>
          </a:p>
          <a:p>
            <a:pPr eaLnBrk="1" hangingPunct="1"/>
            <a:r>
              <a:rPr lang="en-GB" smtClean="0"/>
              <a:t>Borrow 3 bits,   /27,   255.255.255.224</a:t>
            </a:r>
          </a:p>
          <a:p>
            <a:pPr eaLnBrk="1" hangingPunct="1"/>
            <a:r>
              <a:rPr lang="en-GB" smtClean="0"/>
              <a:t>Gives 8 networks, up to 30 hosts.</a:t>
            </a:r>
          </a:p>
          <a:p>
            <a:pPr eaLnBrk="1" hangingPunct="1"/>
            <a:r>
              <a:rPr lang="en-GB" smtClean="0"/>
              <a:t>Point to point need 2.     28x3 = 84 wasted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692275" y="1844675"/>
          <a:ext cx="5610225" cy="1695450"/>
        </p:xfrm>
        <a:graphic>
          <a:graphicData uri="http://schemas.openxmlformats.org/presentationml/2006/ole">
            <p:oleObj spid="_x0000_s2050" name="Bitmap Image" r:id="rId4" imgW="5609524" imgH="1695687" progId="PBrush">
              <p:embed/>
            </p:oleObj>
          </a:graphicData>
        </a:graphic>
      </p:graphicFrame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26 hosts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6804025" y="25654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12 hosts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4716463" y="162877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10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849</TotalTime>
  <Words>1420</Words>
  <Application>Microsoft Office PowerPoint</Application>
  <PresentationFormat>On-screen Show (4:3)</PresentationFormat>
  <Paragraphs>406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Median</vt:lpstr>
      <vt:lpstr>Bitmap Image</vt:lpstr>
      <vt:lpstr>VLSM &amp; CIDR</vt:lpstr>
      <vt:lpstr>Classful addressing</vt:lpstr>
      <vt:lpstr>Network part and host part</vt:lpstr>
      <vt:lpstr>Classful networks</vt:lpstr>
      <vt:lpstr>Some Class A owners</vt:lpstr>
      <vt:lpstr>Not enough addresses</vt:lpstr>
      <vt:lpstr>Solutions</vt:lpstr>
      <vt:lpstr>Classful Subnetting</vt:lpstr>
      <vt:lpstr>Subnet 192.168.1.0</vt:lpstr>
      <vt:lpstr>Subnet 172.16.0.0</vt:lpstr>
      <vt:lpstr>Waste</vt:lpstr>
      <vt:lpstr>Classful routing protocol</vt:lpstr>
      <vt:lpstr>New system needed</vt:lpstr>
      <vt:lpstr>Address allocation before CIDR</vt:lpstr>
      <vt:lpstr>Address allocation with CIDR</vt:lpstr>
      <vt:lpstr>Routing tables</vt:lpstr>
      <vt:lpstr>VLSM</vt:lpstr>
      <vt:lpstr>Route summarization</vt:lpstr>
      <vt:lpstr>Route summarization</vt:lpstr>
      <vt:lpstr>Route summarization</vt:lpstr>
      <vt:lpstr>Route summarisation</vt:lpstr>
      <vt:lpstr>Classless routing protocol</vt:lpstr>
      <vt:lpstr>Summary routes</vt:lpstr>
      <vt:lpstr>Subnetting the subnet</vt:lpstr>
      <vt:lpstr>Subnetting 172.16.0.0/16</vt:lpstr>
      <vt:lpstr>Another way of looking at it</vt:lpstr>
      <vt:lpstr>Yet another way</vt:lpstr>
      <vt:lpstr>Subnetting the subnet</vt:lpstr>
      <vt:lpstr>Subnetting 172.16.192.0/19</vt:lpstr>
      <vt:lpstr>Another way of looking at it</vt:lpstr>
      <vt:lpstr>Yet another way</vt:lpstr>
      <vt:lpstr>Subnetting the subnet</vt:lpstr>
      <vt:lpstr>Subnetting 172.16.0.0/16</vt:lpstr>
      <vt:lpstr>Hal-hal yang perlu dipertimbangkan ketika merancang suatu jaringan komputer: </vt:lpstr>
      <vt:lpstr>Problem 1: Membuat Skema Pengalamatan Menggunakan VLSM</vt:lpstr>
      <vt:lpstr>Slide 36</vt:lpstr>
      <vt:lpstr>Problem 3</vt:lpstr>
      <vt:lpstr>Problem 4</vt:lpstr>
    </vt:vector>
  </TitlesOfParts>
  <Company>Institut Teknologi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VLSM &amp; CIDR</dc:title>
  <dc:creator>Tody Ariefianto W</dc:creator>
  <cp:lastModifiedBy>612550</cp:lastModifiedBy>
  <cp:revision>16</cp:revision>
  <dcterms:created xsi:type="dcterms:W3CDTF">2012-03-19T07:21:56Z</dcterms:created>
  <dcterms:modified xsi:type="dcterms:W3CDTF">2014-04-02T09:15:45Z</dcterms:modified>
</cp:coreProperties>
</file>