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90" r:id="rId13"/>
    <p:sldId id="291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361A-1C46-4146-80A5-02DA33C5BA6C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3C4EC-0A66-47F5-B385-1EF80317FB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mtClean="0"/>
              <a:t>ICT = Information and Communications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C4EC-0A66-47F5-B385-1EF80317FBD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66FF-E124-4C22-8509-416BDEEDAA0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E140-7ABB-44CD-A42D-7012D53FF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66FF-E124-4C22-8509-416BDEEDAA0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E140-7ABB-44CD-A42D-7012D53FF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66FF-E124-4C22-8509-416BDEEDAA0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E140-7ABB-44CD-A42D-7012D53FF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66FF-E124-4C22-8509-416BDEEDAA0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E140-7ABB-44CD-A42D-7012D53FF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66FF-E124-4C22-8509-416BDEEDAA0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FAE140-7ABB-44CD-A42D-7012D53FF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66FF-E124-4C22-8509-416BDEEDAA0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E140-7ABB-44CD-A42D-7012D53FF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66FF-E124-4C22-8509-416BDEEDAA0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E140-7ABB-44CD-A42D-7012D53FF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66FF-E124-4C22-8509-416BDEEDAA0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E140-7ABB-44CD-A42D-7012D53FF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66FF-E124-4C22-8509-416BDEEDAA0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E140-7ABB-44CD-A42D-7012D53FF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66FF-E124-4C22-8509-416BDEEDAA0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E140-7ABB-44CD-A42D-7012D53FF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66FF-E124-4C22-8509-416BDEEDAA0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E140-7ABB-44CD-A42D-7012D53FF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4E66FF-E124-4C22-8509-416BDEEDAA0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FAE140-7ABB-44CD-A42D-7012D53FF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25908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Top Lavel Domain until Jan 0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668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1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882133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"/>
            <a:ext cx="775912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Internet_map_1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PV6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71600"/>
            <a:ext cx="1983720" cy="1939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IPv6 Paradigm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664" y="1295400"/>
            <a:ext cx="5307932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IPv6 Migras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505200"/>
            <a:ext cx="1931555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-HOMEN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391400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795837"/>
            <a:ext cx="57912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Banyak</a:t>
            </a:r>
            <a:r>
              <a:rPr lang="en-US" sz="2400" dirty="0"/>
              <a:t> Host IPv4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2^32 = 4.294.967.296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5486400"/>
            <a:ext cx="57150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Banyak</a:t>
            </a:r>
            <a:r>
              <a:rPr lang="en-US" sz="2400" dirty="0"/>
              <a:t> Host IPv6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2^128 = 3.4 x 10^38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43000"/>
            <a:ext cx="58674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Application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2133600" y="1524000"/>
            <a:ext cx="609600" cy="43434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" name="Picture 16" descr="Kesehat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Kesehatan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524000"/>
            <a:ext cx="2209800" cy="14695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 descr="Kesehatan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343400"/>
            <a:ext cx="1828800" cy="1360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" name="Picture 31" descr="Kesehatan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438400"/>
            <a:ext cx="2057401" cy="2514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 descr="Kesehatan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1" y="3276600"/>
            <a:ext cx="2209800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 descr="Kesehatan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0" y="2133600"/>
            <a:ext cx="142875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Application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CTV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09800"/>
            <a:ext cx="4343400" cy="3276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CTV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219200"/>
            <a:ext cx="3962400" cy="3366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ICT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2133600" y="1524000"/>
            <a:ext cx="609600" cy="43434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Tele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69972"/>
            <a:ext cx="1929745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interne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55" y="3617772"/>
            <a:ext cx="1888542" cy="1259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8" descr="ecommerce-pic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657600"/>
            <a:ext cx="12969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ecommerc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2700" y="36576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ICT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2286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19400" y="1371600"/>
            <a:ext cx="1412875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Provider</a:t>
            </a:r>
          </a:p>
        </p:txBody>
      </p:sp>
      <p:pic>
        <p:nvPicPr>
          <p:cNvPr id="15" name="Picture 23" descr="Telkom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10668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ndosat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1447800"/>
            <a:ext cx="1371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X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13716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819400" y="2667000"/>
            <a:ext cx="1444625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Network</a:t>
            </a:r>
          </a:p>
        </p:txBody>
      </p:sp>
      <p:pic>
        <p:nvPicPr>
          <p:cNvPr id="19" name="Picture 27" descr="3G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2362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 descr="HP 3G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0" y="2286000"/>
            <a:ext cx="1133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819400" y="3886200"/>
            <a:ext cx="2051050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E-Commerce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43200" y="4800599"/>
            <a:ext cx="6096000" cy="1323439"/>
            <a:chOff x="2743200" y="4876798"/>
            <a:chExt cx="6096000" cy="1322903"/>
          </a:xfrm>
        </p:grpSpPr>
        <p:sp>
          <p:nvSpPr>
            <p:cNvPr id="23" name="TextBox 22"/>
            <p:cNvSpPr txBox="1"/>
            <p:nvPr/>
          </p:nvSpPr>
          <p:spPr>
            <a:xfrm>
              <a:off x="4038600" y="4876798"/>
              <a:ext cx="4800600" cy="13229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Amankah</a:t>
              </a:r>
              <a:r>
                <a:rPr lang="en-US" sz="2000" dirty="0"/>
                <a:t> ???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Murahkah</a:t>
              </a:r>
              <a:r>
                <a:rPr lang="en-US" sz="2000" dirty="0"/>
                <a:t> ???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Sudah</a:t>
              </a:r>
              <a:r>
                <a:rPr lang="en-US" sz="2000" dirty="0"/>
                <a:t> </a:t>
              </a:r>
              <a:r>
                <a:rPr lang="en-US" sz="2000" dirty="0" err="1"/>
                <a:t>Terberdayakankah</a:t>
              </a:r>
              <a:r>
                <a:rPr lang="en-US" sz="2000" dirty="0"/>
                <a:t> </a:t>
              </a:r>
              <a:r>
                <a:rPr lang="en-US" sz="2000" dirty="0" err="1"/>
                <a:t>Semua</a:t>
              </a:r>
              <a:r>
                <a:rPr lang="en-US" sz="2000" dirty="0"/>
                <a:t> Resources</a:t>
              </a:r>
              <a:r>
                <a:rPr lang="en-US" sz="2000" dirty="0" smtClean="0"/>
                <a:t>?</a:t>
              </a:r>
              <a:endParaRPr lang="en-US" sz="2000" dirty="0"/>
            </a:p>
          </p:txBody>
        </p:sp>
        <p:pic>
          <p:nvPicPr>
            <p:cNvPr id="24" name="Picture 31" descr="Tanda Tanya.jp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743200" y="4876800"/>
              <a:ext cx="1295400" cy="106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457200" y="1524000"/>
            <a:ext cx="152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ICT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7696200" y="3657600"/>
            <a:ext cx="1143000" cy="1055688"/>
            <a:chOff x="7696200" y="3657600"/>
            <a:chExt cx="1143000" cy="1055132"/>
          </a:xfrm>
        </p:grpSpPr>
        <p:pic>
          <p:nvPicPr>
            <p:cNvPr id="27" name="Picture 20" descr="hacker.gif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696200" y="3657600"/>
              <a:ext cx="1143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36"/>
            <p:cNvSpPr txBox="1">
              <a:spLocks noChangeArrowheads="1"/>
            </p:cNvSpPr>
            <p:nvPr/>
          </p:nvSpPr>
          <p:spPr bwMode="auto">
            <a:xfrm>
              <a:off x="7772400" y="4343400"/>
              <a:ext cx="9450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Heacker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Application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80010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Application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AXLi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209800"/>
            <a:ext cx="253365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Netmeet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447800"/>
            <a:ext cx="1905000" cy="323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XLit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447800"/>
            <a:ext cx="27257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4876800"/>
            <a:ext cx="14045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H.323 Phone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4876800"/>
            <a:ext cx="11400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SIP Phone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4888468"/>
            <a:ext cx="11737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IAX 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Application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ideo Confer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66800"/>
            <a:ext cx="7315200" cy="490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Application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rac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19200"/>
            <a:ext cx="2768600" cy="2076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ruk Pertamin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038600"/>
            <a:ext cx="2918952" cy="144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kERETA A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962400"/>
            <a:ext cx="2627644" cy="1627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esawa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219200"/>
            <a:ext cx="3393648" cy="2057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foton_truc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819400"/>
            <a:ext cx="2123197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Application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obile L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66800"/>
            <a:ext cx="7315200" cy="4800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Application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66800"/>
            <a:ext cx="7467600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Application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3203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4562" y="2819400"/>
            <a:ext cx="55832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P Noki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295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P Sony Ericsso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1295400"/>
            <a:ext cx="1533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HP Motoroa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295400"/>
            <a:ext cx="13319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P CDMA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57300" y="4105275"/>
            <a:ext cx="2171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Application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Kesehatan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57600"/>
            <a:ext cx="1309255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Kesehatan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10287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590800" y="1828800"/>
            <a:ext cx="372427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>
                <a:latin typeface="Calibri" pitchFamily="34" charset="0"/>
              </a:rPr>
              <a:t>Dokter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Berbasis</a:t>
            </a:r>
            <a:r>
              <a:rPr lang="en-US" sz="3600" dirty="0">
                <a:latin typeface="Calibri" pitchFamily="34" charset="0"/>
              </a:rPr>
              <a:t> PC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667000" y="4267200"/>
            <a:ext cx="372427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Electrocardiograph</a:t>
            </a:r>
          </a:p>
        </p:txBody>
      </p:sp>
      <p:pic>
        <p:nvPicPr>
          <p:cNvPr id="9" name="Picture 8" descr="Dokter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447800"/>
            <a:ext cx="2357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Jantung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402013"/>
            <a:ext cx="12541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Application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4" descr="FingerPr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100" y="1524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FingerPrint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fingerprint-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19400"/>
            <a:ext cx="18907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Scan Retin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676400"/>
            <a:ext cx="45196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TT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2819400"/>
            <a:ext cx="2000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Application Growth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43000"/>
            <a:ext cx="70104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Network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PSTN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PLMN Network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Data/IP Network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00200"/>
            <a:ext cx="5146833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76200" y="3505200"/>
            <a:ext cx="3352800" cy="1371600"/>
          </a:xfrm>
          <a:prstGeom prst="wedgeRoundRectCallout">
            <a:avLst>
              <a:gd name="adj1" fmla="val 73289"/>
              <a:gd name="adj2" fmla="val -4427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NGN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600200" y="5410200"/>
            <a:ext cx="1981200" cy="838200"/>
          </a:xfrm>
          <a:prstGeom prst="wedgeEllipseCallout">
            <a:avLst>
              <a:gd name="adj1" fmla="val 106786"/>
              <a:gd name="adj2" fmla="val -77273"/>
            </a:avLst>
          </a:prstGeom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Broadband Access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Security ???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ecommerce-pi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1296988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ecommer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600200"/>
            <a:ext cx="1219200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05200" y="1611312"/>
            <a:ext cx="1295400" cy="1055688"/>
            <a:chOff x="7696200" y="3657600"/>
            <a:chExt cx="1143000" cy="1055132"/>
          </a:xfrm>
        </p:grpSpPr>
        <p:pic>
          <p:nvPicPr>
            <p:cNvPr id="8" name="Picture 7" descr="hack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6200" y="3657600"/>
              <a:ext cx="1143000" cy="99007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7772400" y="4343400"/>
              <a:ext cx="9450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Heacker</a:t>
              </a:r>
            </a:p>
          </p:txBody>
        </p:sp>
      </p:grpSp>
      <p:pic>
        <p:nvPicPr>
          <p:cNvPr id="10" name="Picture 12" descr="Gembok Kunci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819400"/>
            <a:ext cx="3440113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Security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81819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6588" y="3387804"/>
            <a:ext cx="3571812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SEKIAN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Network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143000"/>
            <a:ext cx="7503979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Network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79898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Network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4397787" cy="2163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Icon+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186044"/>
            <a:ext cx="304800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Tiang Listr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505200"/>
            <a:ext cx="30480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Internet Via Listri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505200"/>
            <a:ext cx="4397496" cy="2293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9" descr="Logo PL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219200"/>
            <a:ext cx="751821" cy="97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Device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Old Compu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1447800"/>
            <a:ext cx="222885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Lapt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6600" y="1447800"/>
            <a:ext cx="2286000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Geo-specific Ads &amp; Mobile Internet Devices are Android’s futu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39000" y="1600200"/>
            <a:ext cx="1676400" cy="1240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htc-p4350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48400" y="1524000"/>
            <a:ext cx="957377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HP Noki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505200" y="4191000"/>
            <a:ext cx="15240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HP Sony Ericsso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029200" y="4191000"/>
            <a:ext cx="1448057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HP Motoroa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477000" y="4191000"/>
            <a:ext cx="1331976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triped Right Arrow 12"/>
          <p:cNvSpPr/>
          <p:nvPr/>
        </p:nvSpPr>
        <p:spPr bwMode="auto">
          <a:xfrm>
            <a:off x="2667000" y="2286000"/>
            <a:ext cx="457200" cy="304800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Striped Right Arrow 13"/>
          <p:cNvSpPr/>
          <p:nvPr/>
        </p:nvSpPr>
        <p:spPr bwMode="auto">
          <a:xfrm>
            <a:off x="5638800" y="2133600"/>
            <a:ext cx="533400" cy="304800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Striped Right Arrow 15"/>
          <p:cNvSpPr/>
          <p:nvPr/>
        </p:nvSpPr>
        <p:spPr bwMode="auto">
          <a:xfrm rot="1695364">
            <a:off x="2563813" y="4162425"/>
            <a:ext cx="842962" cy="304800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477000" y="2971800"/>
            <a:ext cx="2362200" cy="1447800"/>
            <a:chOff x="381000" y="4800600"/>
            <a:chExt cx="2362200" cy="1447800"/>
          </a:xfrm>
        </p:grpSpPr>
        <p:sp>
          <p:nvSpPr>
            <p:cNvPr id="18" name="Down Arrow 17"/>
            <p:cNvSpPr/>
            <p:nvPr/>
          </p:nvSpPr>
          <p:spPr>
            <a:xfrm>
              <a:off x="2133600" y="4800600"/>
              <a:ext cx="609600" cy="14478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" y="5105400"/>
              <a:ext cx="2057400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</a:rPr>
                <a:t>PRICE 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" name="Content Placeholder 1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381000" y="1219200"/>
            <a:ext cx="8610600" cy="441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84077" y="1447800"/>
            <a:ext cx="7597923" cy="4570413"/>
            <a:chOff x="566" y="1275"/>
            <a:chExt cx="4474" cy="2879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738" y="2279"/>
              <a:ext cx="827" cy="349"/>
              <a:chOff x="738" y="2279"/>
              <a:chExt cx="827" cy="349"/>
            </a:xfrm>
          </p:grpSpPr>
          <p:sp>
            <p:nvSpPr>
              <p:cNvPr id="176" name="Oval 6"/>
              <p:cNvSpPr>
                <a:spLocks noChangeArrowheads="1"/>
              </p:cNvSpPr>
              <p:nvPr/>
            </p:nvSpPr>
            <p:spPr bwMode="auto">
              <a:xfrm>
                <a:off x="798" y="2279"/>
                <a:ext cx="767" cy="349"/>
              </a:xfrm>
              <a:prstGeom prst="ellipse">
                <a:avLst/>
              </a:prstGeom>
              <a:gradFill rotWithShape="0">
                <a:gsLst>
                  <a:gs pos="0">
                    <a:srgbClr val="FF3399">
                      <a:gamma/>
                      <a:shade val="46275"/>
                      <a:invGamma/>
                    </a:srgbClr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ffectLst>
                <a:outerShdw sy="50000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738" y="2317"/>
                <a:ext cx="755" cy="265"/>
                <a:chOff x="708" y="2052"/>
                <a:chExt cx="732" cy="336"/>
              </a:xfrm>
            </p:grpSpPr>
            <p:sp>
              <p:nvSpPr>
                <p:cNvPr id="178" name="Oval 8"/>
                <p:cNvSpPr>
                  <a:spLocks noChangeArrowheads="1"/>
                </p:cNvSpPr>
                <p:nvPr/>
              </p:nvSpPr>
              <p:spPr bwMode="auto">
                <a:xfrm>
                  <a:off x="708" y="2052"/>
                  <a:ext cx="732" cy="33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sy="50000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05" y="2088"/>
                  <a:ext cx="624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chemeClr val="bg1"/>
                      </a:solidFill>
                      <a:latin typeface="Calibri" pitchFamily="34" charset="0"/>
                    </a:rPr>
                    <a:t>Voice</a:t>
                  </a:r>
                </a:p>
              </p:txBody>
            </p:sp>
          </p:grpSp>
        </p:grp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080" y="2750"/>
              <a:ext cx="423" cy="35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282" y="2844"/>
              <a:ext cx="0" cy="1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1171" y="2919"/>
              <a:ext cx="2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469" y="3127"/>
              <a:ext cx="3177" cy="490"/>
              <a:chOff x="1248" y="2964"/>
              <a:chExt cx="3786" cy="624"/>
            </a:xfrm>
          </p:grpSpPr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 flipH="1">
                <a:off x="3466" y="2983"/>
                <a:ext cx="1568" cy="483"/>
                <a:chOff x="2132" y="2347"/>
                <a:chExt cx="3333" cy="1071"/>
              </a:xfrm>
            </p:grpSpPr>
            <p:grpSp>
              <p:nvGrpSpPr>
                <p:cNvPr id="17" name="Group 15"/>
                <p:cNvGrpSpPr>
                  <a:grpSpLocks/>
                </p:cNvGrpSpPr>
                <p:nvPr/>
              </p:nvGrpSpPr>
              <p:grpSpPr bwMode="auto">
                <a:xfrm>
                  <a:off x="2297" y="2777"/>
                  <a:ext cx="2769" cy="641"/>
                  <a:chOff x="2297" y="2777"/>
                  <a:chExt cx="2769" cy="641"/>
                </a:xfrm>
              </p:grpSpPr>
              <p:grpSp>
                <p:nvGrpSpPr>
                  <p:cNvPr id="19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297" y="2777"/>
                    <a:ext cx="2042" cy="414"/>
                    <a:chOff x="2297" y="2777"/>
                    <a:chExt cx="2042" cy="414"/>
                  </a:xfrm>
                </p:grpSpPr>
                <p:sp>
                  <p:nvSpPr>
                    <p:cNvPr id="174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7" y="2777"/>
                      <a:ext cx="379" cy="369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75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" y="2823"/>
                      <a:ext cx="636" cy="36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2338" y="2801"/>
                    <a:ext cx="2728" cy="617"/>
                    <a:chOff x="2338" y="2801"/>
                    <a:chExt cx="2728" cy="617"/>
                  </a:xfrm>
                </p:grpSpPr>
                <p:grpSp>
                  <p:nvGrpSpPr>
                    <p:cNvPr id="44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38" y="2851"/>
                      <a:ext cx="1979" cy="567"/>
                      <a:chOff x="2338" y="2851"/>
                      <a:chExt cx="1979" cy="567"/>
                    </a:xfrm>
                  </p:grpSpPr>
                  <p:grpSp>
                    <p:nvGrpSpPr>
                      <p:cNvPr id="52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7" y="2884"/>
                        <a:ext cx="520" cy="534"/>
                        <a:chOff x="3797" y="2884"/>
                        <a:chExt cx="520" cy="534"/>
                      </a:xfrm>
                    </p:grpSpPr>
                    <p:grpSp>
                      <p:nvGrpSpPr>
                        <p:cNvPr id="53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7" y="2884"/>
                          <a:ext cx="520" cy="534"/>
                          <a:chOff x="3797" y="2884"/>
                          <a:chExt cx="520" cy="534"/>
                        </a:xfrm>
                      </p:grpSpPr>
                      <p:sp>
                        <p:nvSpPr>
                          <p:cNvPr id="171" name="Oval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97" y="2885"/>
                            <a:ext cx="452" cy="530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2" name="Arc 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9" y="3096"/>
                            <a:ext cx="292" cy="322"/>
                          </a:xfrm>
                          <a:custGeom>
                            <a:avLst/>
                            <a:gdLst>
                              <a:gd name="T0" fmla="*/ 0 w 25350"/>
                              <a:gd name="T1" fmla="*/ 0 h 21873"/>
                              <a:gd name="T2" fmla="*/ 0 w 25350"/>
                              <a:gd name="T3" fmla="*/ 0 h 21873"/>
                              <a:gd name="T4" fmla="*/ 0 w 25350"/>
                              <a:gd name="T5" fmla="*/ 0 h 2187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5350"/>
                              <a:gd name="T10" fmla="*/ 0 h 21873"/>
                              <a:gd name="T11" fmla="*/ 25350 w 25350"/>
                              <a:gd name="T12" fmla="*/ 21873 h 2187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5350" h="21873" fill="none" extrusionOk="0">
                                <a:moveTo>
                                  <a:pt x="25348" y="-1"/>
                                </a:moveTo>
                                <a:cubicBezTo>
                                  <a:pt x="25349" y="90"/>
                                  <a:pt x="25350" y="181"/>
                                  <a:pt x="25350" y="273"/>
                                </a:cubicBezTo>
                                <a:cubicBezTo>
                                  <a:pt x="25350" y="12202"/>
                                  <a:pt x="15679" y="21873"/>
                                  <a:pt x="3750" y="21873"/>
                                </a:cubicBezTo>
                                <a:cubicBezTo>
                                  <a:pt x="2492" y="21873"/>
                                  <a:pt x="1238" y="21763"/>
                                  <a:pt x="0" y="21544"/>
                                </a:cubicBezTo>
                              </a:path>
                              <a:path w="25350" h="21873" stroke="0" extrusionOk="0">
                                <a:moveTo>
                                  <a:pt x="25348" y="-1"/>
                                </a:moveTo>
                                <a:cubicBezTo>
                                  <a:pt x="25349" y="90"/>
                                  <a:pt x="25350" y="181"/>
                                  <a:pt x="25350" y="273"/>
                                </a:cubicBezTo>
                                <a:cubicBezTo>
                                  <a:pt x="25350" y="12202"/>
                                  <a:pt x="15679" y="21873"/>
                                  <a:pt x="3750" y="21873"/>
                                </a:cubicBezTo>
                                <a:cubicBezTo>
                                  <a:pt x="2492" y="21873"/>
                                  <a:pt x="1238" y="21763"/>
                                  <a:pt x="0" y="21544"/>
                                </a:cubicBezTo>
                                <a:lnTo>
                                  <a:pt x="3750" y="27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3" name="Arc 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3" y="2884"/>
                            <a:ext cx="294" cy="22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" name="Group 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83" y="2986"/>
                          <a:ext cx="264" cy="325"/>
                          <a:chOff x="3883" y="2986"/>
                          <a:chExt cx="264" cy="325"/>
                        </a:xfrm>
                      </p:grpSpPr>
                      <p:sp>
                        <p:nvSpPr>
                          <p:cNvPr id="146" name="Oval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83" y="2986"/>
                            <a:ext cx="264" cy="32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25400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57" name="Group 2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91" y="2992"/>
                            <a:ext cx="242" cy="298"/>
                            <a:chOff x="3891" y="2992"/>
                            <a:chExt cx="242" cy="298"/>
                          </a:xfrm>
                        </p:grpSpPr>
                        <p:sp>
                          <p:nvSpPr>
                            <p:cNvPr id="148" name="Freeform 2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91" y="2992"/>
                              <a:ext cx="242" cy="298"/>
                            </a:xfrm>
                            <a:custGeom>
                              <a:avLst/>
                              <a:gdLst>
                                <a:gd name="T0" fmla="*/ 3 w 483"/>
                                <a:gd name="T1" fmla="*/ 1 h 596"/>
                                <a:gd name="T2" fmla="*/ 3 w 483"/>
                                <a:gd name="T3" fmla="*/ 3 h 596"/>
                                <a:gd name="T4" fmla="*/ 1 w 483"/>
                                <a:gd name="T5" fmla="*/ 3 h 596"/>
                                <a:gd name="T6" fmla="*/ 1 w 483"/>
                                <a:gd name="T7" fmla="*/ 3 h 596"/>
                                <a:gd name="T8" fmla="*/ 0 w 483"/>
                                <a:gd name="T9" fmla="*/ 5 h 596"/>
                                <a:gd name="T10" fmla="*/ 3 w 483"/>
                                <a:gd name="T11" fmla="*/ 5 h 596"/>
                                <a:gd name="T12" fmla="*/ 2 w 483"/>
                                <a:gd name="T13" fmla="*/ 9 h 596"/>
                                <a:gd name="T14" fmla="*/ 2 w 483"/>
                                <a:gd name="T15" fmla="*/ 9 h 596"/>
                                <a:gd name="T16" fmla="*/ 3 w 483"/>
                                <a:gd name="T17" fmla="*/ 9 h 596"/>
                                <a:gd name="T18" fmla="*/ 4 w 483"/>
                                <a:gd name="T19" fmla="*/ 6 h 596"/>
                                <a:gd name="T20" fmla="*/ 6 w 483"/>
                                <a:gd name="T21" fmla="*/ 9 h 596"/>
                                <a:gd name="T22" fmla="*/ 7 w 483"/>
                                <a:gd name="T23" fmla="*/ 9 h 596"/>
                                <a:gd name="T24" fmla="*/ 7 w 483"/>
                                <a:gd name="T25" fmla="*/ 9 h 596"/>
                                <a:gd name="T26" fmla="*/ 5 w 483"/>
                                <a:gd name="T27" fmla="*/ 5 h 596"/>
                                <a:gd name="T28" fmla="*/ 8 w 483"/>
                                <a:gd name="T29" fmla="*/ 3 h 596"/>
                                <a:gd name="T30" fmla="*/ 8 w 483"/>
                                <a:gd name="T31" fmla="*/ 2 h 596"/>
                                <a:gd name="T32" fmla="*/ 8 w 483"/>
                                <a:gd name="T33" fmla="*/ 2 h 596"/>
                                <a:gd name="T34" fmla="*/ 5 w 483"/>
                                <a:gd name="T35" fmla="*/ 3 h 596"/>
                                <a:gd name="T36" fmla="*/ 4 w 483"/>
                                <a:gd name="T37" fmla="*/ 0 h 596"/>
                                <a:gd name="T38" fmla="*/ 3 w 483"/>
                                <a:gd name="T39" fmla="*/ 1 h 59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w 483"/>
                                <a:gd name="T61" fmla="*/ 0 h 596"/>
                                <a:gd name="T62" fmla="*/ 483 w 483"/>
                                <a:gd name="T63" fmla="*/ 596 h 596"/>
                              </a:gdLst>
                              <a:ahLst/>
                              <a:cxnLst>
                                <a:cxn ang="T40">
                                  <a:pos x="T0" y="T1"/>
                                </a:cxn>
                                <a:cxn ang="T41">
                                  <a:pos x="T2" y="T3"/>
                                </a:cxn>
                                <a:cxn ang="T42">
                                  <a:pos x="T4" y="T5"/>
                                </a:cxn>
                                <a:cxn ang="T43">
                                  <a:pos x="T6" y="T7"/>
                                </a:cxn>
                                <a:cxn ang="T44">
                                  <a:pos x="T8" y="T9"/>
                                </a:cxn>
                                <a:cxn ang="T45">
                                  <a:pos x="T10" y="T11"/>
                                </a:cxn>
                                <a:cxn ang="T46">
                                  <a:pos x="T12" y="T13"/>
                                </a:cxn>
                                <a:cxn ang="T47">
                                  <a:pos x="T14" y="T15"/>
                                </a:cxn>
                                <a:cxn ang="T48">
                                  <a:pos x="T16" y="T17"/>
                                </a:cxn>
                                <a:cxn ang="T49">
                                  <a:pos x="T18" y="T19"/>
                                </a:cxn>
                                <a:cxn ang="T50">
                                  <a:pos x="T20" y="T21"/>
                                </a:cxn>
                                <a:cxn ang="T51">
                                  <a:pos x="T22" y="T23"/>
                                </a:cxn>
                                <a:cxn ang="T52">
                                  <a:pos x="T24" y="T25"/>
                                </a:cxn>
                                <a:cxn ang="T53">
                                  <a:pos x="T26" y="T27"/>
                                </a:cxn>
                                <a:cxn ang="T54">
                                  <a:pos x="T28" y="T29"/>
                                </a:cxn>
                                <a:cxn ang="T55">
                                  <a:pos x="T30" y="T31"/>
                                </a:cxn>
                                <a:cxn ang="T56">
                                  <a:pos x="T32" y="T33"/>
                                </a:cxn>
                                <a:cxn ang="T57">
                                  <a:pos x="T34" y="T35"/>
                                </a:cxn>
                                <a:cxn ang="T58">
                                  <a:pos x="T36" y="T37"/>
                                </a:cxn>
                                <a:cxn ang="T59">
                                  <a:pos x="T38" y="T39"/>
                                </a:cxn>
                              </a:cxnLst>
                              <a:rect l="T60" t="T61" r="T62" b="T63"/>
                              <a:pathLst>
                                <a:path w="483" h="596">
                                  <a:moveTo>
                                    <a:pt x="181" y="6"/>
                                  </a:moveTo>
                                  <a:lnTo>
                                    <a:pt x="165" y="240"/>
                                  </a:lnTo>
                                  <a:lnTo>
                                    <a:pt x="10" y="212"/>
                                  </a:lnTo>
                                  <a:lnTo>
                                    <a:pt x="2" y="248"/>
                                  </a:lnTo>
                                  <a:lnTo>
                                    <a:pt x="0" y="280"/>
                                  </a:lnTo>
                                  <a:lnTo>
                                    <a:pt x="129" y="355"/>
                                  </a:lnTo>
                                  <a:lnTo>
                                    <a:pt x="79" y="548"/>
                                  </a:lnTo>
                                  <a:lnTo>
                                    <a:pt x="109" y="572"/>
                                  </a:lnTo>
                                  <a:lnTo>
                                    <a:pt x="129" y="596"/>
                                  </a:lnTo>
                                  <a:lnTo>
                                    <a:pt x="217" y="395"/>
                                  </a:lnTo>
                                  <a:lnTo>
                                    <a:pt x="365" y="588"/>
                                  </a:lnTo>
                                  <a:lnTo>
                                    <a:pt x="393" y="566"/>
                                  </a:lnTo>
                                  <a:lnTo>
                                    <a:pt x="419" y="532"/>
                                  </a:lnTo>
                                  <a:lnTo>
                                    <a:pt x="303" y="347"/>
                                  </a:lnTo>
                                  <a:lnTo>
                                    <a:pt x="483" y="232"/>
                                  </a:lnTo>
                                  <a:lnTo>
                                    <a:pt x="467" y="176"/>
                                  </a:lnTo>
                                  <a:lnTo>
                                    <a:pt x="449" y="163"/>
                                  </a:lnTo>
                                  <a:lnTo>
                                    <a:pt x="277" y="236"/>
                                  </a:lnTo>
                                  <a:lnTo>
                                    <a:pt x="251" y="0"/>
                                  </a:lnTo>
                                  <a:lnTo>
                                    <a:pt x="181" y="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25400">
                              <a:solidFill>
                                <a:srgbClr val="C0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60" name="Group 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955" y="3125"/>
                              <a:ext cx="29" cy="28"/>
                              <a:chOff x="3955" y="3125"/>
                              <a:chExt cx="29" cy="28"/>
                            </a:xfrm>
                          </p:grpSpPr>
                          <p:sp>
                            <p:nvSpPr>
                              <p:cNvPr id="169" name="Oval 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55" y="3125"/>
                                <a:ext cx="29" cy="28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0" name="Oval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61" y="3132"/>
                                <a:ext cx="16" cy="1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61" name="Group 3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028" y="3121"/>
                              <a:ext cx="28" cy="28"/>
                              <a:chOff x="4028" y="3121"/>
                              <a:chExt cx="28" cy="28"/>
                            </a:xfrm>
                          </p:grpSpPr>
                          <p:sp>
                            <p:nvSpPr>
                              <p:cNvPr id="167" name="Oval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028" y="3121"/>
                                <a:ext cx="28" cy="28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8" name="Oval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034" y="3128"/>
                                <a:ext cx="16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62" name="Group 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987" y="3095"/>
                              <a:ext cx="29" cy="29"/>
                              <a:chOff x="3987" y="3095"/>
                              <a:chExt cx="29" cy="29"/>
                            </a:xfrm>
                          </p:grpSpPr>
                          <p:sp>
                            <p:nvSpPr>
                              <p:cNvPr id="165" name="Oval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87" y="3095"/>
                                <a:ext cx="29" cy="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6" name="Oval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4" y="3102"/>
                                <a:ext cx="16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63" name="Group 3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017" y="3170"/>
                              <a:ext cx="29" cy="28"/>
                              <a:chOff x="4017" y="3170"/>
                              <a:chExt cx="29" cy="28"/>
                            </a:xfrm>
                          </p:grpSpPr>
                          <p:sp>
                            <p:nvSpPr>
                              <p:cNvPr id="163" name="Oval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017" y="3170"/>
                                <a:ext cx="29" cy="28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4" name="Oval 4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024" y="3176"/>
                                <a:ext cx="16" cy="1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53" name="Oval 4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979" y="3125"/>
                              <a:ext cx="53" cy="51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64" name="Group 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964" y="3170"/>
                              <a:ext cx="29" cy="28"/>
                              <a:chOff x="3964" y="3170"/>
                              <a:chExt cx="29" cy="28"/>
                            </a:xfrm>
                          </p:grpSpPr>
                          <p:sp>
                            <p:nvSpPr>
                              <p:cNvPr id="161" name="Oval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64" y="3170"/>
                                <a:ext cx="29" cy="28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2" name="Oval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70" y="3176"/>
                                <a:ext cx="16" cy="1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65" name="Group 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961" y="3115"/>
                              <a:ext cx="90" cy="84"/>
                              <a:chOff x="3961" y="3115"/>
                              <a:chExt cx="90" cy="84"/>
                            </a:xfrm>
                          </p:grpSpPr>
                          <p:sp>
                            <p:nvSpPr>
                              <p:cNvPr id="156" name="Line 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78" y="3121"/>
                                <a:ext cx="24" cy="24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C0C0C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57" name="Line 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009" y="3115"/>
                                <a:ext cx="17" cy="22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C0C0C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58" name="Line 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61" y="3150"/>
                                <a:ext cx="41" cy="16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C0C0C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59" name="Line 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15" y="3154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C0C0C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60" name="Line 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01" y="3168"/>
                                <a:ext cx="2" cy="31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C0C0C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73" name="Group 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38" y="2851"/>
                        <a:ext cx="447" cy="457"/>
                        <a:chOff x="2338" y="2851"/>
                        <a:chExt cx="447" cy="457"/>
                      </a:xfrm>
                    </p:grpSpPr>
                    <p:grpSp>
                      <p:nvGrpSpPr>
                        <p:cNvPr id="78" name="Group 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38" y="2851"/>
                          <a:ext cx="447" cy="457"/>
                          <a:chOff x="2338" y="2851"/>
                          <a:chExt cx="447" cy="457"/>
                        </a:xfrm>
                      </p:grpSpPr>
                      <p:sp>
                        <p:nvSpPr>
                          <p:cNvPr id="142" name="Oval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38" y="2851"/>
                            <a:ext cx="394" cy="456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" name="Arc 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46" y="3121"/>
                            <a:ext cx="239" cy="187"/>
                          </a:xfrm>
                          <a:custGeom>
                            <a:avLst/>
                            <a:gdLst>
                              <a:gd name="T0" fmla="*/ 0 w 21784"/>
                              <a:gd name="T1" fmla="*/ 0 h 21717"/>
                              <a:gd name="T2" fmla="*/ 0 w 21784"/>
                              <a:gd name="T3" fmla="*/ 0 h 21717"/>
                              <a:gd name="T4" fmla="*/ 0 w 21784"/>
                              <a:gd name="T5" fmla="*/ 0 h 2171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784"/>
                              <a:gd name="T10" fmla="*/ 0 h 21717"/>
                              <a:gd name="T11" fmla="*/ 21784 w 21784"/>
                              <a:gd name="T12" fmla="*/ 21717 h 2171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784" h="21717" fill="none" extrusionOk="0">
                                <a:moveTo>
                                  <a:pt x="21783" y="0"/>
                                </a:moveTo>
                                <a:cubicBezTo>
                                  <a:pt x="21783" y="39"/>
                                  <a:pt x="21784" y="78"/>
                                  <a:pt x="21784" y="117"/>
                                </a:cubicBezTo>
                                <a:cubicBezTo>
                                  <a:pt x="21784" y="12046"/>
                                  <a:pt x="12113" y="21717"/>
                                  <a:pt x="184" y="21717"/>
                                </a:cubicBezTo>
                                <a:cubicBezTo>
                                  <a:pt x="122" y="21717"/>
                                  <a:pt x="61" y="21716"/>
                                  <a:pt x="-1" y="21716"/>
                                </a:cubicBezTo>
                              </a:path>
                              <a:path w="21784" h="21717" stroke="0" extrusionOk="0">
                                <a:moveTo>
                                  <a:pt x="21783" y="0"/>
                                </a:moveTo>
                                <a:cubicBezTo>
                                  <a:pt x="21783" y="39"/>
                                  <a:pt x="21784" y="78"/>
                                  <a:pt x="21784" y="117"/>
                                </a:cubicBezTo>
                                <a:cubicBezTo>
                                  <a:pt x="21784" y="12046"/>
                                  <a:pt x="12113" y="21717"/>
                                  <a:pt x="184" y="21717"/>
                                </a:cubicBezTo>
                                <a:cubicBezTo>
                                  <a:pt x="122" y="21717"/>
                                  <a:pt x="61" y="21716"/>
                                  <a:pt x="-1" y="21716"/>
                                </a:cubicBezTo>
                                <a:lnTo>
                                  <a:pt x="184" y="1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8" name="Group 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07" y="2944"/>
                          <a:ext cx="275" cy="275"/>
                          <a:chOff x="2407" y="2944"/>
                          <a:chExt cx="275" cy="275"/>
                        </a:xfrm>
                      </p:grpSpPr>
                      <p:sp>
                        <p:nvSpPr>
                          <p:cNvPr id="116" name="Oval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7" y="2944"/>
                            <a:ext cx="275" cy="27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25400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7" name="Freeform 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08" y="2944"/>
                            <a:ext cx="272" cy="262"/>
                          </a:xfrm>
                          <a:custGeom>
                            <a:avLst/>
                            <a:gdLst>
                              <a:gd name="T0" fmla="*/ 4 w 543"/>
                              <a:gd name="T1" fmla="*/ 0 h 525"/>
                              <a:gd name="T2" fmla="*/ 4 w 543"/>
                              <a:gd name="T3" fmla="*/ 3 h 525"/>
                              <a:gd name="T4" fmla="*/ 1 w 543"/>
                              <a:gd name="T5" fmla="*/ 2 h 525"/>
                              <a:gd name="T6" fmla="*/ 1 w 543"/>
                              <a:gd name="T7" fmla="*/ 3 h 525"/>
                              <a:gd name="T8" fmla="*/ 0 w 543"/>
                              <a:gd name="T9" fmla="*/ 3 h 525"/>
                              <a:gd name="T10" fmla="*/ 3 w 543"/>
                              <a:gd name="T11" fmla="*/ 4 h 525"/>
                              <a:gd name="T12" fmla="*/ 2 w 543"/>
                              <a:gd name="T13" fmla="*/ 7 h 525"/>
                              <a:gd name="T14" fmla="*/ 3 w 543"/>
                              <a:gd name="T15" fmla="*/ 7 h 525"/>
                              <a:gd name="T16" fmla="*/ 3 w 543"/>
                              <a:gd name="T17" fmla="*/ 8 h 525"/>
                              <a:gd name="T18" fmla="*/ 5 w 543"/>
                              <a:gd name="T19" fmla="*/ 6 h 525"/>
                              <a:gd name="T20" fmla="*/ 7 w 543"/>
                              <a:gd name="T21" fmla="*/ 8 h 525"/>
                              <a:gd name="T22" fmla="*/ 7 w 543"/>
                              <a:gd name="T23" fmla="*/ 7 h 525"/>
                              <a:gd name="T24" fmla="*/ 8 w 543"/>
                              <a:gd name="T25" fmla="*/ 7 h 525"/>
                              <a:gd name="T26" fmla="*/ 6 w 543"/>
                              <a:gd name="T27" fmla="*/ 4 h 525"/>
                              <a:gd name="T28" fmla="*/ 8 w 543"/>
                              <a:gd name="T29" fmla="*/ 3 h 525"/>
                              <a:gd name="T30" fmla="*/ 9 w 543"/>
                              <a:gd name="T31" fmla="*/ 3 h 525"/>
                              <a:gd name="T32" fmla="*/ 9 w 543"/>
                              <a:gd name="T33" fmla="*/ 2 h 525"/>
                              <a:gd name="T34" fmla="*/ 9 w 543"/>
                              <a:gd name="T35" fmla="*/ 2 h 525"/>
                              <a:gd name="T36" fmla="*/ 5 w 543"/>
                              <a:gd name="T37" fmla="*/ 3 h 525"/>
                              <a:gd name="T38" fmla="*/ 5 w 543"/>
                              <a:gd name="T39" fmla="*/ 0 h 525"/>
                              <a:gd name="T40" fmla="*/ 4 w 543"/>
                              <a:gd name="T41" fmla="*/ 0 h 525"/>
                              <a:gd name="T42" fmla="*/ 4 w 543"/>
                              <a:gd name="T43" fmla="*/ 0 h 525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543"/>
                              <a:gd name="T67" fmla="*/ 0 h 525"/>
                              <a:gd name="T68" fmla="*/ 543 w 543"/>
                              <a:gd name="T69" fmla="*/ 525 h 525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543" h="525">
                                <a:moveTo>
                                  <a:pt x="211" y="2"/>
                                </a:moveTo>
                                <a:lnTo>
                                  <a:pt x="207" y="225"/>
                                </a:lnTo>
                                <a:lnTo>
                                  <a:pt x="18" y="189"/>
                                </a:lnTo>
                                <a:lnTo>
                                  <a:pt x="4" y="215"/>
                                </a:lnTo>
                                <a:lnTo>
                                  <a:pt x="0" y="255"/>
                                </a:lnTo>
                                <a:lnTo>
                                  <a:pt x="185" y="318"/>
                                </a:lnTo>
                                <a:lnTo>
                                  <a:pt x="96" y="485"/>
                                </a:lnTo>
                                <a:lnTo>
                                  <a:pt x="132" y="511"/>
                                </a:lnTo>
                                <a:lnTo>
                                  <a:pt x="165" y="525"/>
                                </a:lnTo>
                                <a:lnTo>
                                  <a:pt x="267" y="388"/>
                                </a:lnTo>
                                <a:lnTo>
                                  <a:pt x="399" y="513"/>
                                </a:lnTo>
                                <a:lnTo>
                                  <a:pt x="433" y="497"/>
                                </a:lnTo>
                                <a:lnTo>
                                  <a:pt x="461" y="463"/>
                                </a:lnTo>
                                <a:lnTo>
                                  <a:pt x="339" y="310"/>
                                </a:lnTo>
                                <a:lnTo>
                                  <a:pt x="511" y="225"/>
                                </a:lnTo>
                                <a:lnTo>
                                  <a:pt x="543" y="215"/>
                                </a:lnTo>
                                <a:lnTo>
                                  <a:pt x="529" y="169"/>
                                </a:lnTo>
                                <a:lnTo>
                                  <a:pt x="519" y="153"/>
                                </a:lnTo>
                                <a:lnTo>
                                  <a:pt x="293" y="223"/>
                                </a:lnTo>
                                <a:lnTo>
                                  <a:pt x="285" y="0"/>
                                </a:lnTo>
                                <a:lnTo>
                                  <a:pt x="245" y="0"/>
                                </a:lnTo>
                                <a:lnTo>
                                  <a:pt x="211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25400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93" name="Group 5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87" y="3035"/>
                            <a:ext cx="102" cy="107"/>
                            <a:chOff x="2487" y="3035"/>
                            <a:chExt cx="102" cy="107"/>
                          </a:xfrm>
                        </p:grpSpPr>
                        <p:grpSp>
                          <p:nvGrpSpPr>
                            <p:cNvPr id="102" name="Group 6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87" y="3064"/>
                              <a:ext cx="29" cy="29"/>
                              <a:chOff x="2487" y="3064"/>
                              <a:chExt cx="29" cy="29"/>
                            </a:xfrm>
                          </p:grpSpPr>
                          <p:sp>
                            <p:nvSpPr>
                              <p:cNvPr id="140" name="Oval 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87" y="3064"/>
                                <a:ext cx="29" cy="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1" name="Oval 6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94" y="3071"/>
                                <a:ext cx="16" cy="1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03" name="Group 6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60" y="3060"/>
                              <a:ext cx="29" cy="29"/>
                              <a:chOff x="2560" y="3060"/>
                              <a:chExt cx="29" cy="29"/>
                            </a:xfrm>
                          </p:grpSpPr>
                          <p:sp>
                            <p:nvSpPr>
                              <p:cNvPr id="138" name="Oval 6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60" y="3060"/>
                                <a:ext cx="29" cy="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9" name="Oval 6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66" y="3067"/>
                                <a:ext cx="16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04" name="Group 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0" y="3035"/>
                              <a:ext cx="29" cy="28"/>
                              <a:chOff x="2520" y="3035"/>
                              <a:chExt cx="29" cy="28"/>
                            </a:xfrm>
                          </p:grpSpPr>
                          <p:sp>
                            <p:nvSpPr>
                              <p:cNvPr id="136" name="Oval 6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20" y="3035"/>
                                <a:ext cx="29" cy="28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7" name="Oval 6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26" y="3041"/>
                                <a:ext cx="16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05" name="Group 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50" y="3110"/>
                              <a:ext cx="29" cy="28"/>
                              <a:chOff x="2550" y="3110"/>
                              <a:chExt cx="29" cy="28"/>
                            </a:xfrm>
                          </p:grpSpPr>
                          <p:sp>
                            <p:nvSpPr>
                              <p:cNvPr id="134" name="Oval 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50" y="3110"/>
                                <a:ext cx="29" cy="28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5" name="Oval 7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56" y="3116"/>
                                <a:ext cx="16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06" name="Group 7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04" y="3113"/>
                              <a:ext cx="29" cy="29"/>
                              <a:chOff x="2504" y="3113"/>
                              <a:chExt cx="29" cy="29"/>
                            </a:xfrm>
                          </p:grpSpPr>
                          <p:sp>
                            <p:nvSpPr>
                              <p:cNvPr id="132" name="Oval 7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04" y="3113"/>
                                <a:ext cx="29" cy="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3" name="Oval 7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11" y="3120"/>
                                <a:ext cx="15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8" name="Group 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07" y="3054"/>
                            <a:ext cx="77" cy="93"/>
                            <a:chOff x="2507" y="3054"/>
                            <a:chExt cx="77" cy="93"/>
                          </a:xfrm>
                        </p:grpSpPr>
                        <p:grpSp>
                          <p:nvGrpSpPr>
                            <p:cNvPr id="112" name="Group 7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07" y="3054"/>
                              <a:ext cx="77" cy="62"/>
                              <a:chOff x="2507" y="3054"/>
                              <a:chExt cx="77" cy="62"/>
                            </a:xfrm>
                          </p:grpSpPr>
                          <p:sp>
                            <p:nvSpPr>
                              <p:cNvPr id="122" name="Oval 7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12" y="3064"/>
                                <a:ext cx="52" cy="52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3" name="Line 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511" y="3060"/>
                                <a:ext cx="23" cy="24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C0C0C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4" name="Line 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542" y="3054"/>
                                <a:ext cx="18" cy="22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C0C0C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5" name="Line 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507" y="3093"/>
                                <a:ext cx="19" cy="10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C0C0C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6" name="Line 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547" y="3094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C0C0C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21" name="Line 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538" y="3110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rgbClr val="C0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13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16" y="2801"/>
                      <a:ext cx="2350" cy="529"/>
                      <a:chOff x="2716" y="2801"/>
                      <a:chExt cx="2350" cy="529"/>
                    </a:xfrm>
                  </p:grpSpPr>
                  <p:grpSp>
                    <p:nvGrpSpPr>
                      <p:cNvPr id="114" name="Group 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16" y="2801"/>
                        <a:ext cx="2350" cy="529"/>
                        <a:chOff x="2716" y="2801"/>
                        <a:chExt cx="2350" cy="529"/>
                      </a:xfrm>
                    </p:grpSpPr>
                    <p:grpSp>
                      <p:nvGrpSpPr>
                        <p:cNvPr id="115" name="Group 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63" y="2801"/>
                          <a:ext cx="2003" cy="529"/>
                          <a:chOff x="3063" y="2801"/>
                          <a:chExt cx="2003" cy="529"/>
                        </a:xfrm>
                      </p:grpSpPr>
                      <p:sp>
                        <p:nvSpPr>
                          <p:cNvPr id="110" name="Oval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13" y="2801"/>
                            <a:ext cx="453" cy="529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" name="Oval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3" y="2943"/>
                            <a:ext cx="423" cy="32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09" name="Freeform 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6" y="3093"/>
                          <a:ext cx="464" cy="90"/>
                        </a:xfrm>
                        <a:custGeom>
                          <a:avLst/>
                          <a:gdLst>
                            <a:gd name="T0" fmla="*/ 1 w 928"/>
                            <a:gd name="T1" fmla="*/ 3 h 179"/>
                            <a:gd name="T2" fmla="*/ 15 w 928"/>
                            <a:gd name="T3" fmla="*/ 3 h 179"/>
                            <a:gd name="T4" fmla="*/ 15 w 928"/>
                            <a:gd name="T5" fmla="*/ 0 h 179"/>
                            <a:gd name="T6" fmla="*/ 0 w 928"/>
                            <a:gd name="T7" fmla="*/ 1 h 179"/>
                            <a:gd name="T8" fmla="*/ 1 w 928"/>
                            <a:gd name="T9" fmla="*/ 3 h 17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28"/>
                            <a:gd name="T16" fmla="*/ 0 h 179"/>
                            <a:gd name="T17" fmla="*/ 928 w 928"/>
                            <a:gd name="T18" fmla="*/ 179 h 17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28" h="179">
                              <a:moveTo>
                                <a:pt x="31" y="163"/>
                              </a:moveTo>
                              <a:lnTo>
                                <a:pt x="928" y="179"/>
                              </a:lnTo>
                              <a:lnTo>
                                <a:pt x="928" y="0"/>
                              </a:lnTo>
                              <a:lnTo>
                                <a:pt x="0" y="46"/>
                              </a:lnTo>
                              <a:lnTo>
                                <a:pt x="31" y="16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07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40" y="3108"/>
                        <a:ext cx="775" cy="129"/>
                      </a:xfrm>
                      <a:custGeom>
                        <a:avLst/>
                        <a:gdLst>
                          <a:gd name="T0" fmla="*/ 0 w 1551"/>
                          <a:gd name="T1" fmla="*/ 4 h 258"/>
                          <a:gd name="T2" fmla="*/ 22 w 1551"/>
                          <a:gd name="T3" fmla="*/ 2 h 258"/>
                          <a:gd name="T4" fmla="*/ 24 w 1551"/>
                          <a:gd name="T5" fmla="*/ 0 h 258"/>
                          <a:gd name="T6" fmla="*/ 0 w 1551"/>
                          <a:gd name="T7" fmla="*/ 1 h 258"/>
                          <a:gd name="T8" fmla="*/ 0 w 1551"/>
                          <a:gd name="T9" fmla="*/ 4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51"/>
                          <a:gd name="T16" fmla="*/ 0 h 258"/>
                          <a:gd name="T17" fmla="*/ 1551 w 1551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51" h="258">
                            <a:moveTo>
                              <a:pt x="62" y="258"/>
                            </a:moveTo>
                            <a:lnTo>
                              <a:pt x="1457" y="167"/>
                            </a:lnTo>
                            <a:lnTo>
                              <a:pt x="1551" y="0"/>
                            </a:lnTo>
                            <a:lnTo>
                              <a:pt x="0" y="89"/>
                            </a:lnTo>
                            <a:lnTo>
                              <a:pt x="62" y="25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18" name="Group 90"/>
                <p:cNvGrpSpPr>
                  <a:grpSpLocks/>
                </p:cNvGrpSpPr>
                <p:nvPr/>
              </p:nvGrpSpPr>
              <p:grpSpPr bwMode="auto">
                <a:xfrm>
                  <a:off x="2132" y="2347"/>
                  <a:ext cx="3333" cy="887"/>
                  <a:chOff x="2132" y="2347"/>
                  <a:chExt cx="3333" cy="887"/>
                </a:xfrm>
              </p:grpSpPr>
              <p:grpSp>
                <p:nvGrpSpPr>
                  <p:cNvPr id="119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2883" y="2367"/>
                    <a:ext cx="2031" cy="324"/>
                    <a:chOff x="2883" y="2367"/>
                    <a:chExt cx="2031" cy="324"/>
                  </a:xfrm>
                </p:grpSpPr>
                <p:sp>
                  <p:nvSpPr>
                    <p:cNvPr id="100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2883" y="2389"/>
                      <a:ext cx="977" cy="302"/>
                    </a:xfrm>
                    <a:custGeom>
                      <a:avLst/>
                      <a:gdLst>
                        <a:gd name="T0" fmla="*/ 4 w 1954"/>
                        <a:gd name="T1" fmla="*/ 7 h 604"/>
                        <a:gd name="T2" fmla="*/ 8 w 1954"/>
                        <a:gd name="T3" fmla="*/ 5 h 604"/>
                        <a:gd name="T4" fmla="*/ 11 w 1954"/>
                        <a:gd name="T5" fmla="*/ 2 h 604"/>
                        <a:gd name="T6" fmla="*/ 13 w 1954"/>
                        <a:gd name="T7" fmla="*/ 1 h 604"/>
                        <a:gd name="T8" fmla="*/ 14 w 1954"/>
                        <a:gd name="T9" fmla="*/ 1 h 604"/>
                        <a:gd name="T10" fmla="*/ 15 w 1954"/>
                        <a:gd name="T11" fmla="*/ 1 h 604"/>
                        <a:gd name="T12" fmla="*/ 23 w 1954"/>
                        <a:gd name="T13" fmla="*/ 1 h 604"/>
                        <a:gd name="T14" fmla="*/ 27 w 1954"/>
                        <a:gd name="T15" fmla="*/ 0 h 604"/>
                        <a:gd name="T16" fmla="*/ 28 w 1954"/>
                        <a:gd name="T17" fmla="*/ 1 h 604"/>
                        <a:gd name="T18" fmla="*/ 29 w 1954"/>
                        <a:gd name="T19" fmla="*/ 1 h 604"/>
                        <a:gd name="T20" fmla="*/ 30 w 1954"/>
                        <a:gd name="T21" fmla="*/ 1 h 604"/>
                        <a:gd name="T22" fmla="*/ 30 w 1954"/>
                        <a:gd name="T23" fmla="*/ 2 h 604"/>
                        <a:gd name="T24" fmla="*/ 31 w 1954"/>
                        <a:gd name="T25" fmla="*/ 7 h 604"/>
                        <a:gd name="T26" fmla="*/ 31 w 1954"/>
                        <a:gd name="T27" fmla="*/ 9 h 604"/>
                        <a:gd name="T28" fmla="*/ 31 w 1954"/>
                        <a:gd name="T29" fmla="*/ 9 h 604"/>
                        <a:gd name="T30" fmla="*/ 30 w 1954"/>
                        <a:gd name="T31" fmla="*/ 9 h 604"/>
                        <a:gd name="T32" fmla="*/ 15 w 1954"/>
                        <a:gd name="T33" fmla="*/ 9 h 604"/>
                        <a:gd name="T34" fmla="*/ 5 w 1954"/>
                        <a:gd name="T35" fmla="*/ 9 h 604"/>
                        <a:gd name="T36" fmla="*/ 22 w 1954"/>
                        <a:gd name="T37" fmla="*/ 7 h 604"/>
                        <a:gd name="T38" fmla="*/ 22 w 1954"/>
                        <a:gd name="T39" fmla="*/ 5 h 604"/>
                        <a:gd name="T40" fmla="*/ 25 w 1954"/>
                        <a:gd name="T41" fmla="*/ 5 h 604"/>
                        <a:gd name="T42" fmla="*/ 29 w 1954"/>
                        <a:gd name="T43" fmla="*/ 2 h 604"/>
                        <a:gd name="T44" fmla="*/ 26 w 1954"/>
                        <a:gd name="T45" fmla="*/ 2 h 604"/>
                        <a:gd name="T46" fmla="*/ 25 w 1954"/>
                        <a:gd name="T47" fmla="*/ 5 h 604"/>
                        <a:gd name="T48" fmla="*/ 25 w 1954"/>
                        <a:gd name="T49" fmla="*/ 5 h 604"/>
                        <a:gd name="T50" fmla="*/ 23 w 1954"/>
                        <a:gd name="T51" fmla="*/ 5 h 604"/>
                        <a:gd name="T52" fmla="*/ 24 w 1954"/>
                        <a:gd name="T53" fmla="*/ 2 h 604"/>
                        <a:gd name="T54" fmla="*/ 14 w 1954"/>
                        <a:gd name="T55" fmla="*/ 2 h 604"/>
                        <a:gd name="T56" fmla="*/ 12 w 1954"/>
                        <a:gd name="T57" fmla="*/ 3 h 604"/>
                        <a:gd name="T58" fmla="*/ 9 w 1954"/>
                        <a:gd name="T59" fmla="*/ 5 h 604"/>
                        <a:gd name="T60" fmla="*/ 6 w 1954"/>
                        <a:gd name="T61" fmla="*/ 7 h 604"/>
                        <a:gd name="T62" fmla="*/ 2 w 1954"/>
                        <a:gd name="T63" fmla="*/ 9 h 604"/>
                        <a:gd name="T64" fmla="*/ 2 w 1954"/>
                        <a:gd name="T65" fmla="*/ 9 h 604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954"/>
                        <a:gd name="T100" fmla="*/ 0 h 604"/>
                        <a:gd name="T101" fmla="*/ 1954 w 1954"/>
                        <a:gd name="T102" fmla="*/ 604 h 604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954" h="604">
                          <a:moveTo>
                            <a:pt x="80" y="533"/>
                          </a:moveTo>
                          <a:lnTo>
                            <a:pt x="199" y="451"/>
                          </a:lnTo>
                          <a:lnTo>
                            <a:pt x="327" y="372"/>
                          </a:lnTo>
                          <a:lnTo>
                            <a:pt x="455" y="292"/>
                          </a:lnTo>
                          <a:lnTo>
                            <a:pt x="557" y="227"/>
                          </a:lnTo>
                          <a:lnTo>
                            <a:pt x="678" y="151"/>
                          </a:lnTo>
                          <a:lnTo>
                            <a:pt x="744" y="114"/>
                          </a:lnTo>
                          <a:lnTo>
                            <a:pt x="790" y="90"/>
                          </a:lnTo>
                          <a:lnTo>
                            <a:pt x="836" y="74"/>
                          </a:lnTo>
                          <a:lnTo>
                            <a:pt x="868" y="66"/>
                          </a:lnTo>
                          <a:lnTo>
                            <a:pt x="900" y="58"/>
                          </a:lnTo>
                          <a:lnTo>
                            <a:pt x="980" y="42"/>
                          </a:lnTo>
                          <a:lnTo>
                            <a:pt x="1247" y="18"/>
                          </a:lnTo>
                          <a:lnTo>
                            <a:pt x="1411" y="8"/>
                          </a:lnTo>
                          <a:lnTo>
                            <a:pt x="1596" y="0"/>
                          </a:lnTo>
                          <a:lnTo>
                            <a:pt x="1708" y="0"/>
                          </a:lnTo>
                          <a:lnTo>
                            <a:pt x="1758" y="0"/>
                          </a:lnTo>
                          <a:lnTo>
                            <a:pt x="1790" y="4"/>
                          </a:lnTo>
                          <a:lnTo>
                            <a:pt x="1816" y="14"/>
                          </a:lnTo>
                          <a:lnTo>
                            <a:pt x="1840" y="32"/>
                          </a:lnTo>
                          <a:lnTo>
                            <a:pt x="1854" y="50"/>
                          </a:lnTo>
                          <a:lnTo>
                            <a:pt x="1868" y="88"/>
                          </a:lnTo>
                          <a:lnTo>
                            <a:pt x="1880" y="126"/>
                          </a:lnTo>
                          <a:lnTo>
                            <a:pt x="1892" y="175"/>
                          </a:lnTo>
                          <a:lnTo>
                            <a:pt x="1936" y="439"/>
                          </a:lnTo>
                          <a:lnTo>
                            <a:pt x="1944" y="471"/>
                          </a:lnTo>
                          <a:lnTo>
                            <a:pt x="1950" y="491"/>
                          </a:lnTo>
                          <a:lnTo>
                            <a:pt x="1954" y="515"/>
                          </a:lnTo>
                          <a:lnTo>
                            <a:pt x="1952" y="531"/>
                          </a:lnTo>
                          <a:lnTo>
                            <a:pt x="1946" y="547"/>
                          </a:lnTo>
                          <a:lnTo>
                            <a:pt x="1928" y="565"/>
                          </a:lnTo>
                          <a:lnTo>
                            <a:pt x="1890" y="569"/>
                          </a:lnTo>
                          <a:lnTo>
                            <a:pt x="1509" y="575"/>
                          </a:lnTo>
                          <a:lnTo>
                            <a:pt x="972" y="591"/>
                          </a:lnTo>
                          <a:lnTo>
                            <a:pt x="122" y="600"/>
                          </a:lnTo>
                          <a:lnTo>
                            <a:pt x="273" y="543"/>
                          </a:lnTo>
                          <a:lnTo>
                            <a:pt x="1341" y="515"/>
                          </a:lnTo>
                          <a:lnTo>
                            <a:pt x="1357" y="457"/>
                          </a:lnTo>
                          <a:lnTo>
                            <a:pt x="1369" y="414"/>
                          </a:lnTo>
                          <a:lnTo>
                            <a:pt x="1389" y="362"/>
                          </a:lnTo>
                          <a:lnTo>
                            <a:pt x="1407" y="320"/>
                          </a:lnTo>
                          <a:lnTo>
                            <a:pt x="1569" y="346"/>
                          </a:lnTo>
                          <a:lnTo>
                            <a:pt x="1674" y="346"/>
                          </a:lnTo>
                          <a:lnTo>
                            <a:pt x="1848" y="167"/>
                          </a:lnTo>
                          <a:lnTo>
                            <a:pt x="1798" y="163"/>
                          </a:lnTo>
                          <a:lnTo>
                            <a:pt x="1642" y="167"/>
                          </a:lnTo>
                          <a:lnTo>
                            <a:pt x="1622" y="209"/>
                          </a:lnTo>
                          <a:lnTo>
                            <a:pt x="1598" y="263"/>
                          </a:lnTo>
                          <a:lnTo>
                            <a:pt x="1583" y="304"/>
                          </a:lnTo>
                          <a:lnTo>
                            <a:pt x="1565" y="346"/>
                          </a:lnTo>
                          <a:lnTo>
                            <a:pt x="1407" y="320"/>
                          </a:lnTo>
                          <a:lnTo>
                            <a:pt x="1429" y="267"/>
                          </a:lnTo>
                          <a:lnTo>
                            <a:pt x="1461" y="207"/>
                          </a:lnTo>
                          <a:lnTo>
                            <a:pt x="1483" y="159"/>
                          </a:lnTo>
                          <a:lnTo>
                            <a:pt x="980" y="175"/>
                          </a:lnTo>
                          <a:lnTo>
                            <a:pt x="844" y="183"/>
                          </a:lnTo>
                          <a:lnTo>
                            <a:pt x="798" y="191"/>
                          </a:lnTo>
                          <a:lnTo>
                            <a:pt x="730" y="225"/>
                          </a:lnTo>
                          <a:lnTo>
                            <a:pt x="636" y="284"/>
                          </a:lnTo>
                          <a:lnTo>
                            <a:pt x="537" y="354"/>
                          </a:lnTo>
                          <a:lnTo>
                            <a:pt x="445" y="418"/>
                          </a:lnTo>
                          <a:lnTo>
                            <a:pt x="345" y="483"/>
                          </a:lnTo>
                          <a:lnTo>
                            <a:pt x="273" y="541"/>
                          </a:lnTo>
                          <a:lnTo>
                            <a:pt x="114" y="600"/>
                          </a:lnTo>
                          <a:lnTo>
                            <a:pt x="0" y="604"/>
                          </a:lnTo>
                          <a:lnTo>
                            <a:pt x="80" y="5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1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4068" y="2367"/>
                      <a:ext cx="846" cy="246"/>
                    </a:xfrm>
                    <a:custGeom>
                      <a:avLst/>
                      <a:gdLst>
                        <a:gd name="T0" fmla="*/ 2 w 1692"/>
                        <a:gd name="T1" fmla="*/ 1 h 492"/>
                        <a:gd name="T2" fmla="*/ 1 w 1692"/>
                        <a:gd name="T3" fmla="*/ 1 h 492"/>
                        <a:gd name="T4" fmla="*/ 1 w 1692"/>
                        <a:gd name="T5" fmla="*/ 1 h 492"/>
                        <a:gd name="T6" fmla="*/ 1 w 1692"/>
                        <a:gd name="T7" fmla="*/ 1 h 492"/>
                        <a:gd name="T8" fmla="*/ 1 w 1692"/>
                        <a:gd name="T9" fmla="*/ 1 h 492"/>
                        <a:gd name="T10" fmla="*/ 0 w 1692"/>
                        <a:gd name="T11" fmla="*/ 2 h 492"/>
                        <a:gd name="T12" fmla="*/ 1 w 1692"/>
                        <a:gd name="T13" fmla="*/ 2 h 492"/>
                        <a:gd name="T14" fmla="*/ 1 w 1692"/>
                        <a:gd name="T15" fmla="*/ 3 h 492"/>
                        <a:gd name="T16" fmla="*/ 1 w 1692"/>
                        <a:gd name="T17" fmla="*/ 4 h 492"/>
                        <a:gd name="T18" fmla="*/ 2 w 1692"/>
                        <a:gd name="T19" fmla="*/ 3 h 492"/>
                        <a:gd name="T20" fmla="*/ 2 w 1692"/>
                        <a:gd name="T21" fmla="*/ 3 h 492"/>
                        <a:gd name="T22" fmla="*/ 3 w 1692"/>
                        <a:gd name="T23" fmla="*/ 3 h 492"/>
                        <a:gd name="T24" fmla="*/ 5 w 1692"/>
                        <a:gd name="T25" fmla="*/ 3 h 492"/>
                        <a:gd name="T26" fmla="*/ 5 w 1692"/>
                        <a:gd name="T27" fmla="*/ 4 h 492"/>
                        <a:gd name="T28" fmla="*/ 5 w 1692"/>
                        <a:gd name="T29" fmla="*/ 4 h 492"/>
                        <a:gd name="T30" fmla="*/ 6 w 1692"/>
                        <a:gd name="T31" fmla="*/ 5 h 492"/>
                        <a:gd name="T32" fmla="*/ 6 w 1692"/>
                        <a:gd name="T33" fmla="*/ 5 h 492"/>
                        <a:gd name="T34" fmla="*/ 6 w 1692"/>
                        <a:gd name="T35" fmla="*/ 6 h 492"/>
                        <a:gd name="T36" fmla="*/ 6 w 1692"/>
                        <a:gd name="T37" fmla="*/ 6 h 492"/>
                        <a:gd name="T38" fmla="*/ 7 w 1692"/>
                        <a:gd name="T39" fmla="*/ 7 h 492"/>
                        <a:gd name="T40" fmla="*/ 7 w 1692"/>
                        <a:gd name="T41" fmla="*/ 7 h 492"/>
                        <a:gd name="T42" fmla="*/ 7 w 1692"/>
                        <a:gd name="T43" fmla="*/ 8 h 492"/>
                        <a:gd name="T44" fmla="*/ 9 w 1692"/>
                        <a:gd name="T45" fmla="*/ 8 h 492"/>
                        <a:gd name="T46" fmla="*/ 10 w 1692"/>
                        <a:gd name="T47" fmla="*/ 8 h 492"/>
                        <a:gd name="T48" fmla="*/ 10 w 1692"/>
                        <a:gd name="T49" fmla="*/ 7 h 492"/>
                        <a:gd name="T50" fmla="*/ 10 w 1692"/>
                        <a:gd name="T51" fmla="*/ 6 h 492"/>
                        <a:gd name="T52" fmla="*/ 9 w 1692"/>
                        <a:gd name="T53" fmla="*/ 5 h 492"/>
                        <a:gd name="T54" fmla="*/ 9 w 1692"/>
                        <a:gd name="T55" fmla="*/ 5 h 492"/>
                        <a:gd name="T56" fmla="*/ 9 w 1692"/>
                        <a:gd name="T57" fmla="*/ 4 h 492"/>
                        <a:gd name="T58" fmla="*/ 9 w 1692"/>
                        <a:gd name="T59" fmla="*/ 4 h 492"/>
                        <a:gd name="T60" fmla="*/ 10 w 1692"/>
                        <a:gd name="T61" fmla="*/ 4 h 492"/>
                        <a:gd name="T62" fmla="*/ 11 w 1692"/>
                        <a:gd name="T63" fmla="*/ 4 h 492"/>
                        <a:gd name="T64" fmla="*/ 12 w 1692"/>
                        <a:gd name="T65" fmla="*/ 5 h 492"/>
                        <a:gd name="T66" fmla="*/ 12 w 1692"/>
                        <a:gd name="T67" fmla="*/ 5 h 492"/>
                        <a:gd name="T68" fmla="*/ 13 w 1692"/>
                        <a:gd name="T69" fmla="*/ 6 h 492"/>
                        <a:gd name="T70" fmla="*/ 13 w 1692"/>
                        <a:gd name="T71" fmla="*/ 7 h 492"/>
                        <a:gd name="T72" fmla="*/ 14 w 1692"/>
                        <a:gd name="T73" fmla="*/ 8 h 492"/>
                        <a:gd name="T74" fmla="*/ 21 w 1692"/>
                        <a:gd name="T75" fmla="*/ 8 h 492"/>
                        <a:gd name="T76" fmla="*/ 26 w 1692"/>
                        <a:gd name="T77" fmla="*/ 8 h 492"/>
                        <a:gd name="T78" fmla="*/ 21 w 1692"/>
                        <a:gd name="T79" fmla="*/ 5 h 492"/>
                        <a:gd name="T80" fmla="*/ 19 w 1692"/>
                        <a:gd name="T81" fmla="*/ 3 h 492"/>
                        <a:gd name="T82" fmla="*/ 17 w 1692"/>
                        <a:gd name="T83" fmla="*/ 2 h 492"/>
                        <a:gd name="T84" fmla="*/ 14 w 1692"/>
                        <a:gd name="T85" fmla="*/ 1 h 492"/>
                        <a:gd name="T86" fmla="*/ 14 w 1692"/>
                        <a:gd name="T87" fmla="*/ 1 h 492"/>
                        <a:gd name="T88" fmla="*/ 13 w 1692"/>
                        <a:gd name="T89" fmla="*/ 1 h 492"/>
                        <a:gd name="T90" fmla="*/ 10 w 1692"/>
                        <a:gd name="T91" fmla="*/ 1 h 492"/>
                        <a:gd name="T92" fmla="*/ 5 w 1692"/>
                        <a:gd name="T93" fmla="*/ 0 h 492"/>
                        <a:gd name="T94" fmla="*/ 2 w 1692"/>
                        <a:gd name="T95" fmla="*/ 0 h 492"/>
                        <a:gd name="T96" fmla="*/ 2 w 1692"/>
                        <a:gd name="T97" fmla="*/ 1 h 492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1692"/>
                        <a:gd name="T148" fmla="*/ 0 h 492"/>
                        <a:gd name="T149" fmla="*/ 1692 w 1692"/>
                        <a:gd name="T150" fmla="*/ 492 h 492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1692" h="492">
                          <a:moveTo>
                            <a:pt x="82" y="6"/>
                          </a:moveTo>
                          <a:lnTo>
                            <a:pt x="56" y="8"/>
                          </a:lnTo>
                          <a:lnTo>
                            <a:pt x="30" y="17"/>
                          </a:lnTo>
                          <a:lnTo>
                            <a:pt x="12" y="31"/>
                          </a:lnTo>
                          <a:lnTo>
                            <a:pt x="2" y="49"/>
                          </a:lnTo>
                          <a:lnTo>
                            <a:pt x="0" y="77"/>
                          </a:lnTo>
                          <a:lnTo>
                            <a:pt x="6" y="103"/>
                          </a:lnTo>
                          <a:lnTo>
                            <a:pt x="20" y="149"/>
                          </a:lnTo>
                          <a:lnTo>
                            <a:pt x="34" y="194"/>
                          </a:lnTo>
                          <a:lnTo>
                            <a:pt x="68" y="182"/>
                          </a:lnTo>
                          <a:lnTo>
                            <a:pt x="118" y="180"/>
                          </a:lnTo>
                          <a:lnTo>
                            <a:pt x="178" y="180"/>
                          </a:lnTo>
                          <a:lnTo>
                            <a:pt x="277" y="180"/>
                          </a:lnTo>
                          <a:lnTo>
                            <a:pt x="299" y="198"/>
                          </a:lnTo>
                          <a:lnTo>
                            <a:pt x="317" y="228"/>
                          </a:lnTo>
                          <a:lnTo>
                            <a:pt x="333" y="258"/>
                          </a:lnTo>
                          <a:lnTo>
                            <a:pt x="345" y="286"/>
                          </a:lnTo>
                          <a:lnTo>
                            <a:pt x="361" y="322"/>
                          </a:lnTo>
                          <a:lnTo>
                            <a:pt x="375" y="361"/>
                          </a:lnTo>
                          <a:lnTo>
                            <a:pt x="385" y="391"/>
                          </a:lnTo>
                          <a:lnTo>
                            <a:pt x="387" y="417"/>
                          </a:lnTo>
                          <a:lnTo>
                            <a:pt x="397" y="482"/>
                          </a:lnTo>
                          <a:lnTo>
                            <a:pt x="543" y="488"/>
                          </a:lnTo>
                          <a:lnTo>
                            <a:pt x="615" y="488"/>
                          </a:lnTo>
                          <a:lnTo>
                            <a:pt x="595" y="399"/>
                          </a:lnTo>
                          <a:lnTo>
                            <a:pt x="583" y="355"/>
                          </a:lnTo>
                          <a:lnTo>
                            <a:pt x="567" y="306"/>
                          </a:lnTo>
                          <a:lnTo>
                            <a:pt x="551" y="262"/>
                          </a:lnTo>
                          <a:lnTo>
                            <a:pt x="521" y="194"/>
                          </a:lnTo>
                          <a:lnTo>
                            <a:pt x="567" y="202"/>
                          </a:lnTo>
                          <a:lnTo>
                            <a:pt x="617" y="218"/>
                          </a:lnTo>
                          <a:lnTo>
                            <a:pt x="663" y="238"/>
                          </a:lnTo>
                          <a:lnTo>
                            <a:pt x="710" y="268"/>
                          </a:lnTo>
                          <a:lnTo>
                            <a:pt x="762" y="306"/>
                          </a:lnTo>
                          <a:lnTo>
                            <a:pt x="806" y="341"/>
                          </a:lnTo>
                          <a:lnTo>
                            <a:pt x="844" y="387"/>
                          </a:lnTo>
                          <a:lnTo>
                            <a:pt x="918" y="490"/>
                          </a:lnTo>
                          <a:lnTo>
                            <a:pt x="1307" y="492"/>
                          </a:lnTo>
                          <a:lnTo>
                            <a:pt x="1692" y="488"/>
                          </a:lnTo>
                          <a:lnTo>
                            <a:pt x="1341" y="272"/>
                          </a:lnTo>
                          <a:lnTo>
                            <a:pt x="1153" y="159"/>
                          </a:lnTo>
                          <a:lnTo>
                            <a:pt x="1040" y="95"/>
                          </a:lnTo>
                          <a:lnTo>
                            <a:pt x="948" y="55"/>
                          </a:lnTo>
                          <a:lnTo>
                            <a:pt x="902" y="41"/>
                          </a:lnTo>
                          <a:lnTo>
                            <a:pt x="836" y="33"/>
                          </a:lnTo>
                          <a:lnTo>
                            <a:pt x="611" y="21"/>
                          </a:lnTo>
                          <a:lnTo>
                            <a:pt x="265" y="0"/>
                          </a:lnTo>
                          <a:lnTo>
                            <a:pt x="114" y="0"/>
                          </a:lnTo>
                          <a:lnTo>
                            <a:pt x="82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55" name="Freeform 94"/>
                  <p:cNvSpPr>
                    <a:spLocks/>
                  </p:cNvSpPr>
                  <p:nvPr/>
                </p:nvSpPr>
                <p:spPr bwMode="auto">
                  <a:xfrm>
                    <a:off x="2132" y="2347"/>
                    <a:ext cx="3333" cy="887"/>
                  </a:xfrm>
                  <a:custGeom>
                    <a:avLst/>
                    <a:gdLst>
                      <a:gd name="T0" fmla="*/ 3 w 6666"/>
                      <a:gd name="T1" fmla="*/ 14 h 1774"/>
                      <a:gd name="T2" fmla="*/ 7 w 6666"/>
                      <a:gd name="T3" fmla="*/ 13 h 1774"/>
                      <a:gd name="T4" fmla="*/ 20 w 6666"/>
                      <a:gd name="T5" fmla="*/ 11 h 1774"/>
                      <a:gd name="T6" fmla="*/ 26 w 6666"/>
                      <a:gd name="T7" fmla="*/ 11 h 1774"/>
                      <a:gd name="T8" fmla="*/ 40 w 6666"/>
                      <a:gd name="T9" fmla="*/ 11 h 1774"/>
                      <a:gd name="T10" fmla="*/ 53 w 6666"/>
                      <a:gd name="T11" fmla="*/ 11 h 1774"/>
                      <a:gd name="T12" fmla="*/ 54 w 6666"/>
                      <a:gd name="T13" fmla="*/ 10 h 1774"/>
                      <a:gd name="T14" fmla="*/ 53 w 6666"/>
                      <a:gd name="T15" fmla="*/ 9 h 1774"/>
                      <a:gd name="T16" fmla="*/ 52 w 6666"/>
                      <a:gd name="T17" fmla="*/ 2 h 1774"/>
                      <a:gd name="T18" fmla="*/ 51 w 6666"/>
                      <a:gd name="T19" fmla="*/ 2 h 1774"/>
                      <a:gd name="T20" fmla="*/ 43 w 6666"/>
                      <a:gd name="T21" fmla="*/ 2 h 1774"/>
                      <a:gd name="T22" fmla="*/ 38 w 6666"/>
                      <a:gd name="T23" fmla="*/ 3 h 1774"/>
                      <a:gd name="T24" fmla="*/ 35 w 6666"/>
                      <a:gd name="T25" fmla="*/ 3 h 1774"/>
                      <a:gd name="T26" fmla="*/ 24 w 6666"/>
                      <a:gd name="T27" fmla="*/ 10 h 1774"/>
                      <a:gd name="T28" fmla="*/ 35 w 6666"/>
                      <a:gd name="T29" fmla="*/ 3 h 1774"/>
                      <a:gd name="T30" fmla="*/ 38 w 6666"/>
                      <a:gd name="T31" fmla="*/ 2 h 1774"/>
                      <a:gd name="T32" fmla="*/ 41 w 6666"/>
                      <a:gd name="T33" fmla="*/ 1 h 1774"/>
                      <a:gd name="T34" fmla="*/ 56 w 6666"/>
                      <a:gd name="T35" fmla="*/ 0 h 1774"/>
                      <a:gd name="T36" fmla="*/ 69 w 6666"/>
                      <a:gd name="T37" fmla="*/ 1 h 1774"/>
                      <a:gd name="T38" fmla="*/ 74 w 6666"/>
                      <a:gd name="T39" fmla="*/ 1 h 1774"/>
                      <a:gd name="T40" fmla="*/ 74 w 6666"/>
                      <a:gd name="T41" fmla="*/ 2 h 1774"/>
                      <a:gd name="T42" fmla="*/ 70 w 6666"/>
                      <a:gd name="T43" fmla="*/ 1 h 1774"/>
                      <a:gd name="T44" fmla="*/ 62 w 6666"/>
                      <a:gd name="T45" fmla="*/ 1 h 1774"/>
                      <a:gd name="T46" fmla="*/ 60 w 6666"/>
                      <a:gd name="T47" fmla="*/ 2 h 1774"/>
                      <a:gd name="T48" fmla="*/ 60 w 6666"/>
                      <a:gd name="T49" fmla="*/ 2 h 1774"/>
                      <a:gd name="T50" fmla="*/ 62 w 6666"/>
                      <a:gd name="T51" fmla="*/ 7 h 1774"/>
                      <a:gd name="T52" fmla="*/ 63 w 6666"/>
                      <a:gd name="T53" fmla="*/ 7 h 1774"/>
                      <a:gd name="T54" fmla="*/ 65 w 6666"/>
                      <a:gd name="T55" fmla="*/ 9 h 1774"/>
                      <a:gd name="T56" fmla="*/ 72 w 6666"/>
                      <a:gd name="T57" fmla="*/ 9 h 1774"/>
                      <a:gd name="T58" fmla="*/ 81 w 6666"/>
                      <a:gd name="T59" fmla="*/ 9 h 1774"/>
                      <a:gd name="T60" fmla="*/ 87 w 6666"/>
                      <a:gd name="T61" fmla="*/ 9 h 1774"/>
                      <a:gd name="T62" fmla="*/ 94 w 6666"/>
                      <a:gd name="T63" fmla="*/ 9 h 1774"/>
                      <a:gd name="T64" fmla="*/ 100 w 6666"/>
                      <a:gd name="T65" fmla="*/ 10 h 1774"/>
                      <a:gd name="T66" fmla="*/ 101 w 6666"/>
                      <a:gd name="T67" fmla="*/ 11 h 1774"/>
                      <a:gd name="T68" fmla="*/ 102 w 6666"/>
                      <a:gd name="T69" fmla="*/ 13 h 1774"/>
                      <a:gd name="T70" fmla="*/ 101 w 6666"/>
                      <a:gd name="T71" fmla="*/ 15 h 1774"/>
                      <a:gd name="T72" fmla="*/ 102 w 6666"/>
                      <a:gd name="T73" fmla="*/ 18 h 1774"/>
                      <a:gd name="T74" fmla="*/ 101 w 6666"/>
                      <a:gd name="T75" fmla="*/ 19 h 1774"/>
                      <a:gd name="T76" fmla="*/ 103 w 6666"/>
                      <a:gd name="T77" fmla="*/ 19 h 1774"/>
                      <a:gd name="T78" fmla="*/ 104 w 6666"/>
                      <a:gd name="T79" fmla="*/ 21 h 1774"/>
                      <a:gd name="T80" fmla="*/ 103 w 6666"/>
                      <a:gd name="T81" fmla="*/ 25 h 1774"/>
                      <a:gd name="T82" fmla="*/ 99 w 6666"/>
                      <a:gd name="T83" fmla="*/ 26 h 1774"/>
                      <a:gd name="T84" fmla="*/ 91 w 6666"/>
                      <a:gd name="T85" fmla="*/ 26 h 1774"/>
                      <a:gd name="T86" fmla="*/ 85 w 6666"/>
                      <a:gd name="T87" fmla="*/ 27 h 1774"/>
                      <a:gd name="T88" fmla="*/ 69 w 6666"/>
                      <a:gd name="T89" fmla="*/ 28 h 1774"/>
                      <a:gd name="T90" fmla="*/ 66 w 6666"/>
                      <a:gd name="T91" fmla="*/ 20 h 1774"/>
                      <a:gd name="T92" fmla="*/ 61 w 6666"/>
                      <a:gd name="T93" fmla="*/ 17 h 1774"/>
                      <a:gd name="T94" fmla="*/ 55 w 6666"/>
                      <a:gd name="T95" fmla="*/ 18 h 1774"/>
                      <a:gd name="T96" fmla="*/ 53 w 6666"/>
                      <a:gd name="T97" fmla="*/ 19 h 1774"/>
                      <a:gd name="T98" fmla="*/ 52 w 6666"/>
                      <a:gd name="T99" fmla="*/ 24 h 1774"/>
                      <a:gd name="T100" fmla="*/ 20 w 6666"/>
                      <a:gd name="T101" fmla="*/ 26 h 1774"/>
                      <a:gd name="T102" fmla="*/ 18 w 6666"/>
                      <a:gd name="T103" fmla="*/ 23 h 1774"/>
                      <a:gd name="T104" fmla="*/ 18 w 6666"/>
                      <a:gd name="T105" fmla="*/ 20 h 1774"/>
                      <a:gd name="T106" fmla="*/ 15 w 6666"/>
                      <a:gd name="T107" fmla="*/ 18 h 1774"/>
                      <a:gd name="T108" fmla="*/ 14 w 6666"/>
                      <a:gd name="T109" fmla="*/ 15 h 1774"/>
                      <a:gd name="T110" fmla="*/ 11 w 6666"/>
                      <a:gd name="T111" fmla="*/ 15 h 1774"/>
                      <a:gd name="T112" fmla="*/ 9 w 6666"/>
                      <a:gd name="T113" fmla="*/ 18 h 1774"/>
                      <a:gd name="T114" fmla="*/ 7 w 6666"/>
                      <a:gd name="T115" fmla="*/ 20 h 1774"/>
                      <a:gd name="T116" fmla="*/ 7 w 6666"/>
                      <a:gd name="T117" fmla="*/ 24 h 1774"/>
                      <a:gd name="T118" fmla="*/ 3 w 6666"/>
                      <a:gd name="T119" fmla="*/ 25 h 1774"/>
                      <a:gd name="T120" fmla="*/ 2 w 6666"/>
                      <a:gd name="T121" fmla="*/ 23 h 1774"/>
                      <a:gd name="T122" fmla="*/ 1 w 6666"/>
                      <a:gd name="T123" fmla="*/ 21 h 1774"/>
                      <a:gd name="T124" fmla="*/ 2 w 6666"/>
                      <a:gd name="T125" fmla="*/ 18 h 177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6666"/>
                      <a:gd name="T190" fmla="*/ 0 h 1774"/>
                      <a:gd name="T191" fmla="*/ 6666 w 6666"/>
                      <a:gd name="T192" fmla="*/ 1774 h 177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6666" h="1774">
                        <a:moveTo>
                          <a:pt x="90" y="1150"/>
                        </a:moveTo>
                        <a:lnTo>
                          <a:pt x="174" y="956"/>
                        </a:lnTo>
                        <a:lnTo>
                          <a:pt x="196" y="922"/>
                        </a:lnTo>
                        <a:lnTo>
                          <a:pt x="233" y="890"/>
                        </a:lnTo>
                        <a:lnTo>
                          <a:pt x="277" y="866"/>
                        </a:lnTo>
                        <a:lnTo>
                          <a:pt x="443" y="815"/>
                        </a:lnTo>
                        <a:lnTo>
                          <a:pt x="698" y="757"/>
                        </a:lnTo>
                        <a:lnTo>
                          <a:pt x="978" y="699"/>
                        </a:lnTo>
                        <a:lnTo>
                          <a:pt x="1235" y="648"/>
                        </a:lnTo>
                        <a:lnTo>
                          <a:pt x="1483" y="602"/>
                        </a:lnTo>
                        <a:lnTo>
                          <a:pt x="1535" y="674"/>
                        </a:lnTo>
                        <a:lnTo>
                          <a:pt x="1615" y="687"/>
                        </a:lnTo>
                        <a:lnTo>
                          <a:pt x="1714" y="687"/>
                        </a:lnTo>
                        <a:lnTo>
                          <a:pt x="2048" y="679"/>
                        </a:lnTo>
                        <a:lnTo>
                          <a:pt x="2557" y="674"/>
                        </a:lnTo>
                        <a:lnTo>
                          <a:pt x="3225" y="656"/>
                        </a:lnTo>
                        <a:lnTo>
                          <a:pt x="3401" y="656"/>
                        </a:lnTo>
                        <a:lnTo>
                          <a:pt x="3435" y="652"/>
                        </a:lnTo>
                        <a:lnTo>
                          <a:pt x="3453" y="634"/>
                        </a:lnTo>
                        <a:lnTo>
                          <a:pt x="3459" y="614"/>
                        </a:lnTo>
                        <a:lnTo>
                          <a:pt x="3459" y="594"/>
                        </a:lnTo>
                        <a:lnTo>
                          <a:pt x="3457" y="576"/>
                        </a:lnTo>
                        <a:lnTo>
                          <a:pt x="3451" y="560"/>
                        </a:lnTo>
                        <a:lnTo>
                          <a:pt x="3447" y="534"/>
                        </a:lnTo>
                        <a:lnTo>
                          <a:pt x="3397" y="252"/>
                        </a:lnTo>
                        <a:lnTo>
                          <a:pt x="3373" y="167"/>
                        </a:lnTo>
                        <a:lnTo>
                          <a:pt x="3357" y="127"/>
                        </a:lnTo>
                        <a:lnTo>
                          <a:pt x="3329" y="99"/>
                        </a:lnTo>
                        <a:lnTo>
                          <a:pt x="3301" y="87"/>
                        </a:lnTo>
                        <a:lnTo>
                          <a:pt x="3261" y="83"/>
                        </a:lnTo>
                        <a:lnTo>
                          <a:pt x="3171" y="81"/>
                        </a:lnTo>
                        <a:lnTo>
                          <a:pt x="2940" y="89"/>
                        </a:lnTo>
                        <a:lnTo>
                          <a:pt x="2744" y="101"/>
                        </a:lnTo>
                        <a:lnTo>
                          <a:pt x="2509" y="123"/>
                        </a:lnTo>
                        <a:lnTo>
                          <a:pt x="2445" y="133"/>
                        </a:lnTo>
                        <a:lnTo>
                          <a:pt x="2389" y="143"/>
                        </a:lnTo>
                        <a:lnTo>
                          <a:pt x="2339" y="157"/>
                        </a:lnTo>
                        <a:lnTo>
                          <a:pt x="2289" y="175"/>
                        </a:lnTo>
                        <a:lnTo>
                          <a:pt x="2233" y="203"/>
                        </a:lnTo>
                        <a:lnTo>
                          <a:pt x="2012" y="344"/>
                        </a:lnTo>
                        <a:lnTo>
                          <a:pt x="1529" y="648"/>
                        </a:lnTo>
                        <a:lnTo>
                          <a:pt x="1501" y="610"/>
                        </a:lnTo>
                        <a:lnTo>
                          <a:pt x="1788" y="425"/>
                        </a:lnTo>
                        <a:lnTo>
                          <a:pt x="1970" y="312"/>
                        </a:lnTo>
                        <a:lnTo>
                          <a:pt x="2235" y="151"/>
                        </a:lnTo>
                        <a:lnTo>
                          <a:pt x="2293" y="123"/>
                        </a:lnTo>
                        <a:lnTo>
                          <a:pt x="2341" y="105"/>
                        </a:lnTo>
                        <a:lnTo>
                          <a:pt x="2387" y="91"/>
                        </a:lnTo>
                        <a:lnTo>
                          <a:pt x="2423" y="83"/>
                        </a:lnTo>
                        <a:lnTo>
                          <a:pt x="2497" y="71"/>
                        </a:lnTo>
                        <a:lnTo>
                          <a:pt x="2609" y="56"/>
                        </a:lnTo>
                        <a:lnTo>
                          <a:pt x="2966" y="18"/>
                        </a:lnTo>
                        <a:lnTo>
                          <a:pt x="3301" y="0"/>
                        </a:lnTo>
                        <a:lnTo>
                          <a:pt x="3620" y="0"/>
                        </a:lnTo>
                        <a:lnTo>
                          <a:pt x="3914" y="0"/>
                        </a:lnTo>
                        <a:lnTo>
                          <a:pt x="4093" y="2"/>
                        </a:lnTo>
                        <a:lnTo>
                          <a:pt x="4369" y="20"/>
                        </a:lnTo>
                        <a:lnTo>
                          <a:pt x="4544" y="32"/>
                        </a:lnTo>
                        <a:lnTo>
                          <a:pt x="4618" y="40"/>
                        </a:lnTo>
                        <a:lnTo>
                          <a:pt x="4684" y="54"/>
                        </a:lnTo>
                        <a:lnTo>
                          <a:pt x="4740" y="65"/>
                        </a:lnTo>
                        <a:lnTo>
                          <a:pt x="4784" y="81"/>
                        </a:lnTo>
                        <a:lnTo>
                          <a:pt x="4726" y="73"/>
                        </a:lnTo>
                        <a:lnTo>
                          <a:pt x="4670" y="71"/>
                        </a:lnTo>
                        <a:lnTo>
                          <a:pt x="4596" y="65"/>
                        </a:lnTo>
                        <a:lnTo>
                          <a:pt x="4475" y="57"/>
                        </a:lnTo>
                        <a:lnTo>
                          <a:pt x="4311" y="48"/>
                        </a:lnTo>
                        <a:lnTo>
                          <a:pt x="4058" y="38"/>
                        </a:lnTo>
                        <a:lnTo>
                          <a:pt x="3984" y="40"/>
                        </a:lnTo>
                        <a:lnTo>
                          <a:pt x="3934" y="48"/>
                        </a:lnTo>
                        <a:lnTo>
                          <a:pt x="3908" y="56"/>
                        </a:lnTo>
                        <a:lnTo>
                          <a:pt x="3890" y="65"/>
                        </a:lnTo>
                        <a:lnTo>
                          <a:pt x="3878" y="81"/>
                        </a:lnTo>
                        <a:lnTo>
                          <a:pt x="3872" y="97"/>
                        </a:lnTo>
                        <a:lnTo>
                          <a:pt x="3872" y="121"/>
                        </a:lnTo>
                        <a:lnTo>
                          <a:pt x="3878" y="147"/>
                        </a:lnTo>
                        <a:lnTo>
                          <a:pt x="3976" y="415"/>
                        </a:lnTo>
                        <a:lnTo>
                          <a:pt x="4006" y="461"/>
                        </a:lnTo>
                        <a:lnTo>
                          <a:pt x="4018" y="477"/>
                        </a:lnTo>
                        <a:lnTo>
                          <a:pt x="4034" y="495"/>
                        </a:lnTo>
                        <a:lnTo>
                          <a:pt x="4054" y="509"/>
                        </a:lnTo>
                        <a:lnTo>
                          <a:pt x="4079" y="519"/>
                        </a:lnTo>
                        <a:lnTo>
                          <a:pt x="4105" y="524"/>
                        </a:lnTo>
                        <a:lnTo>
                          <a:pt x="4145" y="526"/>
                        </a:lnTo>
                        <a:lnTo>
                          <a:pt x="4209" y="530"/>
                        </a:lnTo>
                        <a:lnTo>
                          <a:pt x="4345" y="530"/>
                        </a:lnTo>
                        <a:lnTo>
                          <a:pt x="4546" y="534"/>
                        </a:lnTo>
                        <a:lnTo>
                          <a:pt x="4708" y="536"/>
                        </a:lnTo>
                        <a:lnTo>
                          <a:pt x="4912" y="534"/>
                        </a:lnTo>
                        <a:lnTo>
                          <a:pt x="5137" y="536"/>
                        </a:lnTo>
                        <a:lnTo>
                          <a:pt x="5381" y="534"/>
                        </a:lnTo>
                        <a:lnTo>
                          <a:pt x="5508" y="534"/>
                        </a:lnTo>
                        <a:lnTo>
                          <a:pt x="5568" y="532"/>
                        </a:lnTo>
                        <a:lnTo>
                          <a:pt x="5688" y="540"/>
                        </a:lnTo>
                        <a:lnTo>
                          <a:pt x="5838" y="552"/>
                        </a:lnTo>
                        <a:lnTo>
                          <a:pt x="5964" y="562"/>
                        </a:lnTo>
                        <a:lnTo>
                          <a:pt x="6079" y="576"/>
                        </a:lnTo>
                        <a:lnTo>
                          <a:pt x="6291" y="608"/>
                        </a:lnTo>
                        <a:lnTo>
                          <a:pt x="6351" y="622"/>
                        </a:lnTo>
                        <a:lnTo>
                          <a:pt x="6373" y="630"/>
                        </a:lnTo>
                        <a:lnTo>
                          <a:pt x="6403" y="652"/>
                        </a:lnTo>
                        <a:lnTo>
                          <a:pt x="6429" y="681"/>
                        </a:lnTo>
                        <a:lnTo>
                          <a:pt x="6447" y="711"/>
                        </a:lnTo>
                        <a:lnTo>
                          <a:pt x="6462" y="747"/>
                        </a:lnTo>
                        <a:lnTo>
                          <a:pt x="6474" y="793"/>
                        </a:lnTo>
                        <a:lnTo>
                          <a:pt x="6484" y="842"/>
                        </a:lnTo>
                        <a:lnTo>
                          <a:pt x="6464" y="842"/>
                        </a:lnTo>
                        <a:lnTo>
                          <a:pt x="6462" y="972"/>
                        </a:lnTo>
                        <a:lnTo>
                          <a:pt x="6459" y="1045"/>
                        </a:lnTo>
                        <a:lnTo>
                          <a:pt x="6453" y="1067"/>
                        </a:lnTo>
                        <a:lnTo>
                          <a:pt x="6490" y="1099"/>
                        </a:lnTo>
                        <a:lnTo>
                          <a:pt x="6490" y="1135"/>
                        </a:lnTo>
                        <a:lnTo>
                          <a:pt x="6474" y="1154"/>
                        </a:lnTo>
                        <a:lnTo>
                          <a:pt x="6457" y="1168"/>
                        </a:lnTo>
                        <a:lnTo>
                          <a:pt x="6455" y="1180"/>
                        </a:lnTo>
                        <a:lnTo>
                          <a:pt x="6530" y="1196"/>
                        </a:lnTo>
                        <a:lnTo>
                          <a:pt x="6574" y="1212"/>
                        </a:lnTo>
                        <a:lnTo>
                          <a:pt x="6618" y="1230"/>
                        </a:lnTo>
                        <a:lnTo>
                          <a:pt x="6656" y="1252"/>
                        </a:lnTo>
                        <a:lnTo>
                          <a:pt x="6666" y="1327"/>
                        </a:lnTo>
                        <a:lnTo>
                          <a:pt x="6602" y="1512"/>
                        </a:lnTo>
                        <a:lnTo>
                          <a:pt x="6584" y="1546"/>
                        </a:lnTo>
                        <a:lnTo>
                          <a:pt x="6562" y="1574"/>
                        </a:lnTo>
                        <a:lnTo>
                          <a:pt x="6536" y="1590"/>
                        </a:lnTo>
                        <a:lnTo>
                          <a:pt x="6496" y="1600"/>
                        </a:lnTo>
                        <a:lnTo>
                          <a:pt x="6299" y="1611"/>
                        </a:lnTo>
                        <a:lnTo>
                          <a:pt x="6159" y="1615"/>
                        </a:lnTo>
                        <a:lnTo>
                          <a:pt x="5972" y="1635"/>
                        </a:lnTo>
                        <a:lnTo>
                          <a:pt x="5810" y="1657"/>
                        </a:lnTo>
                        <a:lnTo>
                          <a:pt x="5700" y="1681"/>
                        </a:lnTo>
                        <a:lnTo>
                          <a:pt x="5542" y="1693"/>
                        </a:lnTo>
                        <a:lnTo>
                          <a:pt x="5377" y="1705"/>
                        </a:lnTo>
                        <a:lnTo>
                          <a:pt x="5179" y="1715"/>
                        </a:lnTo>
                        <a:lnTo>
                          <a:pt x="4848" y="1719"/>
                        </a:lnTo>
                        <a:lnTo>
                          <a:pt x="4373" y="1743"/>
                        </a:lnTo>
                        <a:lnTo>
                          <a:pt x="4303" y="1443"/>
                        </a:lnTo>
                        <a:lnTo>
                          <a:pt x="4249" y="1339"/>
                        </a:lnTo>
                        <a:lnTo>
                          <a:pt x="4187" y="1236"/>
                        </a:lnTo>
                        <a:lnTo>
                          <a:pt x="4123" y="1170"/>
                        </a:lnTo>
                        <a:lnTo>
                          <a:pt x="4046" y="1119"/>
                        </a:lnTo>
                        <a:lnTo>
                          <a:pt x="3930" y="1077"/>
                        </a:lnTo>
                        <a:lnTo>
                          <a:pt x="3798" y="1057"/>
                        </a:lnTo>
                        <a:lnTo>
                          <a:pt x="3674" y="1063"/>
                        </a:lnTo>
                        <a:lnTo>
                          <a:pt x="3573" y="1089"/>
                        </a:lnTo>
                        <a:lnTo>
                          <a:pt x="3487" y="1125"/>
                        </a:lnTo>
                        <a:lnTo>
                          <a:pt x="3443" y="1160"/>
                        </a:lnTo>
                        <a:lnTo>
                          <a:pt x="3409" y="1202"/>
                        </a:lnTo>
                        <a:lnTo>
                          <a:pt x="3363" y="1288"/>
                        </a:lnTo>
                        <a:lnTo>
                          <a:pt x="3323" y="1389"/>
                        </a:lnTo>
                        <a:lnTo>
                          <a:pt x="3301" y="1494"/>
                        </a:lnTo>
                        <a:lnTo>
                          <a:pt x="3301" y="1611"/>
                        </a:lnTo>
                        <a:lnTo>
                          <a:pt x="3323" y="1774"/>
                        </a:lnTo>
                        <a:lnTo>
                          <a:pt x="1227" y="1649"/>
                        </a:lnTo>
                        <a:lnTo>
                          <a:pt x="1191" y="1572"/>
                        </a:lnTo>
                        <a:lnTo>
                          <a:pt x="1164" y="1494"/>
                        </a:lnTo>
                        <a:lnTo>
                          <a:pt x="1148" y="1433"/>
                        </a:lnTo>
                        <a:lnTo>
                          <a:pt x="1132" y="1365"/>
                        </a:lnTo>
                        <a:lnTo>
                          <a:pt x="1122" y="1296"/>
                        </a:lnTo>
                        <a:lnTo>
                          <a:pt x="1098" y="1232"/>
                        </a:lnTo>
                        <a:lnTo>
                          <a:pt x="1074" y="1176"/>
                        </a:lnTo>
                        <a:lnTo>
                          <a:pt x="1052" y="1137"/>
                        </a:lnTo>
                        <a:lnTo>
                          <a:pt x="1014" y="1099"/>
                        </a:lnTo>
                        <a:lnTo>
                          <a:pt x="982" y="1059"/>
                        </a:lnTo>
                        <a:lnTo>
                          <a:pt x="948" y="1033"/>
                        </a:lnTo>
                        <a:lnTo>
                          <a:pt x="896" y="1013"/>
                        </a:lnTo>
                        <a:lnTo>
                          <a:pt x="822" y="1003"/>
                        </a:lnTo>
                        <a:lnTo>
                          <a:pt x="746" y="1003"/>
                        </a:lnTo>
                        <a:lnTo>
                          <a:pt x="673" y="1013"/>
                        </a:lnTo>
                        <a:lnTo>
                          <a:pt x="625" y="1033"/>
                        </a:lnTo>
                        <a:lnTo>
                          <a:pt x="581" y="1071"/>
                        </a:lnTo>
                        <a:lnTo>
                          <a:pt x="547" y="1109"/>
                        </a:lnTo>
                        <a:lnTo>
                          <a:pt x="513" y="1160"/>
                        </a:lnTo>
                        <a:lnTo>
                          <a:pt x="489" y="1222"/>
                        </a:lnTo>
                        <a:lnTo>
                          <a:pt x="479" y="1268"/>
                        </a:lnTo>
                        <a:lnTo>
                          <a:pt x="475" y="1353"/>
                        </a:lnTo>
                        <a:lnTo>
                          <a:pt x="469" y="1411"/>
                        </a:lnTo>
                        <a:lnTo>
                          <a:pt x="475" y="1486"/>
                        </a:lnTo>
                        <a:lnTo>
                          <a:pt x="471" y="1578"/>
                        </a:lnTo>
                        <a:lnTo>
                          <a:pt x="188" y="1570"/>
                        </a:lnTo>
                        <a:lnTo>
                          <a:pt x="166" y="1556"/>
                        </a:lnTo>
                        <a:lnTo>
                          <a:pt x="150" y="1536"/>
                        </a:lnTo>
                        <a:lnTo>
                          <a:pt x="136" y="1478"/>
                        </a:lnTo>
                        <a:lnTo>
                          <a:pt x="106" y="1456"/>
                        </a:lnTo>
                        <a:lnTo>
                          <a:pt x="72" y="1433"/>
                        </a:lnTo>
                        <a:lnTo>
                          <a:pt x="32" y="1385"/>
                        </a:lnTo>
                        <a:lnTo>
                          <a:pt x="28" y="1294"/>
                        </a:lnTo>
                        <a:lnTo>
                          <a:pt x="0" y="1278"/>
                        </a:lnTo>
                        <a:lnTo>
                          <a:pt x="10" y="1204"/>
                        </a:lnTo>
                        <a:lnTo>
                          <a:pt x="90" y="115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6" name="Freeform 95"/>
                  <p:cNvSpPr>
                    <a:spLocks/>
                  </p:cNvSpPr>
                  <p:nvPr/>
                </p:nvSpPr>
                <p:spPr bwMode="auto">
                  <a:xfrm>
                    <a:off x="2132" y="2948"/>
                    <a:ext cx="245" cy="46"/>
                  </a:xfrm>
                  <a:custGeom>
                    <a:avLst/>
                    <a:gdLst>
                      <a:gd name="T0" fmla="*/ 0 w 491"/>
                      <a:gd name="T1" fmla="*/ 0 h 92"/>
                      <a:gd name="T2" fmla="*/ 0 w 491"/>
                      <a:gd name="T3" fmla="*/ 1 h 92"/>
                      <a:gd name="T4" fmla="*/ 0 w 491"/>
                      <a:gd name="T5" fmla="*/ 1 h 92"/>
                      <a:gd name="T6" fmla="*/ 0 w 491"/>
                      <a:gd name="T7" fmla="*/ 1 h 92"/>
                      <a:gd name="T8" fmla="*/ 7 w 491"/>
                      <a:gd name="T9" fmla="*/ 1 h 92"/>
                      <a:gd name="T10" fmla="*/ 7 w 491"/>
                      <a:gd name="T11" fmla="*/ 1 h 92"/>
                      <a:gd name="T12" fmla="*/ 7 w 491"/>
                      <a:gd name="T13" fmla="*/ 1 h 92"/>
                      <a:gd name="T14" fmla="*/ 4 w 491"/>
                      <a:gd name="T15" fmla="*/ 1 h 92"/>
                      <a:gd name="T16" fmla="*/ 1 w 491"/>
                      <a:gd name="T17" fmla="*/ 1 h 92"/>
                      <a:gd name="T18" fmla="*/ 0 w 491"/>
                      <a:gd name="T19" fmla="*/ 0 h 9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91"/>
                      <a:gd name="T31" fmla="*/ 0 h 92"/>
                      <a:gd name="T32" fmla="*/ 491 w 491"/>
                      <a:gd name="T33" fmla="*/ 92 h 9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91" h="92">
                        <a:moveTo>
                          <a:pt x="12" y="0"/>
                        </a:moveTo>
                        <a:lnTo>
                          <a:pt x="4" y="36"/>
                        </a:lnTo>
                        <a:lnTo>
                          <a:pt x="0" y="72"/>
                        </a:lnTo>
                        <a:lnTo>
                          <a:pt x="32" y="90"/>
                        </a:lnTo>
                        <a:lnTo>
                          <a:pt x="473" y="92"/>
                        </a:lnTo>
                        <a:lnTo>
                          <a:pt x="481" y="50"/>
                        </a:lnTo>
                        <a:lnTo>
                          <a:pt x="491" y="4"/>
                        </a:lnTo>
                        <a:lnTo>
                          <a:pt x="311" y="8"/>
                        </a:lnTo>
                        <a:lnTo>
                          <a:pt x="82" y="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20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2151" y="2354"/>
                    <a:ext cx="3207" cy="849"/>
                    <a:chOff x="2151" y="2354"/>
                    <a:chExt cx="3207" cy="849"/>
                  </a:xfrm>
                </p:grpSpPr>
                <p:sp>
                  <p:nvSpPr>
                    <p:cNvPr id="86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2224" y="2744"/>
                      <a:ext cx="2418" cy="75"/>
                    </a:xfrm>
                    <a:custGeom>
                      <a:avLst/>
                      <a:gdLst>
                        <a:gd name="T0" fmla="*/ 0 w 4836"/>
                        <a:gd name="T1" fmla="*/ 3 h 149"/>
                        <a:gd name="T2" fmla="*/ 2 w 4836"/>
                        <a:gd name="T3" fmla="*/ 2 h 149"/>
                        <a:gd name="T4" fmla="*/ 5 w 4836"/>
                        <a:gd name="T5" fmla="*/ 2 h 149"/>
                        <a:gd name="T6" fmla="*/ 6 w 4836"/>
                        <a:gd name="T7" fmla="*/ 2 h 149"/>
                        <a:gd name="T8" fmla="*/ 12 w 4836"/>
                        <a:gd name="T9" fmla="*/ 1 h 149"/>
                        <a:gd name="T10" fmla="*/ 22 w 4836"/>
                        <a:gd name="T11" fmla="*/ 1 h 149"/>
                        <a:gd name="T12" fmla="*/ 49 w 4836"/>
                        <a:gd name="T13" fmla="*/ 0 h 149"/>
                        <a:gd name="T14" fmla="*/ 59 w 4836"/>
                        <a:gd name="T15" fmla="*/ 0 h 149"/>
                        <a:gd name="T16" fmla="*/ 74 w 4836"/>
                        <a:gd name="T17" fmla="*/ 1 h 149"/>
                        <a:gd name="T18" fmla="*/ 76 w 4836"/>
                        <a:gd name="T19" fmla="*/ 1 h 14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4836"/>
                        <a:gd name="T31" fmla="*/ 0 h 149"/>
                        <a:gd name="T32" fmla="*/ 4836 w 4836"/>
                        <a:gd name="T33" fmla="*/ 149 h 14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4836" h="149">
                          <a:moveTo>
                            <a:pt x="0" y="149"/>
                          </a:moveTo>
                          <a:lnTo>
                            <a:pt x="141" y="123"/>
                          </a:lnTo>
                          <a:lnTo>
                            <a:pt x="287" y="99"/>
                          </a:lnTo>
                          <a:lnTo>
                            <a:pt x="431" y="85"/>
                          </a:lnTo>
                          <a:lnTo>
                            <a:pt x="830" y="55"/>
                          </a:lnTo>
                          <a:lnTo>
                            <a:pt x="1425" y="32"/>
                          </a:lnTo>
                          <a:lnTo>
                            <a:pt x="3159" y="0"/>
                          </a:lnTo>
                          <a:lnTo>
                            <a:pt x="3780" y="0"/>
                          </a:lnTo>
                          <a:lnTo>
                            <a:pt x="4698" y="16"/>
                          </a:lnTo>
                          <a:lnTo>
                            <a:pt x="4836" y="47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7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1" y="3007"/>
                      <a:ext cx="22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7" name="Group 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99" y="2354"/>
                      <a:ext cx="2659" cy="849"/>
                      <a:chOff x="2699" y="2354"/>
                      <a:chExt cx="2659" cy="849"/>
                    </a:xfrm>
                  </p:grpSpPr>
                  <p:sp>
                    <p:nvSpPr>
                      <p:cNvPr id="89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2" y="2354"/>
                        <a:ext cx="913" cy="273"/>
                      </a:xfrm>
                      <a:custGeom>
                        <a:avLst/>
                        <a:gdLst>
                          <a:gd name="T0" fmla="*/ 13 w 1826"/>
                          <a:gd name="T1" fmla="*/ 1 h 546"/>
                          <a:gd name="T2" fmla="*/ 10 w 1826"/>
                          <a:gd name="T3" fmla="*/ 1 h 546"/>
                          <a:gd name="T4" fmla="*/ 7 w 1826"/>
                          <a:gd name="T5" fmla="*/ 1 h 546"/>
                          <a:gd name="T6" fmla="*/ 4 w 1826"/>
                          <a:gd name="T7" fmla="*/ 1 h 546"/>
                          <a:gd name="T8" fmla="*/ 3 w 1826"/>
                          <a:gd name="T9" fmla="*/ 0 h 546"/>
                          <a:gd name="T10" fmla="*/ 2 w 1826"/>
                          <a:gd name="T11" fmla="*/ 1 h 546"/>
                          <a:gd name="T12" fmla="*/ 1 w 1826"/>
                          <a:gd name="T13" fmla="*/ 1 h 546"/>
                          <a:gd name="T14" fmla="*/ 1 w 1826"/>
                          <a:gd name="T15" fmla="*/ 1 h 546"/>
                          <a:gd name="T16" fmla="*/ 1 w 1826"/>
                          <a:gd name="T17" fmla="*/ 1 h 546"/>
                          <a:gd name="T18" fmla="*/ 0 w 1826"/>
                          <a:gd name="T19" fmla="*/ 1 h 546"/>
                          <a:gd name="T20" fmla="*/ 0 w 1826"/>
                          <a:gd name="T21" fmla="*/ 1 h 546"/>
                          <a:gd name="T22" fmla="*/ 2 w 1826"/>
                          <a:gd name="T23" fmla="*/ 6 h 546"/>
                          <a:gd name="T24" fmla="*/ 2 w 1826"/>
                          <a:gd name="T25" fmla="*/ 6 h 546"/>
                          <a:gd name="T26" fmla="*/ 3 w 1826"/>
                          <a:gd name="T27" fmla="*/ 7 h 546"/>
                          <a:gd name="T28" fmla="*/ 3 w 1826"/>
                          <a:gd name="T29" fmla="*/ 7 h 546"/>
                          <a:gd name="T30" fmla="*/ 3 w 1826"/>
                          <a:gd name="T31" fmla="*/ 7 h 546"/>
                          <a:gd name="T32" fmla="*/ 4 w 1826"/>
                          <a:gd name="T33" fmla="*/ 9 h 546"/>
                          <a:gd name="T34" fmla="*/ 4 w 1826"/>
                          <a:gd name="T35" fmla="*/ 9 h 546"/>
                          <a:gd name="T36" fmla="*/ 5 w 1826"/>
                          <a:gd name="T37" fmla="*/ 9 h 546"/>
                          <a:gd name="T38" fmla="*/ 14 w 1826"/>
                          <a:gd name="T39" fmla="*/ 9 h 546"/>
                          <a:gd name="T40" fmla="*/ 18 w 1826"/>
                          <a:gd name="T41" fmla="*/ 9 h 546"/>
                          <a:gd name="T42" fmla="*/ 22 w 1826"/>
                          <a:gd name="T43" fmla="*/ 9 h 546"/>
                          <a:gd name="T44" fmla="*/ 29 w 1826"/>
                          <a:gd name="T45" fmla="*/ 9 h 54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1826"/>
                          <a:gd name="T70" fmla="*/ 0 h 546"/>
                          <a:gd name="T71" fmla="*/ 1826 w 1826"/>
                          <a:gd name="T72" fmla="*/ 546 h 546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1826" h="546">
                            <a:moveTo>
                              <a:pt x="808" y="40"/>
                            </a:moveTo>
                            <a:lnTo>
                              <a:pt x="637" y="26"/>
                            </a:lnTo>
                            <a:lnTo>
                              <a:pt x="439" y="14"/>
                            </a:lnTo>
                            <a:lnTo>
                              <a:pt x="231" y="4"/>
                            </a:lnTo>
                            <a:lnTo>
                              <a:pt x="146" y="0"/>
                            </a:lnTo>
                            <a:lnTo>
                              <a:pt x="94" y="6"/>
                            </a:lnTo>
                            <a:lnTo>
                              <a:pt x="54" y="16"/>
                            </a:lnTo>
                            <a:lnTo>
                              <a:pt x="26" y="32"/>
                            </a:lnTo>
                            <a:lnTo>
                              <a:pt x="8" y="55"/>
                            </a:lnTo>
                            <a:lnTo>
                              <a:pt x="0" y="87"/>
                            </a:lnTo>
                            <a:lnTo>
                              <a:pt x="0" y="119"/>
                            </a:lnTo>
                            <a:lnTo>
                              <a:pt x="102" y="401"/>
                            </a:lnTo>
                            <a:lnTo>
                              <a:pt x="116" y="429"/>
                            </a:lnTo>
                            <a:lnTo>
                              <a:pt x="134" y="461"/>
                            </a:lnTo>
                            <a:lnTo>
                              <a:pt x="152" y="487"/>
                            </a:lnTo>
                            <a:lnTo>
                              <a:pt x="178" y="510"/>
                            </a:lnTo>
                            <a:lnTo>
                              <a:pt x="212" y="528"/>
                            </a:lnTo>
                            <a:lnTo>
                              <a:pt x="249" y="542"/>
                            </a:lnTo>
                            <a:lnTo>
                              <a:pt x="305" y="546"/>
                            </a:lnTo>
                            <a:lnTo>
                              <a:pt x="842" y="542"/>
                            </a:lnTo>
                            <a:lnTo>
                              <a:pt x="1124" y="538"/>
                            </a:lnTo>
                            <a:lnTo>
                              <a:pt x="1389" y="536"/>
                            </a:lnTo>
                            <a:lnTo>
                              <a:pt x="1826" y="526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90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66" y="2651"/>
                        <a:ext cx="858" cy="544"/>
                      </a:xfrm>
                      <a:custGeom>
                        <a:avLst/>
                        <a:gdLst>
                          <a:gd name="T0" fmla="*/ 3 w 1717"/>
                          <a:gd name="T1" fmla="*/ 0 h 1089"/>
                          <a:gd name="T2" fmla="*/ 2 w 1717"/>
                          <a:gd name="T3" fmla="*/ 0 h 1089"/>
                          <a:gd name="T4" fmla="*/ 2 w 1717"/>
                          <a:gd name="T5" fmla="*/ 1 h 1089"/>
                          <a:gd name="T6" fmla="*/ 1 w 1717"/>
                          <a:gd name="T7" fmla="*/ 2 h 1089"/>
                          <a:gd name="T8" fmla="*/ 1 w 1717"/>
                          <a:gd name="T9" fmla="*/ 2 h 1089"/>
                          <a:gd name="T10" fmla="*/ 0 w 1717"/>
                          <a:gd name="T11" fmla="*/ 3 h 1089"/>
                          <a:gd name="T12" fmla="*/ 0 w 1717"/>
                          <a:gd name="T13" fmla="*/ 3 h 1089"/>
                          <a:gd name="T14" fmla="*/ 0 w 1717"/>
                          <a:gd name="T15" fmla="*/ 5 h 1089"/>
                          <a:gd name="T16" fmla="*/ 0 w 1717"/>
                          <a:gd name="T17" fmla="*/ 7 h 1089"/>
                          <a:gd name="T18" fmla="*/ 0 w 1717"/>
                          <a:gd name="T19" fmla="*/ 8 h 1089"/>
                          <a:gd name="T20" fmla="*/ 0 w 1717"/>
                          <a:gd name="T21" fmla="*/ 9 h 1089"/>
                          <a:gd name="T22" fmla="*/ 0 w 1717"/>
                          <a:gd name="T23" fmla="*/ 10 h 1089"/>
                          <a:gd name="T24" fmla="*/ 0 w 1717"/>
                          <a:gd name="T25" fmla="*/ 12 h 1089"/>
                          <a:gd name="T26" fmla="*/ 0 w 1717"/>
                          <a:gd name="T27" fmla="*/ 13 h 1089"/>
                          <a:gd name="T28" fmla="*/ 0 w 1717"/>
                          <a:gd name="T29" fmla="*/ 14 h 1089"/>
                          <a:gd name="T30" fmla="*/ 0 w 1717"/>
                          <a:gd name="T31" fmla="*/ 14 h 1089"/>
                          <a:gd name="T32" fmla="*/ 1 w 1717"/>
                          <a:gd name="T33" fmla="*/ 15 h 1089"/>
                          <a:gd name="T34" fmla="*/ 5 w 1717"/>
                          <a:gd name="T35" fmla="*/ 15 h 1089"/>
                          <a:gd name="T36" fmla="*/ 26 w 1717"/>
                          <a:gd name="T37" fmla="*/ 17 h 1089"/>
                          <a:gd name="T38" fmla="*/ 26 w 1717"/>
                          <a:gd name="T39" fmla="*/ 13 h 1089"/>
                          <a:gd name="T40" fmla="*/ 25 w 1717"/>
                          <a:gd name="T41" fmla="*/ 10 h 1089"/>
                          <a:gd name="T42" fmla="*/ 25 w 1717"/>
                          <a:gd name="T43" fmla="*/ 3 h 1089"/>
                          <a:gd name="T44" fmla="*/ 25 w 1717"/>
                          <a:gd name="T45" fmla="*/ 2 h 1089"/>
                          <a:gd name="T46" fmla="*/ 26 w 1717"/>
                          <a:gd name="T47" fmla="*/ 1 h 1089"/>
                          <a:gd name="T48" fmla="*/ 26 w 1717"/>
                          <a:gd name="T49" fmla="*/ 1 h 1089"/>
                          <a:gd name="T50" fmla="*/ 26 w 1717"/>
                          <a:gd name="T51" fmla="*/ 0 h 108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1717"/>
                          <a:gd name="T79" fmla="*/ 0 h 1089"/>
                          <a:gd name="T80" fmla="*/ 1717 w 1717"/>
                          <a:gd name="T81" fmla="*/ 1089 h 108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1717" h="1089">
                            <a:moveTo>
                              <a:pt x="234" y="0"/>
                            </a:moveTo>
                            <a:lnTo>
                              <a:pt x="168" y="62"/>
                            </a:lnTo>
                            <a:lnTo>
                              <a:pt x="132" y="99"/>
                            </a:lnTo>
                            <a:lnTo>
                              <a:pt x="104" y="133"/>
                            </a:lnTo>
                            <a:lnTo>
                              <a:pt x="80" y="167"/>
                            </a:lnTo>
                            <a:lnTo>
                              <a:pt x="56" y="203"/>
                            </a:lnTo>
                            <a:lnTo>
                              <a:pt x="44" y="234"/>
                            </a:lnTo>
                            <a:lnTo>
                              <a:pt x="22" y="346"/>
                            </a:lnTo>
                            <a:lnTo>
                              <a:pt x="10" y="457"/>
                            </a:lnTo>
                            <a:lnTo>
                              <a:pt x="0" y="550"/>
                            </a:lnTo>
                            <a:lnTo>
                              <a:pt x="0" y="604"/>
                            </a:lnTo>
                            <a:lnTo>
                              <a:pt x="2" y="697"/>
                            </a:lnTo>
                            <a:lnTo>
                              <a:pt x="12" y="773"/>
                            </a:lnTo>
                            <a:lnTo>
                              <a:pt x="26" y="845"/>
                            </a:lnTo>
                            <a:lnTo>
                              <a:pt x="38" y="902"/>
                            </a:lnTo>
                            <a:lnTo>
                              <a:pt x="56" y="952"/>
                            </a:lnTo>
                            <a:lnTo>
                              <a:pt x="82" y="1003"/>
                            </a:lnTo>
                            <a:lnTo>
                              <a:pt x="354" y="1019"/>
                            </a:lnTo>
                            <a:lnTo>
                              <a:pt x="1717" y="1089"/>
                            </a:lnTo>
                            <a:lnTo>
                              <a:pt x="1681" y="870"/>
                            </a:lnTo>
                            <a:lnTo>
                              <a:pt x="1659" y="642"/>
                            </a:lnTo>
                            <a:lnTo>
                              <a:pt x="1647" y="209"/>
                            </a:lnTo>
                            <a:lnTo>
                              <a:pt x="1653" y="169"/>
                            </a:lnTo>
                            <a:lnTo>
                              <a:pt x="1665" y="125"/>
                            </a:lnTo>
                            <a:lnTo>
                              <a:pt x="1679" y="81"/>
                            </a:lnTo>
                            <a:lnTo>
                              <a:pt x="1707" y="62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91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2" y="2378"/>
                        <a:ext cx="1032" cy="335"/>
                      </a:xfrm>
                      <a:custGeom>
                        <a:avLst/>
                        <a:gdLst>
                          <a:gd name="T0" fmla="*/ 13 w 2064"/>
                          <a:gd name="T1" fmla="*/ 1 h 670"/>
                          <a:gd name="T2" fmla="*/ 12 w 2064"/>
                          <a:gd name="T3" fmla="*/ 2 h 670"/>
                          <a:gd name="T4" fmla="*/ 10 w 2064"/>
                          <a:gd name="T5" fmla="*/ 3 h 670"/>
                          <a:gd name="T6" fmla="*/ 9 w 2064"/>
                          <a:gd name="T7" fmla="*/ 3 h 670"/>
                          <a:gd name="T8" fmla="*/ 7 w 2064"/>
                          <a:gd name="T9" fmla="*/ 5 h 670"/>
                          <a:gd name="T10" fmla="*/ 6 w 2064"/>
                          <a:gd name="T11" fmla="*/ 5 h 670"/>
                          <a:gd name="T12" fmla="*/ 4 w 2064"/>
                          <a:gd name="T13" fmla="*/ 6 h 670"/>
                          <a:gd name="T14" fmla="*/ 3 w 2064"/>
                          <a:gd name="T15" fmla="*/ 7 h 670"/>
                          <a:gd name="T16" fmla="*/ 1 w 2064"/>
                          <a:gd name="T17" fmla="*/ 9 h 670"/>
                          <a:gd name="T18" fmla="*/ 1 w 2064"/>
                          <a:gd name="T19" fmla="*/ 10 h 670"/>
                          <a:gd name="T20" fmla="*/ 0 w 2064"/>
                          <a:gd name="T21" fmla="*/ 10 h 670"/>
                          <a:gd name="T22" fmla="*/ 5 w 2064"/>
                          <a:gd name="T23" fmla="*/ 10 h 670"/>
                          <a:gd name="T24" fmla="*/ 23 w 2064"/>
                          <a:gd name="T25" fmla="*/ 10 h 670"/>
                          <a:gd name="T26" fmla="*/ 30 w 2064"/>
                          <a:gd name="T27" fmla="*/ 10 h 670"/>
                          <a:gd name="T28" fmla="*/ 31 w 2064"/>
                          <a:gd name="T29" fmla="*/ 10 h 670"/>
                          <a:gd name="T30" fmla="*/ 31 w 2064"/>
                          <a:gd name="T31" fmla="*/ 10 h 670"/>
                          <a:gd name="T32" fmla="*/ 32 w 2064"/>
                          <a:gd name="T33" fmla="*/ 10 h 670"/>
                          <a:gd name="T34" fmla="*/ 32 w 2064"/>
                          <a:gd name="T35" fmla="*/ 10 h 670"/>
                          <a:gd name="T36" fmla="*/ 32 w 2064"/>
                          <a:gd name="T37" fmla="*/ 9 h 670"/>
                          <a:gd name="T38" fmla="*/ 32 w 2064"/>
                          <a:gd name="T39" fmla="*/ 9 h 670"/>
                          <a:gd name="T40" fmla="*/ 32 w 2064"/>
                          <a:gd name="T41" fmla="*/ 7 h 670"/>
                          <a:gd name="T42" fmla="*/ 30 w 2064"/>
                          <a:gd name="T43" fmla="*/ 3 h 670"/>
                          <a:gd name="T44" fmla="*/ 30 w 2064"/>
                          <a:gd name="T45" fmla="*/ 1 h 670"/>
                          <a:gd name="T46" fmla="*/ 30 w 2064"/>
                          <a:gd name="T47" fmla="*/ 1 h 670"/>
                          <a:gd name="T48" fmla="*/ 30 w 2064"/>
                          <a:gd name="T49" fmla="*/ 1 h 670"/>
                          <a:gd name="T50" fmla="*/ 30 w 2064"/>
                          <a:gd name="T51" fmla="*/ 1 h 670"/>
                          <a:gd name="T52" fmla="*/ 29 w 2064"/>
                          <a:gd name="T53" fmla="*/ 1 h 670"/>
                          <a:gd name="T54" fmla="*/ 29 w 2064"/>
                          <a:gd name="T55" fmla="*/ 1 h 670"/>
                          <a:gd name="T56" fmla="*/ 28 w 2064"/>
                          <a:gd name="T57" fmla="*/ 0 h 670"/>
                          <a:gd name="T58" fmla="*/ 28 w 2064"/>
                          <a:gd name="T59" fmla="*/ 0 h 670"/>
                          <a:gd name="T60" fmla="*/ 26 w 2064"/>
                          <a:gd name="T61" fmla="*/ 0 h 670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2064"/>
                          <a:gd name="T94" fmla="*/ 0 h 670"/>
                          <a:gd name="T95" fmla="*/ 2064 w 2064"/>
                          <a:gd name="T96" fmla="*/ 670 h 670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2064" h="670">
                            <a:moveTo>
                              <a:pt x="894" y="78"/>
                            </a:moveTo>
                            <a:lnTo>
                              <a:pt x="792" y="128"/>
                            </a:lnTo>
                            <a:lnTo>
                              <a:pt x="697" y="181"/>
                            </a:lnTo>
                            <a:lnTo>
                              <a:pt x="601" y="245"/>
                            </a:lnTo>
                            <a:lnTo>
                              <a:pt x="507" y="303"/>
                            </a:lnTo>
                            <a:lnTo>
                              <a:pt x="413" y="362"/>
                            </a:lnTo>
                            <a:lnTo>
                              <a:pt x="317" y="422"/>
                            </a:lnTo>
                            <a:lnTo>
                              <a:pt x="216" y="483"/>
                            </a:lnTo>
                            <a:lnTo>
                              <a:pt x="126" y="549"/>
                            </a:lnTo>
                            <a:lnTo>
                              <a:pt x="62" y="603"/>
                            </a:lnTo>
                            <a:lnTo>
                              <a:pt x="0" y="664"/>
                            </a:lnTo>
                            <a:lnTo>
                              <a:pt x="325" y="670"/>
                            </a:lnTo>
                            <a:lnTo>
                              <a:pt x="1497" y="656"/>
                            </a:lnTo>
                            <a:lnTo>
                              <a:pt x="1954" y="646"/>
                            </a:lnTo>
                            <a:lnTo>
                              <a:pt x="1994" y="644"/>
                            </a:lnTo>
                            <a:lnTo>
                              <a:pt x="2026" y="634"/>
                            </a:lnTo>
                            <a:lnTo>
                              <a:pt x="2052" y="611"/>
                            </a:lnTo>
                            <a:lnTo>
                              <a:pt x="2064" y="579"/>
                            </a:lnTo>
                            <a:lnTo>
                              <a:pt x="2064" y="551"/>
                            </a:lnTo>
                            <a:lnTo>
                              <a:pt x="2062" y="525"/>
                            </a:lnTo>
                            <a:lnTo>
                              <a:pt x="2054" y="497"/>
                            </a:lnTo>
                            <a:lnTo>
                              <a:pt x="1974" y="130"/>
                            </a:lnTo>
                            <a:lnTo>
                              <a:pt x="1964" y="98"/>
                            </a:lnTo>
                            <a:lnTo>
                              <a:pt x="1954" y="74"/>
                            </a:lnTo>
                            <a:lnTo>
                              <a:pt x="1938" y="46"/>
                            </a:lnTo>
                            <a:lnTo>
                              <a:pt x="1922" y="30"/>
                            </a:lnTo>
                            <a:lnTo>
                              <a:pt x="1902" y="14"/>
                            </a:lnTo>
                            <a:lnTo>
                              <a:pt x="1880" y="8"/>
                            </a:lnTo>
                            <a:lnTo>
                              <a:pt x="1846" y="0"/>
                            </a:lnTo>
                            <a:lnTo>
                              <a:pt x="1794" y="0"/>
                            </a:lnTo>
                            <a:lnTo>
                              <a:pt x="169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92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99" y="3013"/>
                        <a:ext cx="1104" cy="2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8" name="Group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13" y="2627"/>
                        <a:ext cx="1145" cy="576"/>
                        <a:chOff x="4213" y="2627"/>
                        <a:chExt cx="1145" cy="576"/>
                      </a:xfrm>
                    </p:grpSpPr>
                    <p:sp>
                      <p:nvSpPr>
                        <p:cNvPr id="94" name="Freeform 1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13" y="2627"/>
                          <a:ext cx="582" cy="149"/>
                        </a:xfrm>
                        <a:custGeom>
                          <a:avLst/>
                          <a:gdLst>
                            <a:gd name="T0" fmla="*/ 0 w 1166"/>
                            <a:gd name="T1" fmla="*/ 0 h 298"/>
                            <a:gd name="T2" fmla="*/ 6 w 1166"/>
                            <a:gd name="T3" fmla="*/ 1 h 298"/>
                            <a:gd name="T4" fmla="*/ 9 w 1166"/>
                            <a:gd name="T5" fmla="*/ 1 h 298"/>
                            <a:gd name="T6" fmla="*/ 11 w 1166"/>
                            <a:gd name="T7" fmla="*/ 1 h 298"/>
                            <a:gd name="T8" fmla="*/ 13 w 1166"/>
                            <a:gd name="T9" fmla="*/ 1 h 298"/>
                            <a:gd name="T10" fmla="*/ 15 w 1166"/>
                            <a:gd name="T11" fmla="*/ 1 h 298"/>
                            <a:gd name="T12" fmla="*/ 16 w 1166"/>
                            <a:gd name="T13" fmla="*/ 1 h 298"/>
                            <a:gd name="T14" fmla="*/ 16 w 1166"/>
                            <a:gd name="T15" fmla="*/ 1 h 298"/>
                            <a:gd name="T16" fmla="*/ 17 w 1166"/>
                            <a:gd name="T17" fmla="*/ 1 h 298"/>
                            <a:gd name="T18" fmla="*/ 17 w 1166"/>
                            <a:gd name="T19" fmla="*/ 2 h 298"/>
                            <a:gd name="T20" fmla="*/ 17 w 1166"/>
                            <a:gd name="T21" fmla="*/ 2 h 298"/>
                            <a:gd name="T22" fmla="*/ 17 w 1166"/>
                            <a:gd name="T23" fmla="*/ 3 h 298"/>
                            <a:gd name="T24" fmla="*/ 18 w 1166"/>
                            <a:gd name="T25" fmla="*/ 3 h 298"/>
                            <a:gd name="T26" fmla="*/ 18 w 1166"/>
                            <a:gd name="T27" fmla="*/ 5 h 298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166"/>
                            <a:gd name="T43" fmla="*/ 0 h 298"/>
                            <a:gd name="T44" fmla="*/ 1166 w 1166"/>
                            <a:gd name="T45" fmla="*/ 298 h 298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166" h="298">
                              <a:moveTo>
                                <a:pt x="0" y="0"/>
                              </a:moveTo>
                              <a:lnTo>
                                <a:pt x="443" y="16"/>
                              </a:lnTo>
                              <a:lnTo>
                                <a:pt x="625" y="26"/>
                              </a:lnTo>
                              <a:lnTo>
                                <a:pt x="755" y="34"/>
                              </a:lnTo>
                              <a:lnTo>
                                <a:pt x="866" y="42"/>
                              </a:lnTo>
                              <a:lnTo>
                                <a:pt x="982" y="52"/>
                              </a:lnTo>
                              <a:lnTo>
                                <a:pt x="1030" y="62"/>
                              </a:lnTo>
                              <a:lnTo>
                                <a:pt x="1068" y="86"/>
                              </a:lnTo>
                              <a:lnTo>
                                <a:pt x="1094" y="112"/>
                              </a:lnTo>
                              <a:lnTo>
                                <a:pt x="1116" y="137"/>
                              </a:lnTo>
                              <a:lnTo>
                                <a:pt x="1134" y="173"/>
                              </a:lnTo>
                              <a:lnTo>
                                <a:pt x="1148" y="199"/>
                              </a:lnTo>
                              <a:lnTo>
                                <a:pt x="1158" y="241"/>
                              </a:lnTo>
                              <a:lnTo>
                                <a:pt x="1166" y="298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95" name="Freeform 1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58" y="3037"/>
                          <a:ext cx="57" cy="166"/>
                        </a:xfrm>
                        <a:custGeom>
                          <a:avLst/>
                          <a:gdLst>
                            <a:gd name="T0" fmla="*/ 0 w 114"/>
                            <a:gd name="T1" fmla="*/ 0 h 332"/>
                            <a:gd name="T2" fmla="*/ 1 w 114"/>
                            <a:gd name="T3" fmla="*/ 1 h 332"/>
                            <a:gd name="T4" fmla="*/ 1 w 114"/>
                            <a:gd name="T5" fmla="*/ 3 h 332"/>
                            <a:gd name="T6" fmla="*/ 1 w 114"/>
                            <a:gd name="T7" fmla="*/ 3 h 332"/>
                            <a:gd name="T8" fmla="*/ 1 w 114"/>
                            <a:gd name="T9" fmla="*/ 3 h 332"/>
                            <a:gd name="T10" fmla="*/ 1 w 114"/>
                            <a:gd name="T11" fmla="*/ 5 h 332"/>
                            <a:gd name="T12" fmla="*/ 2 w 114"/>
                            <a:gd name="T13" fmla="*/ 5 h 332"/>
                            <a:gd name="T14" fmla="*/ 2 w 114"/>
                            <a:gd name="T15" fmla="*/ 5 h 3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14"/>
                            <a:gd name="T25" fmla="*/ 0 h 332"/>
                            <a:gd name="T26" fmla="*/ 114 w 114"/>
                            <a:gd name="T27" fmla="*/ 332 h 3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14" h="332">
                              <a:moveTo>
                                <a:pt x="0" y="0"/>
                              </a:moveTo>
                              <a:lnTo>
                                <a:pt x="2" y="79"/>
                              </a:lnTo>
                              <a:lnTo>
                                <a:pt x="8" y="129"/>
                              </a:lnTo>
                              <a:lnTo>
                                <a:pt x="14" y="183"/>
                              </a:lnTo>
                              <a:lnTo>
                                <a:pt x="22" y="228"/>
                              </a:lnTo>
                              <a:lnTo>
                                <a:pt x="44" y="268"/>
                              </a:lnTo>
                              <a:lnTo>
                                <a:pt x="70" y="302"/>
                              </a:lnTo>
                              <a:lnTo>
                                <a:pt x="114" y="332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96" name="Freeform 1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82" y="3036"/>
                          <a:ext cx="73" cy="153"/>
                        </a:xfrm>
                        <a:custGeom>
                          <a:avLst/>
                          <a:gdLst>
                            <a:gd name="T0" fmla="*/ 2 w 146"/>
                            <a:gd name="T1" fmla="*/ 0 h 304"/>
                            <a:gd name="T2" fmla="*/ 2 w 146"/>
                            <a:gd name="T3" fmla="*/ 1 h 304"/>
                            <a:gd name="T4" fmla="*/ 2 w 146"/>
                            <a:gd name="T5" fmla="*/ 2 h 304"/>
                            <a:gd name="T6" fmla="*/ 2 w 146"/>
                            <a:gd name="T7" fmla="*/ 3 h 304"/>
                            <a:gd name="T8" fmla="*/ 1 w 146"/>
                            <a:gd name="T9" fmla="*/ 3 h 304"/>
                            <a:gd name="T10" fmla="*/ 1 w 146"/>
                            <a:gd name="T11" fmla="*/ 4 h 304"/>
                            <a:gd name="T12" fmla="*/ 1 w 146"/>
                            <a:gd name="T13" fmla="*/ 5 h 304"/>
                            <a:gd name="T14" fmla="*/ 1 w 146"/>
                            <a:gd name="T15" fmla="*/ 5 h 304"/>
                            <a:gd name="T16" fmla="*/ 0 w 146"/>
                            <a:gd name="T17" fmla="*/ 5 h 304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146"/>
                            <a:gd name="T28" fmla="*/ 0 h 304"/>
                            <a:gd name="T29" fmla="*/ 146 w 146"/>
                            <a:gd name="T30" fmla="*/ 304 h 304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146" h="304">
                              <a:moveTo>
                                <a:pt x="146" y="0"/>
                              </a:moveTo>
                              <a:lnTo>
                                <a:pt x="144" y="36"/>
                              </a:lnTo>
                              <a:lnTo>
                                <a:pt x="142" y="87"/>
                              </a:lnTo>
                              <a:lnTo>
                                <a:pt x="130" y="133"/>
                              </a:lnTo>
                              <a:lnTo>
                                <a:pt x="118" y="185"/>
                              </a:lnTo>
                              <a:lnTo>
                                <a:pt x="86" y="227"/>
                              </a:lnTo>
                              <a:lnTo>
                                <a:pt x="60" y="260"/>
                              </a:lnTo>
                              <a:lnTo>
                                <a:pt x="34" y="284"/>
                              </a:lnTo>
                              <a:lnTo>
                                <a:pt x="0" y="304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97" name="Freeform 1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26" y="2657"/>
                          <a:ext cx="581" cy="4"/>
                        </a:xfrm>
                        <a:custGeom>
                          <a:avLst/>
                          <a:gdLst>
                            <a:gd name="T0" fmla="*/ 0 w 1164"/>
                            <a:gd name="T1" fmla="*/ 0 h 8"/>
                            <a:gd name="T2" fmla="*/ 7 w 1164"/>
                            <a:gd name="T3" fmla="*/ 1 h 8"/>
                            <a:gd name="T4" fmla="*/ 15 w 1164"/>
                            <a:gd name="T5" fmla="*/ 1 h 8"/>
                            <a:gd name="T6" fmla="*/ 16 w 1164"/>
                            <a:gd name="T7" fmla="*/ 1 h 8"/>
                            <a:gd name="T8" fmla="*/ 17 w 1164"/>
                            <a:gd name="T9" fmla="*/ 1 h 8"/>
                            <a:gd name="T10" fmla="*/ 18 w 1164"/>
                            <a:gd name="T11" fmla="*/ 1 h 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164"/>
                            <a:gd name="T19" fmla="*/ 0 h 8"/>
                            <a:gd name="T20" fmla="*/ 1164 w 1164"/>
                            <a:gd name="T21" fmla="*/ 8 h 8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164" h="8">
                              <a:moveTo>
                                <a:pt x="0" y="0"/>
                              </a:moveTo>
                              <a:lnTo>
                                <a:pt x="503" y="6"/>
                              </a:lnTo>
                              <a:lnTo>
                                <a:pt x="1020" y="6"/>
                              </a:lnTo>
                              <a:lnTo>
                                <a:pt x="1070" y="6"/>
                              </a:lnTo>
                              <a:lnTo>
                                <a:pt x="1120" y="6"/>
                              </a:lnTo>
                              <a:lnTo>
                                <a:pt x="1164" y="8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98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69" y="3043"/>
                          <a:ext cx="789" cy="17"/>
                        </a:xfrm>
                        <a:custGeom>
                          <a:avLst/>
                          <a:gdLst>
                            <a:gd name="T0" fmla="*/ 0 w 1579"/>
                            <a:gd name="T1" fmla="*/ 1 h 34"/>
                            <a:gd name="T2" fmla="*/ 4 w 1579"/>
                            <a:gd name="T3" fmla="*/ 1 h 34"/>
                            <a:gd name="T4" fmla="*/ 6 w 1579"/>
                            <a:gd name="T5" fmla="*/ 1 h 34"/>
                            <a:gd name="T6" fmla="*/ 8 w 1579"/>
                            <a:gd name="T7" fmla="*/ 1 h 34"/>
                            <a:gd name="T8" fmla="*/ 10 w 1579"/>
                            <a:gd name="T9" fmla="*/ 1 h 34"/>
                            <a:gd name="T10" fmla="*/ 12 w 1579"/>
                            <a:gd name="T11" fmla="*/ 1 h 34"/>
                            <a:gd name="T12" fmla="*/ 14 w 1579"/>
                            <a:gd name="T13" fmla="*/ 1 h 34"/>
                            <a:gd name="T14" fmla="*/ 15 w 1579"/>
                            <a:gd name="T15" fmla="*/ 1 h 34"/>
                            <a:gd name="T16" fmla="*/ 24 w 1579"/>
                            <a:gd name="T17" fmla="*/ 0 h 34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1579"/>
                            <a:gd name="T28" fmla="*/ 0 h 34"/>
                            <a:gd name="T29" fmla="*/ 1579 w 1579"/>
                            <a:gd name="T30" fmla="*/ 34 h 34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1579" h="34">
                              <a:moveTo>
                                <a:pt x="0" y="12"/>
                              </a:moveTo>
                              <a:lnTo>
                                <a:pt x="319" y="18"/>
                              </a:lnTo>
                              <a:lnTo>
                                <a:pt x="435" y="22"/>
                              </a:lnTo>
                              <a:lnTo>
                                <a:pt x="557" y="22"/>
                              </a:lnTo>
                              <a:lnTo>
                                <a:pt x="693" y="26"/>
                              </a:lnTo>
                              <a:lnTo>
                                <a:pt x="812" y="30"/>
                              </a:lnTo>
                              <a:lnTo>
                                <a:pt x="918" y="34"/>
                              </a:lnTo>
                              <a:lnTo>
                                <a:pt x="1012" y="34"/>
                              </a:lnTo>
                              <a:lnTo>
                                <a:pt x="1579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99" name="Freeform 1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50" y="2940"/>
                          <a:ext cx="808" cy="20"/>
                        </a:xfrm>
                        <a:custGeom>
                          <a:avLst/>
                          <a:gdLst>
                            <a:gd name="T0" fmla="*/ 0 w 1617"/>
                            <a:gd name="T1" fmla="*/ 1 h 40"/>
                            <a:gd name="T2" fmla="*/ 8 w 1617"/>
                            <a:gd name="T3" fmla="*/ 1 h 40"/>
                            <a:gd name="T4" fmla="*/ 25 w 1617"/>
                            <a:gd name="T5" fmla="*/ 0 h 40"/>
                            <a:gd name="T6" fmla="*/ 0 60000 65536"/>
                            <a:gd name="T7" fmla="*/ 0 60000 65536"/>
                            <a:gd name="T8" fmla="*/ 0 60000 65536"/>
                            <a:gd name="T9" fmla="*/ 0 w 1617"/>
                            <a:gd name="T10" fmla="*/ 0 h 40"/>
                            <a:gd name="T11" fmla="*/ 1617 w 1617"/>
                            <a:gd name="T12" fmla="*/ 40 h 4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617" h="40">
                              <a:moveTo>
                                <a:pt x="0" y="40"/>
                              </a:moveTo>
                              <a:lnTo>
                                <a:pt x="575" y="40"/>
                              </a:lnTo>
                              <a:lnTo>
                                <a:pt x="1617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58" name="Freeform 111"/>
                  <p:cNvSpPr>
                    <a:spLocks/>
                  </p:cNvSpPr>
                  <p:nvPr/>
                </p:nvSpPr>
                <p:spPr bwMode="auto">
                  <a:xfrm>
                    <a:off x="2681" y="2954"/>
                    <a:ext cx="1138" cy="66"/>
                  </a:xfrm>
                  <a:custGeom>
                    <a:avLst/>
                    <a:gdLst>
                      <a:gd name="T0" fmla="*/ 0 w 2277"/>
                      <a:gd name="T1" fmla="*/ 0 h 131"/>
                      <a:gd name="T2" fmla="*/ 17 w 2277"/>
                      <a:gd name="T3" fmla="*/ 1 h 131"/>
                      <a:gd name="T4" fmla="*/ 35 w 2277"/>
                      <a:gd name="T5" fmla="*/ 1 h 131"/>
                      <a:gd name="T6" fmla="*/ 35 w 2277"/>
                      <a:gd name="T7" fmla="*/ 2 h 131"/>
                      <a:gd name="T8" fmla="*/ 34 w 2277"/>
                      <a:gd name="T9" fmla="*/ 3 h 131"/>
                      <a:gd name="T10" fmla="*/ 18 w 2277"/>
                      <a:gd name="T11" fmla="*/ 2 h 131"/>
                      <a:gd name="T12" fmla="*/ 0 w 2277"/>
                      <a:gd name="T13" fmla="*/ 2 h 131"/>
                      <a:gd name="T14" fmla="*/ 0 w 2277"/>
                      <a:gd name="T15" fmla="*/ 0 h 1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277"/>
                      <a:gd name="T25" fmla="*/ 0 h 131"/>
                      <a:gd name="T26" fmla="*/ 2277 w 2277"/>
                      <a:gd name="T27" fmla="*/ 131 h 1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277" h="131">
                        <a:moveTo>
                          <a:pt x="0" y="0"/>
                        </a:moveTo>
                        <a:lnTo>
                          <a:pt x="1119" y="16"/>
                        </a:lnTo>
                        <a:lnTo>
                          <a:pt x="2277" y="38"/>
                        </a:lnTo>
                        <a:lnTo>
                          <a:pt x="2253" y="87"/>
                        </a:lnTo>
                        <a:lnTo>
                          <a:pt x="2235" y="131"/>
                        </a:lnTo>
                        <a:lnTo>
                          <a:pt x="1213" y="115"/>
                        </a:lnTo>
                        <a:lnTo>
                          <a:pt x="34" y="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9" name="Freeform 112"/>
                  <p:cNvSpPr>
                    <a:spLocks/>
                  </p:cNvSpPr>
                  <p:nvPr/>
                </p:nvSpPr>
                <p:spPr bwMode="auto">
                  <a:xfrm>
                    <a:off x="4231" y="2944"/>
                    <a:ext cx="1229" cy="106"/>
                  </a:xfrm>
                  <a:custGeom>
                    <a:avLst/>
                    <a:gdLst>
                      <a:gd name="T0" fmla="*/ 0 w 2459"/>
                      <a:gd name="T1" fmla="*/ 0 h 213"/>
                      <a:gd name="T2" fmla="*/ 9 w 2459"/>
                      <a:gd name="T3" fmla="*/ 1 h 213"/>
                      <a:gd name="T4" fmla="*/ 14 w 2459"/>
                      <a:gd name="T5" fmla="*/ 1 h 213"/>
                      <a:gd name="T6" fmla="*/ 24 w 2459"/>
                      <a:gd name="T7" fmla="*/ 1 h 213"/>
                      <a:gd name="T8" fmla="*/ 36 w 2459"/>
                      <a:gd name="T9" fmla="*/ 0 h 213"/>
                      <a:gd name="T10" fmla="*/ 36 w 2459"/>
                      <a:gd name="T11" fmla="*/ 0 h 213"/>
                      <a:gd name="T12" fmla="*/ 36 w 2459"/>
                      <a:gd name="T13" fmla="*/ 0 h 213"/>
                      <a:gd name="T14" fmla="*/ 36 w 2459"/>
                      <a:gd name="T15" fmla="*/ 0 h 213"/>
                      <a:gd name="T16" fmla="*/ 36 w 2459"/>
                      <a:gd name="T17" fmla="*/ 0 h 213"/>
                      <a:gd name="T18" fmla="*/ 36 w 2459"/>
                      <a:gd name="T19" fmla="*/ 0 h 213"/>
                      <a:gd name="T20" fmla="*/ 36 w 2459"/>
                      <a:gd name="T21" fmla="*/ 0 h 213"/>
                      <a:gd name="T22" fmla="*/ 37 w 2459"/>
                      <a:gd name="T23" fmla="*/ 0 h 213"/>
                      <a:gd name="T24" fmla="*/ 38 w 2459"/>
                      <a:gd name="T25" fmla="*/ 0 h 213"/>
                      <a:gd name="T26" fmla="*/ 38 w 2459"/>
                      <a:gd name="T27" fmla="*/ 1 h 213"/>
                      <a:gd name="T28" fmla="*/ 38 w 2459"/>
                      <a:gd name="T29" fmla="*/ 1 h 213"/>
                      <a:gd name="T30" fmla="*/ 37 w 2459"/>
                      <a:gd name="T31" fmla="*/ 1 h 213"/>
                      <a:gd name="T32" fmla="*/ 37 w 2459"/>
                      <a:gd name="T33" fmla="*/ 2 h 213"/>
                      <a:gd name="T34" fmla="*/ 36 w 2459"/>
                      <a:gd name="T35" fmla="*/ 2 h 213"/>
                      <a:gd name="T36" fmla="*/ 17 w 2459"/>
                      <a:gd name="T37" fmla="*/ 3 h 213"/>
                      <a:gd name="T38" fmla="*/ 1 w 2459"/>
                      <a:gd name="T39" fmla="*/ 2 h 213"/>
                      <a:gd name="T40" fmla="*/ 0 w 2459"/>
                      <a:gd name="T41" fmla="*/ 0 h 21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459"/>
                      <a:gd name="T64" fmla="*/ 0 h 213"/>
                      <a:gd name="T65" fmla="*/ 2459 w 2459"/>
                      <a:gd name="T66" fmla="*/ 213 h 21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459" h="213">
                        <a:moveTo>
                          <a:pt x="0" y="60"/>
                        </a:moveTo>
                        <a:lnTo>
                          <a:pt x="595" y="82"/>
                        </a:lnTo>
                        <a:lnTo>
                          <a:pt x="914" y="92"/>
                        </a:lnTo>
                        <a:lnTo>
                          <a:pt x="1537" y="92"/>
                        </a:lnTo>
                        <a:lnTo>
                          <a:pt x="2305" y="52"/>
                        </a:lnTo>
                        <a:lnTo>
                          <a:pt x="2323" y="50"/>
                        </a:lnTo>
                        <a:lnTo>
                          <a:pt x="2339" y="46"/>
                        </a:lnTo>
                        <a:lnTo>
                          <a:pt x="2355" y="36"/>
                        </a:lnTo>
                        <a:lnTo>
                          <a:pt x="2343" y="20"/>
                        </a:lnTo>
                        <a:lnTo>
                          <a:pt x="2307" y="0"/>
                        </a:lnTo>
                        <a:lnTo>
                          <a:pt x="2329" y="2"/>
                        </a:lnTo>
                        <a:lnTo>
                          <a:pt x="2419" y="36"/>
                        </a:lnTo>
                        <a:lnTo>
                          <a:pt x="2453" y="54"/>
                        </a:lnTo>
                        <a:lnTo>
                          <a:pt x="2459" y="82"/>
                        </a:lnTo>
                        <a:lnTo>
                          <a:pt x="2437" y="111"/>
                        </a:lnTo>
                        <a:lnTo>
                          <a:pt x="2413" y="127"/>
                        </a:lnTo>
                        <a:lnTo>
                          <a:pt x="2383" y="137"/>
                        </a:lnTo>
                        <a:lnTo>
                          <a:pt x="2343" y="143"/>
                        </a:lnTo>
                        <a:lnTo>
                          <a:pt x="1102" y="213"/>
                        </a:lnTo>
                        <a:lnTo>
                          <a:pt x="78" y="183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29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4565" y="2768"/>
                    <a:ext cx="811" cy="175"/>
                    <a:chOff x="4565" y="2768"/>
                    <a:chExt cx="811" cy="175"/>
                  </a:xfrm>
                </p:grpSpPr>
                <p:sp>
                  <p:nvSpPr>
                    <p:cNvPr id="77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565" y="2768"/>
                      <a:ext cx="811" cy="175"/>
                    </a:xfrm>
                    <a:custGeom>
                      <a:avLst/>
                      <a:gdLst>
                        <a:gd name="T0" fmla="*/ 0 w 1622"/>
                        <a:gd name="T1" fmla="*/ 5 h 350"/>
                        <a:gd name="T2" fmla="*/ 2 w 1622"/>
                        <a:gd name="T3" fmla="*/ 3 h 350"/>
                        <a:gd name="T4" fmla="*/ 2 w 1622"/>
                        <a:gd name="T5" fmla="*/ 0 h 350"/>
                        <a:gd name="T6" fmla="*/ 25 w 1622"/>
                        <a:gd name="T7" fmla="*/ 0 h 350"/>
                        <a:gd name="T8" fmla="*/ 25 w 1622"/>
                        <a:gd name="T9" fmla="*/ 3 h 350"/>
                        <a:gd name="T10" fmla="*/ 25 w 1622"/>
                        <a:gd name="T11" fmla="*/ 3 h 350"/>
                        <a:gd name="T12" fmla="*/ 25 w 1622"/>
                        <a:gd name="T13" fmla="*/ 3 h 350"/>
                        <a:gd name="T14" fmla="*/ 25 w 1622"/>
                        <a:gd name="T15" fmla="*/ 3 h 350"/>
                        <a:gd name="T16" fmla="*/ 25 w 1622"/>
                        <a:gd name="T17" fmla="*/ 5 h 350"/>
                        <a:gd name="T18" fmla="*/ 14 w 1622"/>
                        <a:gd name="T19" fmla="*/ 5 h 350"/>
                        <a:gd name="T20" fmla="*/ 7 w 1622"/>
                        <a:gd name="T21" fmla="*/ 5 h 350"/>
                        <a:gd name="T22" fmla="*/ 0 w 1622"/>
                        <a:gd name="T23" fmla="*/ 5 h 35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622"/>
                        <a:gd name="T37" fmla="*/ 0 h 350"/>
                        <a:gd name="T38" fmla="*/ 1622 w 1622"/>
                        <a:gd name="T39" fmla="*/ 350 h 35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622" h="350">
                          <a:moveTo>
                            <a:pt x="0" y="338"/>
                          </a:moveTo>
                          <a:lnTo>
                            <a:pt x="78" y="138"/>
                          </a:lnTo>
                          <a:lnTo>
                            <a:pt x="110" y="0"/>
                          </a:lnTo>
                          <a:lnTo>
                            <a:pt x="1598" y="0"/>
                          </a:lnTo>
                          <a:lnTo>
                            <a:pt x="1593" y="179"/>
                          </a:lnTo>
                          <a:lnTo>
                            <a:pt x="1591" y="205"/>
                          </a:lnTo>
                          <a:lnTo>
                            <a:pt x="1591" y="231"/>
                          </a:lnTo>
                          <a:lnTo>
                            <a:pt x="1622" y="255"/>
                          </a:lnTo>
                          <a:lnTo>
                            <a:pt x="1622" y="302"/>
                          </a:lnTo>
                          <a:lnTo>
                            <a:pt x="934" y="334"/>
                          </a:lnTo>
                          <a:lnTo>
                            <a:pt x="453" y="350"/>
                          </a:lnTo>
                          <a:lnTo>
                            <a:pt x="0" y="338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30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94" y="2780"/>
                      <a:ext cx="781" cy="91"/>
                      <a:chOff x="4594" y="2780"/>
                      <a:chExt cx="781" cy="91"/>
                    </a:xfrm>
                  </p:grpSpPr>
                  <p:sp>
                    <p:nvSpPr>
                      <p:cNvPr id="79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7" y="2780"/>
                        <a:ext cx="758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5" y="2790"/>
                        <a:ext cx="754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4" y="2805"/>
                        <a:ext cx="757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11" y="2816"/>
                        <a:ext cx="757" cy="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7" y="2833"/>
                        <a:ext cx="764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4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01" y="2845"/>
                        <a:ext cx="760" cy="6"/>
                      </a:xfrm>
                      <a:custGeom>
                        <a:avLst/>
                        <a:gdLst>
                          <a:gd name="T0" fmla="*/ 0 w 1521"/>
                          <a:gd name="T1" fmla="*/ 0 h 12"/>
                          <a:gd name="T2" fmla="*/ 4 w 1521"/>
                          <a:gd name="T3" fmla="*/ 1 h 12"/>
                          <a:gd name="T4" fmla="*/ 5 w 1521"/>
                          <a:gd name="T5" fmla="*/ 1 h 12"/>
                          <a:gd name="T6" fmla="*/ 23 w 1521"/>
                          <a:gd name="T7" fmla="*/ 0 h 1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521"/>
                          <a:gd name="T13" fmla="*/ 0 h 12"/>
                          <a:gd name="T14" fmla="*/ 1521 w 1521"/>
                          <a:gd name="T15" fmla="*/ 12 h 1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521" h="12">
                            <a:moveTo>
                              <a:pt x="0" y="0"/>
                            </a:moveTo>
                            <a:lnTo>
                              <a:pt x="279" y="12"/>
                            </a:lnTo>
                            <a:lnTo>
                              <a:pt x="375" y="12"/>
                            </a:lnTo>
                            <a:lnTo>
                              <a:pt x="1521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5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94" y="2859"/>
                        <a:ext cx="769" cy="12"/>
                      </a:xfrm>
                      <a:custGeom>
                        <a:avLst/>
                        <a:gdLst>
                          <a:gd name="T0" fmla="*/ 0 w 1538"/>
                          <a:gd name="T1" fmla="*/ 1 h 24"/>
                          <a:gd name="T2" fmla="*/ 5 w 1538"/>
                          <a:gd name="T3" fmla="*/ 1 h 24"/>
                          <a:gd name="T4" fmla="*/ 6 w 1538"/>
                          <a:gd name="T5" fmla="*/ 1 h 24"/>
                          <a:gd name="T6" fmla="*/ 24 w 1538"/>
                          <a:gd name="T7" fmla="*/ 0 h 2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538"/>
                          <a:gd name="T13" fmla="*/ 0 h 24"/>
                          <a:gd name="T14" fmla="*/ 1538 w 1538"/>
                          <a:gd name="T15" fmla="*/ 24 h 24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538" h="24">
                            <a:moveTo>
                              <a:pt x="0" y="8"/>
                            </a:moveTo>
                            <a:lnTo>
                              <a:pt x="257" y="24"/>
                            </a:lnTo>
                            <a:lnTo>
                              <a:pt x="401" y="24"/>
                            </a:lnTo>
                            <a:lnTo>
                              <a:pt x="15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1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4917" y="2693"/>
                    <a:ext cx="457" cy="460"/>
                    <a:chOff x="4917" y="2693"/>
                    <a:chExt cx="457" cy="460"/>
                  </a:xfrm>
                </p:grpSpPr>
                <p:sp>
                  <p:nvSpPr>
                    <p:cNvPr id="72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5232" y="3021"/>
                      <a:ext cx="58" cy="132"/>
                    </a:xfrm>
                    <a:custGeom>
                      <a:avLst/>
                      <a:gdLst>
                        <a:gd name="T0" fmla="*/ 1 w 118"/>
                        <a:gd name="T1" fmla="*/ 0 h 264"/>
                        <a:gd name="T2" fmla="*/ 1 w 118"/>
                        <a:gd name="T3" fmla="*/ 1 h 264"/>
                        <a:gd name="T4" fmla="*/ 1 w 118"/>
                        <a:gd name="T5" fmla="*/ 1 h 264"/>
                        <a:gd name="T6" fmla="*/ 1 w 118"/>
                        <a:gd name="T7" fmla="*/ 2 h 264"/>
                        <a:gd name="T8" fmla="*/ 1 w 118"/>
                        <a:gd name="T9" fmla="*/ 3 h 264"/>
                        <a:gd name="T10" fmla="*/ 0 w 118"/>
                        <a:gd name="T11" fmla="*/ 3 h 264"/>
                        <a:gd name="T12" fmla="*/ 0 w 118"/>
                        <a:gd name="T13" fmla="*/ 4 h 264"/>
                        <a:gd name="T14" fmla="*/ 0 w 118"/>
                        <a:gd name="T15" fmla="*/ 1 h 264"/>
                        <a:gd name="T16" fmla="*/ 1 w 118"/>
                        <a:gd name="T17" fmla="*/ 0 h 26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8"/>
                        <a:gd name="T28" fmla="*/ 0 h 264"/>
                        <a:gd name="T29" fmla="*/ 118 w 118"/>
                        <a:gd name="T30" fmla="*/ 264 h 26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8" h="264">
                          <a:moveTo>
                            <a:pt x="114" y="0"/>
                          </a:moveTo>
                          <a:lnTo>
                            <a:pt x="118" y="46"/>
                          </a:lnTo>
                          <a:lnTo>
                            <a:pt x="108" y="111"/>
                          </a:lnTo>
                          <a:lnTo>
                            <a:pt x="90" y="163"/>
                          </a:lnTo>
                          <a:lnTo>
                            <a:pt x="74" y="201"/>
                          </a:lnTo>
                          <a:lnTo>
                            <a:pt x="42" y="239"/>
                          </a:lnTo>
                          <a:lnTo>
                            <a:pt x="0" y="264"/>
                          </a:lnTo>
                          <a:lnTo>
                            <a:pt x="0" y="8"/>
                          </a:lnTo>
                          <a:lnTo>
                            <a:pt x="114" y="0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44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17" y="2693"/>
                      <a:ext cx="457" cy="446"/>
                      <a:chOff x="4917" y="2693"/>
                      <a:chExt cx="457" cy="446"/>
                    </a:xfrm>
                  </p:grpSpPr>
                  <p:sp>
                    <p:nvSpPr>
                      <p:cNvPr id="74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17" y="3056"/>
                        <a:ext cx="110" cy="83"/>
                      </a:xfrm>
                      <a:custGeom>
                        <a:avLst/>
                        <a:gdLst>
                          <a:gd name="T0" fmla="*/ 1 w 220"/>
                          <a:gd name="T1" fmla="*/ 1 h 165"/>
                          <a:gd name="T2" fmla="*/ 1 w 220"/>
                          <a:gd name="T3" fmla="*/ 1 h 165"/>
                          <a:gd name="T4" fmla="*/ 1 w 220"/>
                          <a:gd name="T5" fmla="*/ 2 h 165"/>
                          <a:gd name="T6" fmla="*/ 1 w 220"/>
                          <a:gd name="T7" fmla="*/ 2 h 165"/>
                          <a:gd name="T8" fmla="*/ 0 w 220"/>
                          <a:gd name="T9" fmla="*/ 3 h 165"/>
                          <a:gd name="T10" fmla="*/ 3 w 220"/>
                          <a:gd name="T11" fmla="*/ 3 h 165"/>
                          <a:gd name="T12" fmla="*/ 3 w 220"/>
                          <a:gd name="T13" fmla="*/ 3 h 165"/>
                          <a:gd name="T14" fmla="*/ 3 w 220"/>
                          <a:gd name="T15" fmla="*/ 2 h 165"/>
                          <a:gd name="T16" fmla="*/ 3 w 220"/>
                          <a:gd name="T17" fmla="*/ 1 h 165"/>
                          <a:gd name="T18" fmla="*/ 3 w 220"/>
                          <a:gd name="T19" fmla="*/ 1 h 165"/>
                          <a:gd name="T20" fmla="*/ 3 w 220"/>
                          <a:gd name="T21" fmla="*/ 0 h 165"/>
                          <a:gd name="T22" fmla="*/ 1 w 220"/>
                          <a:gd name="T23" fmla="*/ 1 h 165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20"/>
                          <a:gd name="T37" fmla="*/ 0 h 165"/>
                          <a:gd name="T38" fmla="*/ 220 w 220"/>
                          <a:gd name="T39" fmla="*/ 165 h 165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20" h="165">
                            <a:moveTo>
                              <a:pt x="50" y="8"/>
                            </a:moveTo>
                            <a:lnTo>
                              <a:pt x="48" y="53"/>
                            </a:lnTo>
                            <a:lnTo>
                              <a:pt x="40" y="89"/>
                            </a:lnTo>
                            <a:lnTo>
                              <a:pt x="22" y="125"/>
                            </a:lnTo>
                            <a:lnTo>
                              <a:pt x="0" y="165"/>
                            </a:lnTo>
                            <a:lnTo>
                              <a:pt x="178" y="149"/>
                            </a:lnTo>
                            <a:lnTo>
                              <a:pt x="200" y="129"/>
                            </a:lnTo>
                            <a:lnTo>
                              <a:pt x="212" y="97"/>
                            </a:lnTo>
                            <a:lnTo>
                              <a:pt x="220" y="57"/>
                            </a:lnTo>
                            <a:lnTo>
                              <a:pt x="220" y="34"/>
                            </a:lnTo>
                            <a:lnTo>
                              <a:pt x="220" y="0"/>
                            </a:lnTo>
                            <a:lnTo>
                              <a:pt x="50" y="8"/>
                            </a:lnTo>
                            <a:close/>
                          </a:path>
                        </a:pathLst>
                      </a:custGeom>
                      <a:solidFill>
                        <a:srgbClr val="FF9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5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95" y="3033"/>
                        <a:ext cx="79" cy="67"/>
                      </a:xfrm>
                      <a:custGeom>
                        <a:avLst/>
                        <a:gdLst>
                          <a:gd name="T0" fmla="*/ 1 w 157"/>
                          <a:gd name="T1" fmla="*/ 0 h 135"/>
                          <a:gd name="T2" fmla="*/ 1 w 157"/>
                          <a:gd name="T3" fmla="*/ 0 h 135"/>
                          <a:gd name="T4" fmla="*/ 1 w 157"/>
                          <a:gd name="T5" fmla="*/ 1 h 135"/>
                          <a:gd name="T6" fmla="*/ 1 w 157"/>
                          <a:gd name="T7" fmla="*/ 1 h 135"/>
                          <a:gd name="T8" fmla="*/ 0 w 157"/>
                          <a:gd name="T9" fmla="*/ 2 h 135"/>
                          <a:gd name="T10" fmla="*/ 2 w 157"/>
                          <a:gd name="T11" fmla="*/ 1 h 135"/>
                          <a:gd name="T12" fmla="*/ 3 w 157"/>
                          <a:gd name="T13" fmla="*/ 1 h 135"/>
                          <a:gd name="T14" fmla="*/ 3 w 157"/>
                          <a:gd name="T15" fmla="*/ 1 h 135"/>
                          <a:gd name="T16" fmla="*/ 3 w 157"/>
                          <a:gd name="T17" fmla="*/ 0 h 135"/>
                          <a:gd name="T18" fmla="*/ 3 w 157"/>
                          <a:gd name="T19" fmla="*/ 0 h 135"/>
                          <a:gd name="T20" fmla="*/ 1 w 157"/>
                          <a:gd name="T21" fmla="*/ 0 h 13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57"/>
                          <a:gd name="T34" fmla="*/ 0 h 135"/>
                          <a:gd name="T35" fmla="*/ 157 w 157"/>
                          <a:gd name="T36" fmla="*/ 135 h 13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57" h="135">
                            <a:moveTo>
                              <a:pt x="28" y="8"/>
                            </a:moveTo>
                            <a:lnTo>
                              <a:pt x="28" y="34"/>
                            </a:lnTo>
                            <a:lnTo>
                              <a:pt x="32" y="64"/>
                            </a:lnTo>
                            <a:lnTo>
                              <a:pt x="18" y="101"/>
                            </a:lnTo>
                            <a:lnTo>
                              <a:pt x="0" y="135"/>
                            </a:lnTo>
                            <a:lnTo>
                              <a:pt x="126" y="125"/>
                            </a:lnTo>
                            <a:lnTo>
                              <a:pt x="143" y="101"/>
                            </a:lnTo>
                            <a:lnTo>
                              <a:pt x="153" y="76"/>
                            </a:lnTo>
                            <a:lnTo>
                              <a:pt x="157" y="38"/>
                            </a:lnTo>
                            <a:lnTo>
                              <a:pt x="157" y="0"/>
                            </a:lnTo>
                            <a:lnTo>
                              <a:pt x="28" y="8"/>
                            </a:lnTo>
                            <a:close/>
                          </a:path>
                        </a:pathLst>
                      </a:custGeom>
                      <a:solidFill>
                        <a:srgbClr val="FF9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6" name="Oval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79" y="2693"/>
                        <a:ext cx="58" cy="53"/>
                      </a:xfrm>
                      <a:prstGeom prst="ellipse">
                        <a:avLst/>
                      </a:pr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5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3545" y="2389"/>
                    <a:ext cx="205" cy="291"/>
                    <a:chOff x="3545" y="2389"/>
                    <a:chExt cx="205" cy="291"/>
                  </a:xfrm>
                </p:grpSpPr>
                <p:sp>
                  <p:nvSpPr>
                    <p:cNvPr id="70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3545" y="2389"/>
                      <a:ext cx="205" cy="291"/>
                    </a:xfrm>
                    <a:custGeom>
                      <a:avLst/>
                      <a:gdLst>
                        <a:gd name="T0" fmla="*/ 4 w 409"/>
                        <a:gd name="T1" fmla="*/ 0 h 583"/>
                        <a:gd name="T2" fmla="*/ 4 w 409"/>
                        <a:gd name="T3" fmla="*/ 1 h 583"/>
                        <a:gd name="T4" fmla="*/ 3 w 409"/>
                        <a:gd name="T5" fmla="*/ 2 h 583"/>
                        <a:gd name="T6" fmla="*/ 3 w 409"/>
                        <a:gd name="T7" fmla="*/ 3 h 583"/>
                        <a:gd name="T8" fmla="*/ 2 w 409"/>
                        <a:gd name="T9" fmla="*/ 4 h 583"/>
                        <a:gd name="T10" fmla="*/ 2 w 409"/>
                        <a:gd name="T11" fmla="*/ 5 h 583"/>
                        <a:gd name="T12" fmla="*/ 1 w 409"/>
                        <a:gd name="T13" fmla="*/ 6 h 583"/>
                        <a:gd name="T14" fmla="*/ 1 w 409"/>
                        <a:gd name="T15" fmla="*/ 6 h 583"/>
                        <a:gd name="T16" fmla="*/ 1 w 409"/>
                        <a:gd name="T17" fmla="*/ 8 h 583"/>
                        <a:gd name="T18" fmla="*/ 0 w 409"/>
                        <a:gd name="T19" fmla="*/ 9 h 583"/>
                        <a:gd name="T20" fmla="*/ 2 w 409"/>
                        <a:gd name="T21" fmla="*/ 9 h 583"/>
                        <a:gd name="T22" fmla="*/ 3 w 409"/>
                        <a:gd name="T23" fmla="*/ 9 h 583"/>
                        <a:gd name="T24" fmla="*/ 3 w 409"/>
                        <a:gd name="T25" fmla="*/ 7 h 583"/>
                        <a:gd name="T26" fmla="*/ 4 w 409"/>
                        <a:gd name="T27" fmla="*/ 6 h 583"/>
                        <a:gd name="T28" fmla="*/ 4 w 409"/>
                        <a:gd name="T29" fmla="*/ 5 h 583"/>
                        <a:gd name="T30" fmla="*/ 5 w 409"/>
                        <a:gd name="T31" fmla="*/ 4 h 583"/>
                        <a:gd name="T32" fmla="*/ 6 w 409"/>
                        <a:gd name="T33" fmla="*/ 2 h 583"/>
                        <a:gd name="T34" fmla="*/ 7 w 409"/>
                        <a:gd name="T35" fmla="*/ 0 h 583"/>
                        <a:gd name="T36" fmla="*/ 4 w 409"/>
                        <a:gd name="T37" fmla="*/ 0 h 58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409"/>
                        <a:gd name="T58" fmla="*/ 0 h 583"/>
                        <a:gd name="T59" fmla="*/ 409 w 409"/>
                        <a:gd name="T60" fmla="*/ 583 h 583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409" h="583">
                          <a:moveTo>
                            <a:pt x="256" y="0"/>
                          </a:moveTo>
                          <a:lnTo>
                            <a:pt x="216" y="70"/>
                          </a:lnTo>
                          <a:lnTo>
                            <a:pt x="176" y="141"/>
                          </a:lnTo>
                          <a:lnTo>
                            <a:pt x="140" y="211"/>
                          </a:lnTo>
                          <a:lnTo>
                            <a:pt x="100" y="286"/>
                          </a:lnTo>
                          <a:lnTo>
                            <a:pt x="68" y="358"/>
                          </a:lnTo>
                          <a:lnTo>
                            <a:pt x="52" y="394"/>
                          </a:lnTo>
                          <a:lnTo>
                            <a:pt x="36" y="439"/>
                          </a:lnTo>
                          <a:lnTo>
                            <a:pt x="14" y="517"/>
                          </a:lnTo>
                          <a:lnTo>
                            <a:pt x="0" y="583"/>
                          </a:lnTo>
                          <a:lnTo>
                            <a:pt x="98" y="581"/>
                          </a:lnTo>
                          <a:lnTo>
                            <a:pt x="176" y="577"/>
                          </a:lnTo>
                          <a:lnTo>
                            <a:pt x="192" y="499"/>
                          </a:lnTo>
                          <a:lnTo>
                            <a:pt x="218" y="412"/>
                          </a:lnTo>
                          <a:lnTo>
                            <a:pt x="244" y="348"/>
                          </a:lnTo>
                          <a:lnTo>
                            <a:pt x="277" y="265"/>
                          </a:lnTo>
                          <a:lnTo>
                            <a:pt x="323" y="165"/>
                          </a:lnTo>
                          <a:lnTo>
                            <a:pt x="409" y="0"/>
                          </a:lnTo>
                          <a:lnTo>
                            <a:pt x="256" y="0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579" y="2406"/>
                      <a:ext cx="95" cy="270"/>
                    </a:xfrm>
                    <a:custGeom>
                      <a:avLst/>
                      <a:gdLst>
                        <a:gd name="T0" fmla="*/ 3 w 190"/>
                        <a:gd name="T1" fmla="*/ 0 h 541"/>
                        <a:gd name="T2" fmla="*/ 3 w 190"/>
                        <a:gd name="T3" fmla="*/ 1 h 541"/>
                        <a:gd name="T4" fmla="*/ 1 w 190"/>
                        <a:gd name="T5" fmla="*/ 2 h 541"/>
                        <a:gd name="T6" fmla="*/ 1 w 190"/>
                        <a:gd name="T7" fmla="*/ 3 h 541"/>
                        <a:gd name="T8" fmla="*/ 1 w 190"/>
                        <a:gd name="T9" fmla="*/ 4 h 541"/>
                        <a:gd name="T10" fmla="*/ 1 w 190"/>
                        <a:gd name="T11" fmla="*/ 5 h 541"/>
                        <a:gd name="T12" fmla="*/ 1 w 190"/>
                        <a:gd name="T13" fmla="*/ 5 h 541"/>
                        <a:gd name="T14" fmla="*/ 1 w 190"/>
                        <a:gd name="T15" fmla="*/ 6 h 541"/>
                        <a:gd name="T16" fmla="*/ 1 w 190"/>
                        <a:gd name="T17" fmla="*/ 7 h 541"/>
                        <a:gd name="T18" fmla="*/ 0 w 190"/>
                        <a:gd name="T19" fmla="*/ 7 h 541"/>
                        <a:gd name="T20" fmla="*/ 1 w 190"/>
                        <a:gd name="T21" fmla="*/ 8 h 541"/>
                        <a:gd name="T22" fmla="*/ 1 w 190"/>
                        <a:gd name="T23" fmla="*/ 8 h 541"/>
                        <a:gd name="T24" fmla="*/ 1 w 190"/>
                        <a:gd name="T25" fmla="*/ 7 h 541"/>
                        <a:gd name="T26" fmla="*/ 1 w 190"/>
                        <a:gd name="T27" fmla="*/ 7 h 541"/>
                        <a:gd name="T28" fmla="*/ 1 w 190"/>
                        <a:gd name="T29" fmla="*/ 6 h 541"/>
                        <a:gd name="T30" fmla="*/ 1 w 190"/>
                        <a:gd name="T31" fmla="*/ 5 h 541"/>
                        <a:gd name="T32" fmla="*/ 1 w 190"/>
                        <a:gd name="T33" fmla="*/ 4 h 541"/>
                        <a:gd name="T34" fmla="*/ 1 w 190"/>
                        <a:gd name="T35" fmla="*/ 2 h 541"/>
                        <a:gd name="T36" fmla="*/ 3 w 190"/>
                        <a:gd name="T37" fmla="*/ 0 h 541"/>
                        <a:gd name="T38" fmla="*/ 3 w 190"/>
                        <a:gd name="T39" fmla="*/ 0 h 54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90"/>
                        <a:gd name="T61" fmla="*/ 0 h 541"/>
                        <a:gd name="T62" fmla="*/ 190 w 190"/>
                        <a:gd name="T63" fmla="*/ 541 h 54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90" h="541">
                          <a:moveTo>
                            <a:pt x="190" y="0"/>
                          </a:moveTo>
                          <a:lnTo>
                            <a:pt x="142" y="94"/>
                          </a:lnTo>
                          <a:lnTo>
                            <a:pt x="112" y="157"/>
                          </a:lnTo>
                          <a:lnTo>
                            <a:pt x="76" y="233"/>
                          </a:lnTo>
                          <a:lnTo>
                            <a:pt x="52" y="280"/>
                          </a:lnTo>
                          <a:lnTo>
                            <a:pt x="32" y="332"/>
                          </a:lnTo>
                          <a:lnTo>
                            <a:pt x="18" y="376"/>
                          </a:lnTo>
                          <a:lnTo>
                            <a:pt x="6" y="413"/>
                          </a:lnTo>
                          <a:lnTo>
                            <a:pt x="2" y="455"/>
                          </a:lnTo>
                          <a:lnTo>
                            <a:pt x="0" y="501"/>
                          </a:lnTo>
                          <a:lnTo>
                            <a:pt x="2" y="541"/>
                          </a:lnTo>
                          <a:lnTo>
                            <a:pt x="30" y="539"/>
                          </a:lnTo>
                          <a:lnTo>
                            <a:pt x="18" y="489"/>
                          </a:lnTo>
                          <a:lnTo>
                            <a:pt x="18" y="455"/>
                          </a:lnTo>
                          <a:lnTo>
                            <a:pt x="22" y="404"/>
                          </a:lnTo>
                          <a:lnTo>
                            <a:pt x="36" y="354"/>
                          </a:lnTo>
                          <a:lnTo>
                            <a:pt x="52" y="298"/>
                          </a:lnTo>
                          <a:lnTo>
                            <a:pt x="120" y="149"/>
                          </a:lnTo>
                          <a:lnTo>
                            <a:pt x="180" y="32"/>
                          </a:lnTo>
                          <a:lnTo>
                            <a:pt x="19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7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2856" y="2608"/>
                    <a:ext cx="701" cy="195"/>
                    <a:chOff x="2856" y="2608"/>
                    <a:chExt cx="701" cy="195"/>
                  </a:xfrm>
                </p:grpSpPr>
                <p:grpSp>
                  <p:nvGrpSpPr>
                    <p:cNvPr id="149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82" y="2778"/>
                      <a:ext cx="75" cy="25"/>
                      <a:chOff x="3482" y="2778"/>
                      <a:chExt cx="75" cy="25"/>
                    </a:xfrm>
                  </p:grpSpPr>
                  <p:sp>
                    <p:nvSpPr>
                      <p:cNvPr id="68" name="Freeform 1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82" y="2778"/>
                        <a:ext cx="75" cy="25"/>
                      </a:xfrm>
                      <a:custGeom>
                        <a:avLst/>
                        <a:gdLst>
                          <a:gd name="T0" fmla="*/ 1 w 150"/>
                          <a:gd name="T1" fmla="*/ 1 h 50"/>
                          <a:gd name="T2" fmla="*/ 0 w 150"/>
                          <a:gd name="T3" fmla="*/ 1 h 50"/>
                          <a:gd name="T4" fmla="*/ 1 w 150"/>
                          <a:gd name="T5" fmla="*/ 1 h 50"/>
                          <a:gd name="T6" fmla="*/ 2 w 150"/>
                          <a:gd name="T7" fmla="*/ 1 h 50"/>
                          <a:gd name="T8" fmla="*/ 2 w 150"/>
                          <a:gd name="T9" fmla="*/ 1 h 50"/>
                          <a:gd name="T10" fmla="*/ 2 w 150"/>
                          <a:gd name="T11" fmla="*/ 0 h 50"/>
                          <a:gd name="T12" fmla="*/ 1 w 150"/>
                          <a:gd name="T13" fmla="*/ 1 h 5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50"/>
                          <a:gd name="T22" fmla="*/ 0 h 50"/>
                          <a:gd name="T23" fmla="*/ 150 w 150"/>
                          <a:gd name="T24" fmla="*/ 50 h 5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50" h="50">
                            <a:moveTo>
                              <a:pt x="6" y="4"/>
                            </a:moveTo>
                            <a:lnTo>
                              <a:pt x="0" y="28"/>
                            </a:lnTo>
                            <a:lnTo>
                              <a:pt x="2" y="50"/>
                            </a:lnTo>
                            <a:lnTo>
                              <a:pt x="150" y="50"/>
                            </a:lnTo>
                            <a:lnTo>
                              <a:pt x="148" y="20"/>
                            </a:lnTo>
                            <a:lnTo>
                              <a:pt x="150" y="0"/>
                            </a:lnTo>
                            <a:lnTo>
                              <a:pt x="6" y="4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9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82" y="2780"/>
                        <a:ext cx="75" cy="11"/>
                      </a:xfrm>
                      <a:custGeom>
                        <a:avLst/>
                        <a:gdLst>
                          <a:gd name="T0" fmla="*/ 1 w 150"/>
                          <a:gd name="T1" fmla="*/ 0 h 22"/>
                          <a:gd name="T2" fmla="*/ 1 w 150"/>
                          <a:gd name="T3" fmla="*/ 1 h 22"/>
                          <a:gd name="T4" fmla="*/ 0 w 150"/>
                          <a:gd name="T5" fmla="*/ 1 h 22"/>
                          <a:gd name="T6" fmla="*/ 2 w 150"/>
                          <a:gd name="T7" fmla="*/ 1 h 22"/>
                          <a:gd name="T8" fmla="*/ 2 w 150"/>
                          <a:gd name="T9" fmla="*/ 1 h 22"/>
                          <a:gd name="T10" fmla="*/ 2 w 150"/>
                          <a:gd name="T11" fmla="*/ 0 h 22"/>
                          <a:gd name="T12" fmla="*/ 1 w 150"/>
                          <a:gd name="T13" fmla="*/ 0 h 2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50"/>
                          <a:gd name="T22" fmla="*/ 0 h 22"/>
                          <a:gd name="T23" fmla="*/ 150 w 150"/>
                          <a:gd name="T24" fmla="*/ 22 h 2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50" h="22">
                            <a:moveTo>
                              <a:pt x="2" y="0"/>
                            </a:moveTo>
                            <a:lnTo>
                              <a:pt x="2" y="10"/>
                            </a:lnTo>
                            <a:lnTo>
                              <a:pt x="0" y="22"/>
                            </a:lnTo>
                            <a:lnTo>
                              <a:pt x="150" y="22"/>
                            </a:lnTo>
                            <a:lnTo>
                              <a:pt x="148" y="10"/>
                            </a:lnTo>
                            <a:lnTo>
                              <a:pt x="150" y="0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0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6" y="2608"/>
                      <a:ext cx="130" cy="118"/>
                      <a:chOff x="2856" y="2608"/>
                      <a:chExt cx="130" cy="118"/>
                    </a:xfrm>
                  </p:grpSpPr>
                  <p:sp>
                    <p:nvSpPr>
                      <p:cNvPr id="66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6" y="2608"/>
                        <a:ext cx="130" cy="118"/>
                      </a:xfrm>
                      <a:custGeom>
                        <a:avLst/>
                        <a:gdLst>
                          <a:gd name="T0" fmla="*/ 1 w 259"/>
                          <a:gd name="T1" fmla="*/ 1 h 237"/>
                          <a:gd name="T2" fmla="*/ 2 w 259"/>
                          <a:gd name="T3" fmla="*/ 0 h 237"/>
                          <a:gd name="T4" fmla="*/ 2 w 259"/>
                          <a:gd name="T5" fmla="*/ 0 h 237"/>
                          <a:gd name="T6" fmla="*/ 3 w 259"/>
                          <a:gd name="T7" fmla="*/ 0 h 237"/>
                          <a:gd name="T8" fmla="*/ 4 w 259"/>
                          <a:gd name="T9" fmla="*/ 0 h 237"/>
                          <a:gd name="T10" fmla="*/ 4 w 259"/>
                          <a:gd name="T11" fmla="*/ 0 h 237"/>
                          <a:gd name="T12" fmla="*/ 5 w 259"/>
                          <a:gd name="T13" fmla="*/ 2 h 237"/>
                          <a:gd name="T14" fmla="*/ 4 w 259"/>
                          <a:gd name="T15" fmla="*/ 3 h 237"/>
                          <a:gd name="T16" fmla="*/ 4 w 259"/>
                          <a:gd name="T17" fmla="*/ 3 h 237"/>
                          <a:gd name="T18" fmla="*/ 3 w 259"/>
                          <a:gd name="T19" fmla="*/ 3 h 237"/>
                          <a:gd name="T20" fmla="*/ 2 w 259"/>
                          <a:gd name="T21" fmla="*/ 3 h 237"/>
                          <a:gd name="T22" fmla="*/ 1 w 259"/>
                          <a:gd name="T23" fmla="*/ 2 h 237"/>
                          <a:gd name="T24" fmla="*/ 0 w 259"/>
                          <a:gd name="T25" fmla="*/ 2 h 237"/>
                          <a:gd name="T26" fmla="*/ 1 w 259"/>
                          <a:gd name="T27" fmla="*/ 1 h 237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259"/>
                          <a:gd name="T43" fmla="*/ 0 h 237"/>
                          <a:gd name="T44" fmla="*/ 259 w 259"/>
                          <a:gd name="T45" fmla="*/ 237 h 237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259" h="237">
                            <a:moveTo>
                              <a:pt x="22" y="104"/>
                            </a:moveTo>
                            <a:lnTo>
                              <a:pt x="92" y="34"/>
                            </a:lnTo>
                            <a:lnTo>
                              <a:pt x="112" y="20"/>
                            </a:lnTo>
                            <a:lnTo>
                              <a:pt x="142" y="10"/>
                            </a:lnTo>
                            <a:lnTo>
                              <a:pt x="221" y="0"/>
                            </a:lnTo>
                            <a:lnTo>
                              <a:pt x="247" y="4"/>
                            </a:lnTo>
                            <a:lnTo>
                              <a:pt x="259" y="191"/>
                            </a:lnTo>
                            <a:lnTo>
                              <a:pt x="235" y="217"/>
                            </a:lnTo>
                            <a:lnTo>
                              <a:pt x="200" y="233"/>
                            </a:lnTo>
                            <a:lnTo>
                              <a:pt x="132" y="237"/>
                            </a:lnTo>
                            <a:lnTo>
                              <a:pt x="82" y="221"/>
                            </a:lnTo>
                            <a:lnTo>
                              <a:pt x="8" y="152"/>
                            </a:lnTo>
                            <a:lnTo>
                              <a:pt x="0" y="132"/>
                            </a:lnTo>
                            <a:lnTo>
                              <a:pt x="22" y="104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7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6" y="2674"/>
                        <a:ext cx="130" cy="52"/>
                      </a:xfrm>
                      <a:custGeom>
                        <a:avLst/>
                        <a:gdLst>
                          <a:gd name="T0" fmla="*/ 0 w 259"/>
                          <a:gd name="T1" fmla="*/ 0 h 105"/>
                          <a:gd name="T2" fmla="*/ 1 w 259"/>
                          <a:gd name="T3" fmla="*/ 0 h 105"/>
                          <a:gd name="T4" fmla="*/ 2 w 259"/>
                          <a:gd name="T5" fmla="*/ 0 h 105"/>
                          <a:gd name="T6" fmla="*/ 3 w 259"/>
                          <a:gd name="T7" fmla="*/ 0 h 105"/>
                          <a:gd name="T8" fmla="*/ 4 w 259"/>
                          <a:gd name="T9" fmla="*/ 0 h 105"/>
                          <a:gd name="T10" fmla="*/ 4 w 259"/>
                          <a:gd name="T11" fmla="*/ 0 h 105"/>
                          <a:gd name="T12" fmla="*/ 4 w 259"/>
                          <a:gd name="T13" fmla="*/ 0 h 105"/>
                          <a:gd name="T14" fmla="*/ 5 w 259"/>
                          <a:gd name="T15" fmla="*/ 0 h 105"/>
                          <a:gd name="T16" fmla="*/ 4 w 259"/>
                          <a:gd name="T17" fmla="*/ 1 h 105"/>
                          <a:gd name="T18" fmla="*/ 4 w 259"/>
                          <a:gd name="T19" fmla="*/ 1 h 105"/>
                          <a:gd name="T20" fmla="*/ 3 w 259"/>
                          <a:gd name="T21" fmla="*/ 1 h 105"/>
                          <a:gd name="T22" fmla="*/ 2 w 259"/>
                          <a:gd name="T23" fmla="*/ 1 h 105"/>
                          <a:gd name="T24" fmla="*/ 1 w 259"/>
                          <a:gd name="T25" fmla="*/ 0 h 105"/>
                          <a:gd name="T26" fmla="*/ 1 w 259"/>
                          <a:gd name="T27" fmla="*/ 0 h 105"/>
                          <a:gd name="T28" fmla="*/ 0 w 259"/>
                          <a:gd name="T29" fmla="*/ 0 h 105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259"/>
                          <a:gd name="T46" fmla="*/ 0 h 105"/>
                          <a:gd name="T47" fmla="*/ 259 w 259"/>
                          <a:gd name="T48" fmla="*/ 105 h 105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259" h="105">
                            <a:moveTo>
                              <a:pt x="0" y="0"/>
                            </a:moveTo>
                            <a:lnTo>
                              <a:pt x="56" y="16"/>
                            </a:lnTo>
                            <a:lnTo>
                              <a:pt x="108" y="33"/>
                            </a:lnTo>
                            <a:lnTo>
                              <a:pt x="148" y="33"/>
                            </a:lnTo>
                            <a:lnTo>
                              <a:pt x="202" y="41"/>
                            </a:lnTo>
                            <a:lnTo>
                              <a:pt x="239" y="27"/>
                            </a:lnTo>
                            <a:lnTo>
                              <a:pt x="253" y="2"/>
                            </a:lnTo>
                            <a:lnTo>
                              <a:pt x="259" y="61"/>
                            </a:lnTo>
                            <a:lnTo>
                              <a:pt x="239" y="85"/>
                            </a:lnTo>
                            <a:lnTo>
                              <a:pt x="200" y="101"/>
                            </a:lnTo>
                            <a:lnTo>
                              <a:pt x="134" y="105"/>
                            </a:lnTo>
                            <a:lnTo>
                              <a:pt x="80" y="89"/>
                            </a:lnTo>
                            <a:lnTo>
                              <a:pt x="14" y="31"/>
                            </a:lnTo>
                            <a:lnTo>
                              <a:pt x="4" y="1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45" name="AutoShape 139"/>
              <p:cNvSpPr>
                <a:spLocks noChangeArrowheads="1"/>
              </p:cNvSpPr>
              <p:nvPr/>
            </p:nvSpPr>
            <p:spPr bwMode="auto">
              <a:xfrm>
                <a:off x="2100" y="3066"/>
                <a:ext cx="336" cy="420"/>
              </a:xfrm>
              <a:prstGeom prst="chevro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" name="AutoShape 140"/>
              <p:cNvSpPr>
                <a:spLocks noChangeArrowheads="1"/>
              </p:cNvSpPr>
              <p:nvPr/>
            </p:nvSpPr>
            <p:spPr bwMode="auto">
              <a:xfrm>
                <a:off x="1800" y="3126"/>
                <a:ext cx="240" cy="300"/>
              </a:xfrm>
              <a:prstGeom prst="chevro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" name="AutoShape 141"/>
              <p:cNvSpPr>
                <a:spLocks noChangeArrowheads="1"/>
              </p:cNvSpPr>
              <p:nvPr/>
            </p:nvSpPr>
            <p:spPr bwMode="auto">
              <a:xfrm>
                <a:off x="2472" y="3018"/>
                <a:ext cx="396" cy="516"/>
              </a:xfrm>
              <a:prstGeom prst="chevro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8" name="AutoShape 142"/>
              <p:cNvSpPr>
                <a:spLocks noChangeArrowheads="1"/>
              </p:cNvSpPr>
              <p:nvPr/>
            </p:nvSpPr>
            <p:spPr bwMode="auto">
              <a:xfrm>
                <a:off x="2904" y="2964"/>
                <a:ext cx="444" cy="624"/>
              </a:xfrm>
              <a:prstGeom prst="chevro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9" name="AutoShape 143"/>
              <p:cNvSpPr>
                <a:spLocks noChangeArrowheads="1"/>
              </p:cNvSpPr>
              <p:nvPr/>
            </p:nvSpPr>
            <p:spPr bwMode="auto">
              <a:xfrm>
                <a:off x="1548" y="3162"/>
                <a:ext cx="180" cy="228"/>
              </a:xfrm>
              <a:prstGeom prst="chevro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" name="AutoShape 144"/>
              <p:cNvSpPr>
                <a:spLocks noChangeArrowheads="1"/>
              </p:cNvSpPr>
              <p:nvPr/>
            </p:nvSpPr>
            <p:spPr bwMode="auto">
              <a:xfrm>
                <a:off x="1368" y="3180"/>
                <a:ext cx="84" cy="192"/>
              </a:xfrm>
              <a:prstGeom prst="chevro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1" name="AutoShape 14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72" cy="120"/>
              </a:xfrm>
              <a:prstGeom prst="chevro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1" name="Text Box 146"/>
            <p:cNvSpPr txBox="1">
              <a:spLocks noChangeArrowheads="1"/>
            </p:cNvSpPr>
            <p:nvPr/>
          </p:nvSpPr>
          <p:spPr bwMode="auto">
            <a:xfrm>
              <a:off x="1645" y="3636"/>
              <a:ext cx="281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latin typeface="Calibri" pitchFamily="34" charset="0"/>
                </a:rPr>
                <a:t>Kemampuan Bergerak (Mobilitas)</a:t>
              </a:r>
            </a:p>
          </p:txBody>
        </p:sp>
        <p:sp>
          <p:nvSpPr>
            <p:cNvPr id="12" name="Text Box 147"/>
            <p:cNvSpPr txBox="1">
              <a:spLocks noChangeArrowheads="1"/>
            </p:cNvSpPr>
            <p:nvPr/>
          </p:nvSpPr>
          <p:spPr bwMode="auto">
            <a:xfrm rot="20513969">
              <a:off x="566" y="1497"/>
              <a:ext cx="2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err="1">
                  <a:latin typeface="Calibri" pitchFamily="34" charset="0"/>
                </a:rPr>
                <a:t>Jenis</a:t>
              </a:r>
              <a:r>
                <a:rPr lang="en-US" sz="2000" b="1" dirty="0">
                  <a:latin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</a:rPr>
                <a:t>Informasi</a:t>
              </a:r>
              <a:r>
                <a:rPr lang="en-US" sz="2000" b="1" dirty="0">
                  <a:latin typeface="Calibri" pitchFamily="34" charset="0"/>
                </a:rPr>
                <a:t>  </a:t>
              </a:r>
              <a:r>
                <a:rPr lang="en-US" sz="2000" b="1" dirty="0" err="1">
                  <a:latin typeface="Calibri" pitchFamily="34" charset="0"/>
                </a:rPr>
                <a:t>semakin</a:t>
              </a:r>
              <a:r>
                <a:rPr lang="en-US" sz="2000" b="1" dirty="0">
                  <a:latin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</a:rPr>
                <a:t>beragam</a:t>
              </a:r>
              <a:endParaRPr lang="en-US" sz="2000" b="1" dirty="0">
                <a:latin typeface="Calibri" pitchFamily="34" charset="0"/>
              </a:endParaRPr>
            </a:p>
          </p:txBody>
        </p:sp>
        <p:graphicFrame>
          <p:nvGraphicFramePr>
            <p:cNvPr id="13" name="Object 148"/>
            <p:cNvGraphicFramePr>
              <a:graphicFrameLocks/>
            </p:cNvGraphicFramePr>
            <p:nvPr/>
          </p:nvGraphicFramePr>
          <p:xfrm>
            <a:off x="575" y="2658"/>
            <a:ext cx="492" cy="560"/>
          </p:xfrm>
          <a:graphic>
            <a:graphicData uri="http://schemas.openxmlformats.org/presentationml/2006/ole">
              <p:oleObj spid="_x0000_s1026" name="Clip" r:id="rId4" imgW="2863800" imgH="3274920" progId="">
                <p:embed/>
              </p:oleObj>
            </a:graphicData>
          </a:graphic>
        </p:graphicFrame>
        <p:sp>
          <p:nvSpPr>
            <p:cNvPr id="14" name="AutoShape 149"/>
            <p:cNvSpPr>
              <a:spLocks noChangeArrowheads="1"/>
            </p:cNvSpPr>
            <p:nvPr/>
          </p:nvSpPr>
          <p:spPr bwMode="auto">
            <a:xfrm rot="1169093" flipV="1">
              <a:off x="738" y="3382"/>
              <a:ext cx="816" cy="216"/>
            </a:xfrm>
            <a:prstGeom prst="curvedDownArrow">
              <a:avLst>
                <a:gd name="adj1" fmla="val 75556"/>
                <a:gd name="adj2" fmla="val 15111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Oval 150"/>
            <p:cNvSpPr>
              <a:spLocks noChangeArrowheads="1"/>
            </p:cNvSpPr>
            <p:nvPr/>
          </p:nvSpPr>
          <p:spPr bwMode="auto">
            <a:xfrm>
              <a:off x="1665" y="2599"/>
              <a:ext cx="1350" cy="27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" name="Oval 151"/>
            <p:cNvSpPr>
              <a:spLocks noChangeArrowheads="1"/>
            </p:cNvSpPr>
            <p:nvPr/>
          </p:nvSpPr>
          <p:spPr bwMode="auto">
            <a:xfrm>
              <a:off x="3488" y="2439"/>
              <a:ext cx="1350" cy="27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51" name="Group 152"/>
            <p:cNvGrpSpPr>
              <a:grpSpLocks/>
            </p:cNvGrpSpPr>
            <p:nvPr/>
          </p:nvGrpSpPr>
          <p:grpSpPr bwMode="auto">
            <a:xfrm>
              <a:off x="818" y="1778"/>
              <a:ext cx="2227" cy="821"/>
              <a:chOff x="818" y="1778"/>
              <a:chExt cx="2227" cy="821"/>
            </a:xfrm>
          </p:grpSpPr>
          <p:sp>
            <p:nvSpPr>
              <p:cNvPr id="38" name="AutoShape 153"/>
              <p:cNvSpPr>
                <a:spLocks noChangeArrowheads="1"/>
              </p:cNvSpPr>
              <p:nvPr/>
            </p:nvSpPr>
            <p:spPr bwMode="auto">
              <a:xfrm rot="-1169093">
                <a:off x="818" y="1892"/>
                <a:ext cx="816" cy="217"/>
              </a:xfrm>
              <a:prstGeom prst="curvedDownArrow">
                <a:avLst>
                  <a:gd name="adj1" fmla="val 75207"/>
                  <a:gd name="adj2" fmla="val 150415"/>
                  <a:gd name="adj3" fmla="val 33333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" name="Oval 154"/>
              <p:cNvSpPr>
                <a:spLocks noChangeArrowheads="1"/>
              </p:cNvSpPr>
              <p:nvPr/>
            </p:nvSpPr>
            <p:spPr bwMode="auto">
              <a:xfrm>
                <a:off x="1574" y="1778"/>
                <a:ext cx="1471" cy="821"/>
              </a:xfrm>
              <a:prstGeom prst="ellipse">
                <a:avLst/>
              </a:prstGeom>
              <a:gradFill rotWithShape="0">
                <a:gsLst>
                  <a:gs pos="0">
                    <a:srgbClr val="FF3399">
                      <a:gamma/>
                      <a:shade val="46275"/>
                      <a:invGamma/>
                    </a:srgbClr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ffectLst>
                <a:outerShdw sy="50000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Oval 155"/>
              <p:cNvSpPr>
                <a:spLocks noChangeArrowheads="1"/>
              </p:cNvSpPr>
              <p:nvPr/>
            </p:nvSpPr>
            <p:spPr bwMode="auto">
              <a:xfrm>
                <a:off x="2118" y="1873"/>
                <a:ext cx="786" cy="490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sy="50000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Text Box 156"/>
              <p:cNvSpPr txBox="1">
                <a:spLocks noChangeArrowheads="1"/>
              </p:cNvSpPr>
              <p:nvPr/>
            </p:nvSpPr>
            <p:spPr bwMode="auto">
              <a:xfrm>
                <a:off x="2249" y="1881"/>
                <a:ext cx="65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</a:rPr>
                  <a:t>Data</a:t>
                </a:r>
              </a:p>
            </p:txBody>
          </p:sp>
          <p:graphicFrame>
            <p:nvGraphicFramePr>
              <p:cNvPr id="42" name="Object 157"/>
              <p:cNvGraphicFramePr>
                <a:graphicFrameLocks/>
              </p:cNvGraphicFramePr>
              <p:nvPr/>
            </p:nvGraphicFramePr>
            <p:xfrm>
              <a:off x="2306" y="2043"/>
              <a:ext cx="447" cy="303"/>
            </p:xfrm>
            <a:graphic>
              <a:graphicData uri="http://schemas.openxmlformats.org/presentationml/2006/ole">
                <p:oleObj spid="_x0000_s1027" name="Clip" r:id="rId5" imgW="4546440" imgH="3282840" progId="">
                  <p:embed/>
                </p:oleObj>
              </a:graphicData>
            </a:graphic>
          </p:graphicFrame>
          <p:sp>
            <p:nvSpPr>
              <p:cNvPr id="43" name="Text Box 158"/>
              <p:cNvSpPr txBox="1">
                <a:spLocks noChangeArrowheads="1"/>
              </p:cNvSpPr>
              <p:nvPr/>
            </p:nvSpPr>
            <p:spPr bwMode="auto">
              <a:xfrm>
                <a:off x="1746" y="2128"/>
                <a:ext cx="5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Calibri" pitchFamily="34" charset="0"/>
                  </a:rPr>
                  <a:t>Voice</a:t>
                </a:r>
              </a:p>
            </p:txBody>
          </p:sp>
        </p:grpSp>
        <p:sp>
          <p:nvSpPr>
            <p:cNvPr id="18" name="AutoShape 159"/>
            <p:cNvSpPr>
              <a:spLocks noChangeArrowheads="1"/>
            </p:cNvSpPr>
            <p:nvPr/>
          </p:nvSpPr>
          <p:spPr bwMode="auto">
            <a:xfrm rot="-1169093">
              <a:off x="2605" y="1346"/>
              <a:ext cx="946" cy="248"/>
            </a:xfrm>
            <a:prstGeom prst="curvedDownArrow">
              <a:avLst>
                <a:gd name="adj1" fmla="val 76290"/>
                <a:gd name="adj2" fmla="val 152581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52" name="Group 160"/>
            <p:cNvGrpSpPr>
              <a:grpSpLocks/>
            </p:cNvGrpSpPr>
            <p:nvPr/>
          </p:nvGrpSpPr>
          <p:grpSpPr bwMode="auto">
            <a:xfrm>
              <a:off x="3443" y="1275"/>
              <a:ext cx="1597" cy="1126"/>
              <a:chOff x="3443" y="1275"/>
              <a:chExt cx="1597" cy="1126"/>
            </a:xfrm>
          </p:grpSpPr>
          <p:sp>
            <p:nvSpPr>
              <p:cNvPr id="21" name="Oval 161"/>
              <p:cNvSpPr>
                <a:spLocks noChangeArrowheads="1"/>
              </p:cNvSpPr>
              <p:nvPr/>
            </p:nvSpPr>
            <p:spPr bwMode="auto">
              <a:xfrm>
                <a:off x="3510" y="1630"/>
                <a:ext cx="568" cy="248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sy="50000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Text Box 162"/>
              <p:cNvSpPr txBox="1">
                <a:spLocks noChangeArrowheads="1"/>
              </p:cNvSpPr>
              <p:nvPr/>
            </p:nvSpPr>
            <p:spPr bwMode="auto">
              <a:xfrm>
                <a:off x="3873" y="1293"/>
                <a:ext cx="71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>
                    <a:latin typeface="Calibri" pitchFamily="34" charset="0"/>
                  </a:rPr>
                  <a:t>Data</a:t>
                </a:r>
              </a:p>
            </p:txBody>
          </p:sp>
          <p:grpSp>
            <p:nvGrpSpPr>
              <p:cNvPr id="154" name="Group 163"/>
              <p:cNvGrpSpPr>
                <a:grpSpLocks/>
              </p:cNvGrpSpPr>
              <p:nvPr/>
            </p:nvGrpSpPr>
            <p:grpSpPr bwMode="auto">
              <a:xfrm>
                <a:off x="3443" y="1275"/>
                <a:ext cx="1597" cy="1126"/>
                <a:chOff x="3443" y="1275"/>
                <a:chExt cx="1597" cy="1126"/>
              </a:xfrm>
            </p:grpSpPr>
            <p:sp>
              <p:nvSpPr>
                <p:cNvPr id="32" name="Oval 164"/>
                <p:cNvSpPr>
                  <a:spLocks noChangeArrowheads="1"/>
                </p:cNvSpPr>
                <p:nvPr/>
              </p:nvSpPr>
              <p:spPr bwMode="auto">
                <a:xfrm>
                  <a:off x="3443" y="1275"/>
                  <a:ext cx="1597" cy="112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99">
                        <a:gamma/>
                        <a:shade val="46275"/>
                        <a:invGamma/>
                      </a:srgbClr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effectLst>
                  <a:outerShdw sy="50000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165"/>
                <p:cNvSpPr>
                  <a:spLocks noChangeArrowheads="1"/>
                </p:cNvSpPr>
                <p:nvPr/>
              </p:nvSpPr>
              <p:spPr bwMode="auto">
                <a:xfrm>
                  <a:off x="3864" y="1621"/>
                  <a:ext cx="1054" cy="71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sy="50000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166"/>
                <p:cNvSpPr>
                  <a:spLocks noChangeArrowheads="1"/>
                </p:cNvSpPr>
                <p:nvPr/>
              </p:nvSpPr>
              <p:spPr bwMode="auto">
                <a:xfrm>
                  <a:off x="3771" y="1302"/>
                  <a:ext cx="710" cy="460"/>
                </a:xfrm>
                <a:prstGeom prst="ellipse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sy="50000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3443" y="1656"/>
                  <a:ext cx="66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b="1">
                      <a:latin typeface="Calibri" pitchFamily="34" charset="0"/>
                    </a:rPr>
                    <a:t>Voice</a:t>
                  </a:r>
                </a:p>
              </p:txBody>
            </p:sp>
            <p:sp>
              <p:nvSpPr>
                <p:cNvPr id="36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4143" y="1700"/>
                  <a:ext cx="69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000" b="1">
                      <a:latin typeface="Calibri" pitchFamily="34" charset="0"/>
                    </a:rPr>
                    <a:t>Video</a:t>
                  </a:r>
                </a:p>
              </p:txBody>
            </p:sp>
            <p:graphicFrame>
              <p:nvGraphicFramePr>
                <p:cNvPr id="37" name="Object 169"/>
                <p:cNvGraphicFramePr>
                  <a:graphicFrameLocks/>
                </p:cNvGraphicFramePr>
                <p:nvPr/>
              </p:nvGraphicFramePr>
              <p:xfrm>
                <a:off x="3926" y="1453"/>
                <a:ext cx="414" cy="284"/>
              </p:xfrm>
              <a:graphic>
                <a:graphicData uri="http://schemas.openxmlformats.org/presentationml/2006/ole">
                  <p:oleObj spid="_x0000_s1028" name="Clip" r:id="rId6" imgW="4546440" imgH="3282840" progId="">
                    <p:embed/>
                  </p:oleObj>
                </a:graphicData>
              </a:graphic>
            </p:graphicFrame>
          </p:grpSp>
          <p:graphicFrame>
            <p:nvGraphicFramePr>
              <p:cNvPr id="24" name="Object 170"/>
              <p:cNvGraphicFramePr>
                <a:graphicFrameLocks/>
              </p:cNvGraphicFramePr>
              <p:nvPr/>
            </p:nvGraphicFramePr>
            <p:xfrm>
              <a:off x="4112" y="1892"/>
              <a:ext cx="489" cy="397"/>
            </p:xfrm>
            <a:graphic>
              <a:graphicData uri="http://schemas.openxmlformats.org/presentationml/2006/ole">
                <p:oleObj spid="_x0000_s1029" name="Clip" r:id="rId7" imgW="3403440" imgH="3367080" progId="">
                  <p:embed/>
                </p:oleObj>
              </a:graphicData>
            </a:graphic>
          </p:graphicFrame>
          <p:sp>
            <p:nvSpPr>
              <p:cNvPr id="25" name="Oval 171"/>
              <p:cNvSpPr>
                <a:spLocks noChangeArrowheads="1"/>
              </p:cNvSpPr>
              <p:nvPr/>
            </p:nvSpPr>
            <p:spPr bwMode="auto">
              <a:xfrm>
                <a:off x="3443" y="1275"/>
                <a:ext cx="1597" cy="1126"/>
              </a:xfrm>
              <a:prstGeom prst="ellipse">
                <a:avLst/>
              </a:prstGeom>
              <a:gradFill rotWithShape="0">
                <a:gsLst>
                  <a:gs pos="0">
                    <a:srgbClr val="FF3399">
                      <a:gamma/>
                      <a:shade val="46275"/>
                      <a:invGamma/>
                    </a:srgbClr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ffectLst>
                <a:outerShdw sy="50000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Oval 172"/>
              <p:cNvSpPr>
                <a:spLocks noChangeArrowheads="1"/>
              </p:cNvSpPr>
              <p:nvPr/>
            </p:nvSpPr>
            <p:spPr bwMode="auto">
              <a:xfrm>
                <a:off x="3864" y="1621"/>
                <a:ext cx="1054" cy="71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sy="50000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Oval 173"/>
              <p:cNvSpPr>
                <a:spLocks noChangeArrowheads="1"/>
              </p:cNvSpPr>
              <p:nvPr/>
            </p:nvSpPr>
            <p:spPr bwMode="auto">
              <a:xfrm>
                <a:off x="3771" y="1302"/>
                <a:ext cx="710" cy="460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sy="50000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Text Box 174"/>
              <p:cNvSpPr txBox="1">
                <a:spLocks noChangeArrowheads="1"/>
              </p:cNvSpPr>
              <p:nvPr/>
            </p:nvSpPr>
            <p:spPr bwMode="auto">
              <a:xfrm>
                <a:off x="3443" y="1656"/>
                <a:ext cx="66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  <a:latin typeface="Calibri" pitchFamily="34" charset="0"/>
                  </a:rPr>
                  <a:t>Voice</a:t>
                </a:r>
              </a:p>
            </p:txBody>
          </p:sp>
          <p:sp>
            <p:nvSpPr>
              <p:cNvPr id="29" name="Text Box 175"/>
              <p:cNvSpPr txBox="1">
                <a:spLocks noChangeArrowheads="1"/>
              </p:cNvSpPr>
              <p:nvPr/>
            </p:nvSpPr>
            <p:spPr bwMode="auto">
              <a:xfrm>
                <a:off x="4143" y="1700"/>
                <a:ext cx="6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accent2"/>
                    </a:solidFill>
                    <a:latin typeface="Calibri" pitchFamily="34" charset="0"/>
                  </a:rPr>
                  <a:t>Video</a:t>
                </a:r>
              </a:p>
            </p:txBody>
          </p:sp>
          <p:graphicFrame>
            <p:nvGraphicFramePr>
              <p:cNvPr id="30" name="Object 176"/>
              <p:cNvGraphicFramePr>
                <a:graphicFrameLocks/>
              </p:cNvGraphicFramePr>
              <p:nvPr/>
            </p:nvGraphicFramePr>
            <p:xfrm>
              <a:off x="3926" y="1453"/>
              <a:ext cx="414" cy="284"/>
            </p:xfrm>
            <a:graphic>
              <a:graphicData uri="http://schemas.openxmlformats.org/presentationml/2006/ole">
                <p:oleObj spid="_x0000_s1030" name="Clip" r:id="rId8" imgW="4546440" imgH="3282840" progId="">
                  <p:embed/>
                </p:oleObj>
              </a:graphicData>
            </a:graphic>
          </p:graphicFrame>
          <p:graphicFrame>
            <p:nvGraphicFramePr>
              <p:cNvPr id="31" name="Object 177"/>
              <p:cNvGraphicFramePr>
                <a:graphicFrameLocks/>
              </p:cNvGraphicFramePr>
              <p:nvPr/>
            </p:nvGraphicFramePr>
            <p:xfrm>
              <a:off x="4112" y="1892"/>
              <a:ext cx="489" cy="397"/>
            </p:xfrm>
            <a:graphic>
              <a:graphicData uri="http://schemas.openxmlformats.org/presentationml/2006/ole">
                <p:oleObj spid="_x0000_s1031" name="Clip" r:id="rId9" imgW="3403440" imgH="3367080" progId="">
                  <p:embed/>
                </p:oleObj>
              </a:graphicData>
            </a:graphic>
          </p:graphicFrame>
        </p:grpSp>
        <p:sp>
          <p:nvSpPr>
            <p:cNvPr id="20" name="Text Box 178"/>
            <p:cNvSpPr txBox="1">
              <a:spLocks noChangeArrowheads="1"/>
            </p:cNvSpPr>
            <p:nvPr/>
          </p:nvSpPr>
          <p:spPr bwMode="auto">
            <a:xfrm>
              <a:off x="3930" y="1310"/>
              <a:ext cx="358" cy="192"/>
            </a:xfrm>
            <a:prstGeom prst="rect">
              <a:avLst/>
            </a:prstGeom>
            <a:noFill/>
            <a:ln w="12700" cap="rnd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Data</a:t>
              </a:r>
            </a:p>
          </p:txBody>
        </p:sp>
      </p:grpSp>
      <p:grpSp>
        <p:nvGrpSpPr>
          <p:cNvPr id="155" name="Group 181"/>
          <p:cNvGrpSpPr>
            <a:grpSpLocks/>
          </p:cNvGrpSpPr>
          <p:nvPr/>
        </p:nvGrpSpPr>
        <p:grpSpPr bwMode="auto">
          <a:xfrm>
            <a:off x="6629400" y="3276600"/>
            <a:ext cx="2362200" cy="1447800"/>
            <a:chOff x="381000" y="4800600"/>
            <a:chExt cx="2362200" cy="1447800"/>
          </a:xfrm>
        </p:grpSpPr>
        <p:sp>
          <p:nvSpPr>
            <p:cNvPr id="181" name="Down Arrow 180"/>
            <p:cNvSpPr/>
            <p:nvPr/>
          </p:nvSpPr>
          <p:spPr>
            <a:xfrm>
              <a:off x="2133600" y="4800600"/>
              <a:ext cx="609600" cy="14478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81000" y="5105400"/>
              <a:ext cx="2057400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</a:rPr>
                <a:t>cOST</a:t>
              </a:r>
              <a:r>
                <a:rPr lang="en-US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</a:rPr>
                <a:t> 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Internet Growth until Jan 0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77660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166</Words>
  <Application>Microsoft Office PowerPoint</Application>
  <PresentationFormat>On-screen Show (4:3)</PresentationFormat>
  <Paragraphs>97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Apex</vt:lpstr>
      <vt:lpstr>Clip</vt:lpstr>
      <vt:lpstr>Slide 1</vt:lpstr>
      <vt:lpstr>ICT Growth</vt:lpstr>
      <vt:lpstr>Network Growth</vt:lpstr>
      <vt:lpstr>Network Growth</vt:lpstr>
      <vt:lpstr>Network Growth</vt:lpstr>
      <vt:lpstr>Network Growth</vt:lpstr>
      <vt:lpstr>Device Growth</vt:lpstr>
      <vt:lpstr>Human Growth</vt:lpstr>
      <vt:lpstr>Data Growth</vt:lpstr>
      <vt:lpstr>Data Growth</vt:lpstr>
      <vt:lpstr>Data Growth</vt:lpstr>
      <vt:lpstr>Slide 12</vt:lpstr>
      <vt:lpstr>Slide 13</vt:lpstr>
      <vt:lpstr>Data Growth</vt:lpstr>
      <vt:lpstr>Data Growth</vt:lpstr>
      <vt:lpstr>Data Growth</vt:lpstr>
      <vt:lpstr>Data Growth</vt:lpstr>
      <vt:lpstr>Application Growth</vt:lpstr>
      <vt:lpstr>Application Growth</vt:lpstr>
      <vt:lpstr>Application Growth</vt:lpstr>
      <vt:lpstr>Application Growth</vt:lpstr>
      <vt:lpstr>Application Growth</vt:lpstr>
      <vt:lpstr>Application Growth</vt:lpstr>
      <vt:lpstr>Application Growth</vt:lpstr>
      <vt:lpstr>Application Growth</vt:lpstr>
      <vt:lpstr>Application Growth</vt:lpstr>
      <vt:lpstr>Application Growth</vt:lpstr>
      <vt:lpstr>Application Growth</vt:lpstr>
      <vt:lpstr>Application Growth</vt:lpstr>
      <vt:lpstr>Security ???</vt:lpstr>
      <vt:lpstr>Security</vt:lpstr>
      <vt:lpstr>Slide 32</vt:lpstr>
    </vt:vector>
  </TitlesOfParts>
  <Company>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Data</dc:title>
  <dc:creator>Tody Ariefianto Wibowo</dc:creator>
  <cp:lastModifiedBy>612550</cp:lastModifiedBy>
  <cp:revision>7</cp:revision>
  <dcterms:created xsi:type="dcterms:W3CDTF">2010-02-09T16:08:44Z</dcterms:created>
  <dcterms:modified xsi:type="dcterms:W3CDTF">2014-01-31T07:37:11Z</dcterms:modified>
</cp:coreProperties>
</file>